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35F35D-740D-B925-C7EF-1152259633C0}" v="81" dt="2022-06-10T09:30:23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215180-694D-4D60-90ED-80EBD4773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54F6F7-A082-49E0-B08B-6E8094FDE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CEE522-097B-4144-8D7F-925DC8E3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B1C729-8264-4DE3-BB7E-EF681B601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0E5883-80BE-45F1-828A-F5C149111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165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82E28B-01B3-4486-A8A1-0BDBBD1A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31F48B-3431-4A7E-9107-F1A2ED1AF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8F1BB0-5FA8-46C6-8E80-7F7B74329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E3C696-930B-43E2-8934-5B5B3C65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B62AE5-09E9-4545-BE52-BA3A27674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24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5F1AB8-2178-4969-A74A-7A80C301D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0F7D94-E23B-409C-914F-0AC898646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D233E0-B816-495B-9914-52DF4180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7761CC-A4C2-4B3D-BB48-61A5D7D0C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011AAD-4136-42DF-8EA8-465CF675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18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410831-A582-42E4-9C26-1754C82B7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59C3EC-DD36-400B-81FB-F6DD1B1B7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453D7F-FD78-4E2E-BF66-DD045A1B2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BBA7AB-AB2A-45C5-9982-A910429DE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A188D7-15E4-4A62-8AEA-E69D0A1F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57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E42394-0A69-4B57-BD77-ACC1773B6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550941B-8C60-437D-B04A-FC431155F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98F494-0A5A-4F0A-B9C4-68D1728D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3023AB-A03C-487D-9354-4F266E528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2AC6C7-7BEC-4AE4-913B-84FC2B438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9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5F75AE-7AF7-4325-99A5-DFE12ED59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6AEF2F-16C6-45A6-8183-169597DD8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F77ABC-3B4A-4FA6-8C39-5209FECCC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233AF3-01BE-48F1-8068-994A057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D57B89-BC2D-40B2-9713-E32831D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8B0119-404A-4B9C-9B6E-64A835B3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90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CB9370-CB63-4CE4-AFDB-7EC7F35B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6D96AB-E7B1-4DDC-918A-ABC5620E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AA5F83-8140-4D06-A28A-3456C7511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5C93D1-7BFA-46CA-8D99-5929C224B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6DD0BF7-CB32-48E0-ACBE-E732DFC135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AF9535D-6F77-479C-A202-714ABDBAD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188E929-7581-4F39-82FF-E80D6FDA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1230551-1090-4B25-8C6D-E04957F77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39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D21557-6F5A-44FD-AF9E-DBBF8F24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6CCBE6B-75AA-4754-BD43-14988B0F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ECB1CE-74F8-4FFB-AF8D-103AD354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6D568EE-7491-4372-B4F3-C2E4265C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BE74F75-D300-4C44-814A-7A17C1156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E2BDC9-009D-4536-AEDB-BA6E9448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C4ED94D-7469-464B-A0AD-6BD02BDE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57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1E673E-9A5D-4FF6-A59F-876C517BE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5B0EF5-499B-40DA-8A92-DD77A3DDF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D6AD0A-7FF9-41BB-B40C-6CC2FAF1A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29989B-F6B8-499F-86F3-704C85B3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E3C287-8679-45C6-AF41-135D6B249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30C154-0CBA-42C1-9359-A216A917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583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D47B8A-1DFA-429B-8CF0-4C0819AD7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C44705D-2B0E-41D8-8FC2-B8BCB9267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9D6301-CF28-404B-8B11-A43236977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03689D7-E8C4-4E6B-B285-1E041CC9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978FEC-1FED-4618-8E3F-FAAE9A82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EA0CAB-2995-4EC4-91F9-BF657C21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57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B25C9E1-7F72-4736-9876-56A7989DA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D2C527-E47C-4E1F-834A-4A2A673C6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E901C2-A8AE-439A-B36E-261980DC1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3D38C-A490-47B2-9038-ED9FB22883E1}" type="datetimeFigureOut">
              <a:rPr lang="fi-FI" smtClean="0"/>
              <a:t>6.9.2022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61FDC6-0D7F-4B71-BD30-92F164CD6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E50456-56DD-46B2-B5DD-E59E72019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0054-7E79-44C5-8BFF-6D9E456D02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39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sites/default/files/documents/Varhaiskasvatussuunnitelman_perusteet_2022_0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Koiranputkea, Sydän, Kukat, Valkoiset Kukat">
            <a:extLst>
              <a:ext uri="{FF2B5EF4-FFF2-40B4-BE49-F238E27FC236}">
                <a16:creationId xmlns:a16="http://schemas.microsoft.com/office/drawing/2014/main" id="{4F0BE78D-764E-4DFC-83B6-27055A0CB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" b="2369"/>
          <a:stretch/>
        </p:blipFill>
        <p:spPr bwMode="auto">
          <a:xfrm>
            <a:off x="213042" y="1475160"/>
            <a:ext cx="5882958" cy="41799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Rectangle 13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F691E35B-214F-4767-833D-CAF2FF64B12C}"/>
              </a:ext>
            </a:extLst>
          </p:cNvPr>
          <p:cNvSpPr/>
          <p:nvPr/>
        </p:nvSpPr>
        <p:spPr>
          <a:xfrm>
            <a:off x="637567" y="336971"/>
            <a:ext cx="5235859" cy="1004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rgbClr val="7030A0"/>
                </a:solidFill>
                <a:latin typeface="+mj-lt"/>
                <a:ea typeface="+mj-ea"/>
                <a:cs typeface="+mj-cs"/>
              </a:rPr>
              <a:t>Varhaiskasvatuksen</a:t>
            </a:r>
            <a:r>
              <a:rPr lang="en-US" sz="3600" b="1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+mj-lt"/>
                <a:ea typeface="+mj-ea"/>
                <a:cs typeface="+mj-cs"/>
              </a:rPr>
              <a:t>arvot</a:t>
            </a:r>
            <a:endParaRPr lang="en-US" sz="3600" b="1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600" b="1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FD3C7431-D552-4D82-8E55-E8183AC4F7AB}"/>
              </a:ext>
            </a:extLst>
          </p:cNvPr>
          <p:cNvSpPr/>
          <p:nvPr/>
        </p:nvSpPr>
        <p:spPr>
          <a:xfrm>
            <a:off x="6241002" y="146999"/>
            <a:ext cx="5954837" cy="67687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u="sng" dirty="0" err="1">
                <a:solidFill>
                  <a:srgbClr val="7030A0"/>
                </a:solidFill>
              </a:rPr>
              <a:t>Materiaali</a:t>
            </a:r>
            <a:r>
              <a:rPr lang="en-US" sz="2000" b="1" u="sng" dirty="0">
                <a:solidFill>
                  <a:srgbClr val="7030A0"/>
                </a:solidFill>
              </a:rPr>
              <a:t>: </a:t>
            </a:r>
            <a:r>
              <a:rPr lang="en-US" sz="2000" b="1" dirty="0">
                <a:solidFill>
                  <a:srgbClr val="7030A0"/>
                </a:solidFill>
              </a:rPr>
              <a:t> </a:t>
            </a:r>
            <a:endParaRPr lang="en-US" sz="20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Varhaiskasvatussuunnitelman </a:t>
            </a:r>
            <a:r>
              <a:rPr lang="en-US" sz="2000" b="1" dirty="0" err="1"/>
              <a:t>perusteet</a:t>
            </a:r>
            <a:r>
              <a:rPr lang="en-US" sz="2000" b="1" dirty="0"/>
              <a:t> 2022.  </a:t>
            </a:r>
            <a:br>
              <a:rPr lang="en-US" sz="2000" b="1" dirty="0"/>
            </a:br>
            <a:r>
              <a:rPr lang="en-US" sz="2000" b="1" dirty="0"/>
              <a:t>s. 20-21 (</a:t>
            </a:r>
            <a:r>
              <a:rPr lang="en-US" sz="2000" b="1" dirty="0" err="1"/>
              <a:t>arvoperusta</a:t>
            </a:r>
            <a:r>
              <a:rPr lang="en-US" sz="2000" b="1" dirty="0"/>
              <a:t>) </a:t>
            </a:r>
            <a:endParaRPr lang="en-US" sz="2000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s. 30-33 (</a:t>
            </a:r>
            <a:r>
              <a:rPr lang="en-US" sz="2000" b="1" dirty="0" err="1"/>
              <a:t>toimintakulttuuri</a:t>
            </a:r>
            <a:r>
              <a:rPr lang="en-US" sz="2000" b="1" dirty="0"/>
              <a:t>)</a:t>
            </a:r>
            <a:br>
              <a:rPr lang="en-US" sz="2000" b="1" dirty="0"/>
            </a:br>
            <a:r>
              <a:rPr lang="en-US" sz="1600" b="1" dirty="0">
                <a:hlinkClick r:id="rId3"/>
              </a:rPr>
              <a:t>https://www.oph.fi/sites/default/files/documents/Varhaiskasvatussuunnitelman_perusteet_2022_0.pdf</a:t>
            </a:r>
            <a:r>
              <a:rPr lang="en-US" sz="1600" b="1" dirty="0"/>
              <a:t> </a:t>
            </a:r>
            <a:endParaRPr lang="en-US" sz="1600" b="1" dirty="0">
              <a:solidFill>
                <a:srgbClr val="7030A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b="1" u="sng">
              <a:solidFill>
                <a:srgbClr val="7030A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u="sng">
                <a:solidFill>
                  <a:srgbClr val="7030A0"/>
                </a:solidFill>
              </a:rPr>
              <a:t>Tehtävän</a:t>
            </a:r>
            <a:r>
              <a:rPr lang="en-US" sz="2000" b="1" u="sng" dirty="0">
                <a:solidFill>
                  <a:srgbClr val="7030A0"/>
                </a:solidFill>
              </a:rPr>
              <a:t> </a:t>
            </a:r>
            <a:r>
              <a:rPr lang="en-US" sz="2000" b="1" u="sng" dirty="0" err="1">
                <a:solidFill>
                  <a:srgbClr val="7030A0"/>
                </a:solidFill>
              </a:rPr>
              <a:t>ohjeistus</a:t>
            </a:r>
            <a:endParaRPr lang="en-US" sz="2000" b="1" u="sng" dirty="0">
              <a:solidFill>
                <a:srgbClr val="7030A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Lukekaa</a:t>
            </a:r>
            <a:r>
              <a:rPr lang="en-US" sz="2000" b="1" dirty="0"/>
              <a:t> </a:t>
            </a:r>
            <a:r>
              <a:rPr lang="en-US" sz="2000" b="1" dirty="0" err="1"/>
              <a:t>Vasun</a:t>
            </a:r>
            <a:r>
              <a:rPr lang="en-US" sz="2000" b="1" dirty="0"/>
              <a:t> </a:t>
            </a:r>
            <a:r>
              <a:rPr lang="en-US" sz="2000" b="1" dirty="0" err="1"/>
              <a:t>em</a:t>
            </a:r>
            <a:r>
              <a:rPr lang="en-US" sz="2000" b="1" dirty="0"/>
              <a:t>. </a:t>
            </a:r>
            <a:r>
              <a:rPr lang="en-US" sz="2000" b="1" dirty="0" err="1"/>
              <a:t>sivut</a:t>
            </a:r>
            <a:r>
              <a:rPr lang="en-US" sz="2000" b="1" dirty="0"/>
              <a:t> ja </a:t>
            </a:r>
            <a:r>
              <a:rPr lang="en-US" sz="2000" b="1" dirty="0" err="1"/>
              <a:t>pohtikaa</a:t>
            </a:r>
            <a:r>
              <a:rPr lang="en-US" sz="2000" b="1" dirty="0"/>
              <a:t> </a:t>
            </a:r>
            <a:r>
              <a:rPr lang="en-US" sz="2000" b="1" dirty="0" err="1"/>
              <a:t>seuraavia</a:t>
            </a:r>
            <a:r>
              <a:rPr lang="en-US" sz="2000" b="1" dirty="0"/>
              <a:t> </a:t>
            </a:r>
            <a:r>
              <a:rPr lang="en-US" sz="2000" b="1" dirty="0" err="1"/>
              <a:t>asioita</a:t>
            </a:r>
            <a:r>
              <a:rPr lang="en-US" sz="2000" b="1" dirty="0"/>
              <a:t>:</a:t>
            </a:r>
            <a:br>
              <a:rPr lang="en-US" sz="2000" b="1" dirty="0"/>
            </a:br>
            <a:endParaRPr lang="en-US" sz="2000" b="1" dirty="0">
              <a:ea typeface="Calibri"/>
              <a:cs typeface="Calibri"/>
            </a:endParaRP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err="1"/>
              <a:t>Miten</a:t>
            </a:r>
            <a:r>
              <a:rPr lang="en-US" sz="1900" b="1" dirty="0"/>
              <a:t> vasu </a:t>
            </a:r>
            <a:r>
              <a:rPr lang="en-US" sz="1900" b="1" dirty="0" err="1"/>
              <a:t>velvoittaa</a:t>
            </a:r>
            <a:r>
              <a:rPr lang="en-US" sz="1900" b="1" dirty="0"/>
              <a:t> </a:t>
            </a:r>
            <a:r>
              <a:rPr lang="en-US" sz="1900" b="1" dirty="0" err="1"/>
              <a:t>meidät</a:t>
            </a:r>
            <a:r>
              <a:rPr lang="en-US" sz="1900" b="1" dirty="0"/>
              <a:t> </a:t>
            </a:r>
            <a:r>
              <a:rPr lang="en-US" sz="1900" b="1" dirty="0" err="1"/>
              <a:t>huomioimaan</a:t>
            </a:r>
            <a:r>
              <a:rPr lang="en-US" sz="1900" b="1" dirty="0"/>
              <a:t>       </a:t>
            </a:r>
            <a:r>
              <a:rPr lang="en-US" sz="1900" b="1" dirty="0" err="1"/>
              <a:t>perheiden</a:t>
            </a:r>
            <a:r>
              <a:rPr lang="en-US" sz="1900" b="1" dirty="0"/>
              <a:t> </a:t>
            </a:r>
            <a:r>
              <a:rPr lang="en-US" sz="1900" b="1" dirty="0" err="1"/>
              <a:t>moninaisuuden</a:t>
            </a:r>
            <a:r>
              <a:rPr lang="en-US" sz="1900" b="1" dirty="0"/>
              <a:t>?</a:t>
            </a:r>
            <a:endParaRPr lang="en-US" sz="1900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err="1"/>
              <a:t>Miten</a:t>
            </a:r>
            <a:r>
              <a:rPr lang="en-US" sz="1900" b="1" dirty="0"/>
              <a:t>  </a:t>
            </a:r>
            <a:r>
              <a:rPr lang="en-US" sz="1900" b="1" dirty="0" err="1"/>
              <a:t>moninaisuus</a:t>
            </a:r>
            <a:r>
              <a:rPr lang="en-US" sz="1900" b="1" dirty="0"/>
              <a:t>  </a:t>
            </a:r>
            <a:r>
              <a:rPr lang="en-US" sz="1900" b="1" dirty="0" err="1"/>
              <a:t>tulee</a:t>
            </a:r>
            <a:r>
              <a:rPr lang="en-US" sz="1900" b="1" dirty="0"/>
              <a:t> </a:t>
            </a:r>
            <a:r>
              <a:rPr lang="en-US" sz="1900" b="1" dirty="0" err="1"/>
              <a:t>ottaa</a:t>
            </a:r>
            <a:r>
              <a:rPr lang="en-US" sz="1900" b="1" dirty="0"/>
              <a:t> </a:t>
            </a:r>
            <a:r>
              <a:rPr lang="en-US" sz="1900" b="1" dirty="0" err="1"/>
              <a:t>huomioon</a:t>
            </a:r>
            <a:r>
              <a:rPr lang="en-US" sz="1900" b="1" dirty="0"/>
              <a:t> </a:t>
            </a:r>
            <a:r>
              <a:rPr lang="en-US" sz="1900" b="1" dirty="0" err="1"/>
              <a:t>varhaiskasvatuksen</a:t>
            </a:r>
            <a:r>
              <a:rPr lang="en-US" sz="1900" b="1" dirty="0"/>
              <a:t> </a:t>
            </a:r>
            <a:r>
              <a:rPr lang="en-US" sz="1900" b="1" dirty="0" err="1"/>
              <a:t>toimintakulttuurissa</a:t>
            </a:r>
            <a:r>
              <a:rPr lang="en-US" sz="1900" b="1" dirty="0"/>
              <a:t>, </a:t>
            </a:r>
            <a:br>
              <a:rPr lang="en-US" sz="1900" b="1" dirty="0"/>
            </a:br>
            <a:r>
              <a:rPr lang="en-US" sz="1900" b="1" dirty="0" err="1"/>
              <a:t>arvostuksissamme</a:t>
            </a:r>
            <a:r>
              <a:rPr lang="en-US" sz="1900" b="1" dirty="0"/>
              <a:t> ja </a:t>
            </a:r>
            <a:r>
              <a:rPr lang="en-US" sz="1900" b="1" dirty="0" err="1"/>
              <a:t>asenteissamme</a:t>
            </a:r>
            <a:r>
              <a:rPr lang="en-US" sz="1900" b="1" dirty="0"/>
              <a:t>?</a:t>
            </a:r>
            <a:endParaRPr lang="en-US" sz="1900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err="1"/>
              <a:t>Millaiseen</a:t>
            </a:r>
            <a:r>
              <a:rPr lang="en-US" sz="1900" b="1" dirty="0"/>
              <a:t> </a:t>
            </a:r>
            <a:r>
              <a:rPr lang="en-US" sz="1900" b="1" dirty="0" err="1"/>
              <a:t>arvomaailmaan</a:t>
            </a:r>
            <a:r>
              <a:rPr lang="en-US" sz="1900" b="1" dirty="0"/>
              <a:t> </a:t>
            </a:r>
            <a:r>
              <a:rPr lang="en-US" sz="1900" b="1" dirty="0" err="1"/>
              <a:t>varhaiskasvatus</a:t>
            </a:r>
            <a:r>
              <a:rPr lang="en-US" sz="1900" b="1" dirty="0"/>
              <a:t> </a:t>
            </a:r>
            <a:r>
              <a:rPr lang="en-US" sz="1900" b="1" dirty="0" err="1"/>
              <a:t>perustuu</a:t>
            </a:r>
            <a:r>
              <a:rPr lang="en-US" sz="1900" b="1" dirty="0"/>
              <a:t>?</a:t>
            </a:r>
            <a:endParaRPr lang="en-US" sz="1900" b="1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b="1" dirty="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A2B3A41-0394-32E1-8A11-3C33D61EFB4F}"/>
              </a:ext>
            </a:extLst>
          </p:cNvPr>
          <p:cNvSpPr txBox="1"/>
          <p:nvPr/>
        </p:nvSpPr>
        <p:spPr>
          <a:xfrm>
            <a:off x="498764" y="6086764"/>
            <a:ext cx="113330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>
                <a:latin typeface="Calibri"/>
              </a:rPr>
              <a:t>Tehkää</a:t>
            </a:r>
            <a:r>
              <a:rPr lang="en-US" b="1" dirty="0">
                <a:latin typeface="Calibri"/>
              </a:rPr>
              <a:t> mind map, </a:t>
            </a:r>
            <a:r>
              <a:rPr lang="en-US" b="1" dirty="0" err="1">
                <a:latin typeface="Calibri"/>
              </a:rPr>
              <a:t>jonka</a:t>
            </a:r>
            <a:r>
              <a:rPr lang="en-US" b="1" dirty="0">
                <a:latin typeface="Calibri"/>
              </a:rPr>
              <a:t> </a:t>
            </a:r>
            <a:r>
              <a:rPr lang="en-US" b="1" dirty="0" err="1">
                <a:latin typeface="Calibri"/>
              </a:rPr>
              <a:t>keskiössä</a:t>
            </a:r>
            <a:r>
              <a:rPr lang="en-US" b="1" dirty="0">
                <a:latin typeface="Calibri"/>
              </a:rPr>
              <a:t> on </a:t>
            </a:r>
            <a:r>
              <a:rPr lang="en-US" dirty="0">
                <a:latin typeface="Calibri"/>
                <a:ea typeface="Calibri"/>
                <a:cs typeface="Calibri"/>
              </a:rPr>
              <a:t>​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US" b="1" dirty="0">
                <a:solidFill>
                  <a:srgbClr val="7030A0"/>
                </a:solidFill>
                <a:latin typeface="Calibri"/>
              </a:rPr>
              <a:t>MONINAISUUDEN ARVOSTAMINEN </a:t>
            </a:r>
            <a:r>
              <a:rPr lang="en-US" dirty="0">
                <a:latin typeface="Calibri"/>
                <a:ea typeface="Calibri"/>
                <a:cs typeface="Calibri"/>
              </a:rPr>
              <a:t>​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2E75B6"/>
                </a:solidFill>
                <a:latin typeface="Calibri"/>
              </a:rPr>
              <a:t>Valmistautukaa</a:t>
            </a:r>
            <a:r>
              <a:rPr lang="en-US" b="1" dirty="0">
                <a:solidFill>
                  <a:srgbClr val="2E75B6"/>
                </a:solidFill>
                <a:latin typeface="Calibri"/>
              </a:rPr>
              <a:t> </a:t>
            </a:r>
            <a:r>
              <a:rPr lang="en-US" b="1" dirty="0" err="1">
                <a:solidFill>
                  <a:srgbClr val="2E75B6"/>
                </a:solidFill>
                <a:latin typeface="Calibri"/>
              </a:rPr>
              <a:t>esittämään</a:t>
            </a:r>
            <a:r>
              <a:rPr lang="en-US" b="1" dirty="0">
                <a:solidFill>
                  <a:srgbClr val="2E75B6"/>
                </a:solidFill>
                <a:latin typeface="Calibri"/>
              </a:rPr>
              <a:t> </a:t>
            </a:r>
            <a:r>
              <a:rPr lang="en-US" b="1" dirty="0" err="1">
                <a:solidFill>
                  <a:srgbClr val="2E75B6"/>
                </a:solidFill>
                <a:latin typeface="Calibri"/>
              </a:rPr>
              <a:t>työnne</a:t>
            </a:r>
            <a:r>
              <a:rPr lang="en-US" b="1" dirty="0">
                <a:solidFill>
                  <a:srgbClr val="2E75B6"/>
                </a:solidFill>
                <a:latin typeface="Calibri"/>
              </a:rPr>
              <a:t>! </a:t>
            </a:r>
            <a:r>
              <a:rPr lang="en-US" dirty="0">
                <a:latin typeface="Calibri"/>
                <a:ea typeface="Calibri"/>
                <a:cs typeface="Calibri"/>
              </a:rPr>
              <a:t>​</a:t>
            </a:r>
            <a:endParaRPr lang="fi-FI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6043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101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Pirnes Leena</dc:creator>
  <cp:lastModifiedBy>Leena</cp:lastModifiedBy>
  <cp:revision>40</cp:revision>
  <dcterms:created xsi:type="dcterms:W3CDTF">2021-06-09T11:42:44Z</dcterms:created>
  <dcterms:modified xsi:type="dcterms:W3CDTF">2022-09-06T07:32:25Z</dcterms:modified>
</cp:coreProperties>
</file>