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258" r:id="rId5"/>
    <p:sldId id="259" r:id="rId6"/>
    <p:sldId id="260" r:id="rId7"/>
    <p:sldId id="262" r:id="rId8"/>
    <p:sldId id="263" r:id="rId9"/>
    <p:sldId id="264"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sv-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965CB"/>
    <a:srgbClr val="B57B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67" d="100"/>
          <a:sy n="67" d="100"/>
        </p:scale>
        <p:origin x="604" y="5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endParaRPr lang="sv-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sv-FI"/>
          </a:p>
        </p:txBody>
      </p:sp>
      <p:sp>
        <p:nvSpPr>
          <p:cNvPr id="4" name="Päivämäärän paikkamerkki 3"/>
          <p:cNvSpPr>
            <a:spLocks noGrp="1"/>
          </p:cNvSpPr>
          <p:nvPr>
            <p:ph type="dt" sz="half" idx="10"/>
          </p:nvPr>
        </p:nvSpPr>
        <p:spPr/>
        <p:txBody>
          <a:bodyPr/>
          <a:lstStyle/>
          <a:p>
            <a:fld id="{1A5DC108-D487-44AE-A9C9-3C3B35DB4E17}" type="datetimeFigureOut">
              <a:rPr lang="sv-FI" smtClean="0"/>
              <a:t>07-09-2022</a:t>
            </a:fld>
            <a:endParaRPr lang="sv-FI"/>
          </a:p>
        </p:txBody>
      </p:sp>
      <p:sp>
        <p:nvSpPr>
          <p:cNvPr id="5" name="Alatunnisteen paikkamerkki 4"/>
          <p:cNvSpPr>
            <a:spLocks noGrp="1"/>
          </p:cNvSpPr>
          <p:nvPr>
            <p:ph type="ftr" sz="quarter" idx="11"/>
          </p:nvPr>
        </p:nvSpPr>
        <p:spPr/>
        <p:txBody>
          <a:bodyPr/>
          <a:lstStyle/>
          <a:p>
            <a:endParaRPr lang="sv-FI"/>
          </a:p>
        </p:txBody>
      </p:sp>
      <p:sp>
        <p:nvSpPr>
          <p:cNvPr id="6" name="Dian numeron paikkamerkki 5"/>
          <p:cNvSpPr>
            <a:spLocks noGrp="1"/>
          </p:cNvSpPr>
          <p:nvPr>
            <p:ph type="sldNum" sz="quarter" idx="12"/>
          </p:nvPr>
        </p:nvSpPr>
        <p:spPr/>
        <p:txBody>
          <a:bodyPr/>
          <a:lstStyle/>
          <a:p>
            <a:fld id="{448D5D01-1DF8-49B9-B79D-4B2A90BDDF3B}" type="slidenum">
              <a:rPr lang="sv-FI" smtClean="0"/>
              <a:t>‹#›</a:t>
            </a:fld>
            <a:endParaRPr lang="sv-FI"/>
          </a:p>
        </p:txBody>
      </p:sp>
    </p:spTree>
    <p:extLst>
      <p:ext uri="{BB962C8B-B14F-4D97-AF65-F5344CB8AC3E}">
        <p14:creationId xmlns:p14="http://schemas.microsoft.com/office/powerpoint/2010/main" val="1688685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sv-FI"/>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FI"/>
          </a:p>
        </p:txBody>
      </p:sp>
      <p:sp>
        <p:nvSpPr>
          <p:cNvPr id="4" name="Päivämäärän paikkamerkki 3"/>
          <p:cNvSpPr>
            <a:spLocks noGrp="1"/>
          </p:cNvSpPr>
          <p:nvPr>
            <p:ph type="dt" sz="half" idx="10"/>
          </p:nvPr>
        </p:nvSpPr>
        <p:spPr/>
        <p:txBody>
          <a:bodyPr/>
          <a:lstStyle/>
          <a:p>
            <a:fld id="{1A5DC108-D487-44AE-A9C9-3C3B35DB4E17}" type="datetimeFigureOut">
              <a:rPr lang="sv-FI" smtClean="0"/>
              <a:t>07-09-2022</a:t>
            </a:fld>
            <a:endParaRPr lang="sv-FI"/>
          </a:p>
        </p:txBody>
      </p:sp>
      <p:sp>
        <p:nvSpPr>
          <p:cNvPr id="5" name="Alatunnisteen paikkamerkki 4"/>
          <p:cNvSpPr>
            <a:spLocks noGrp="1"/>
          </p:cNvSpPr>
          <p:nvPr>
            <p:ph type="ftr" sz="quarter" idx="11"/>
          </p:nvPr>
        </p:nvSpPr>
        <p:spPr/>
        <p:txBody>
          <a:bodyPr/>
          <a:lstStyle/>
          <a:p>
            <a:endParaRPr lang="sv-FI"/>
          </a:p>
        </p:txBody>
      </p:sp>
      <p:sp>
        <p:nvSpPr>
          <p:cNvPr id="6" name="Dian numeron paikkamerkki 5"/>
          <p:cNvSpPr>
            <a:spLocks noGrp="1"/>
          </p:cNvSpPr>
          <p:nvPr>
            <p:ph type="sldNum" sz="quarter" idx="12"/>
          </p:nvPr>
        </p:nvSpPr>
        <p:spPr/>
        <p:txBody>
          <a:bodyPr/>
          <a:lstStyle/>
          <a:p>
            <a:fld id="{448D5D01-1DF8-49B9-B79D-4B2A90BDDF3B}" type="slidenum">
              <a:rPr lang="sv-FI" smtClean="0"/>
              <a:t>‹#›</a:t>
            </a:fld>
            <a:endParaRPr lang="sv-FI"/>
          </a:p>
        </p:txBody>
      </p:sp>
    </p:spTree>
    <p:extLst>
      <p:ext uri="{BB962C8B-B14F-4D97-AF65-F5344CB8AC3E}">
        <p14:creationId xmlns:p14="http://schemas.microsoft.com/office/powerpoint/2010/main" val="2408968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endParaRPr lang="sv-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FI"/>
          </a:p>
        </p:txBody>
      </p:sp>
      <p:sp>
        <p:nvSpPr>
          <p:cNvPr id="4" name="Päivämäärän paikkamerkki 3"/>
          <p:cNvSpPr>
            <a:spLocks noGrp="1"/>
          </p:cNvSpPr>
          <p:nvPr>
            <p:ph type="dt" sz="half" idx="10"/>
          </p:nvPr>
        </p:nvSpPr>
        <p:spPr/>
        <p:txBody>
          <a:bodyPr/>
          <a:lstStyle/>
          <a:p>
            <a:fld id="{1A5DC108-D487-44AE-A9C9-3C3B35DB4E17}" type="datetimeFigureOut">
              <a:rPr lang="sv-FI" smtClean="0"/>
              <a:t>07-09-2022</a:t>
            </a:fld>
            <a:endParaRPr lang="sv-FI"/>
          </a:p>
        </p:txBody>
      </p:sp>
      <p:sp>
        <p:nvSpPr>
          <p:cNvPr id="5" name="Alatunnisteen paikkamerkki 4"/>
          <p:cNvSpPr>
            <a:spLocks noGrp="1"/>
          </p:cNvSpPr>
          <p:nvPr>
            <p:ph type="ftr" sz="quarter" idx="11"/>
          </p:nvPr>
        </p:nvSpPr>
        <p:spPr/>
        <p:txBody>
          <a:bodyPr/>
          <a:lstStyle/>
          <a:p>
            <a:endParaRPr lang="sv-FI"/>
          </a:p>
        </p:txBody>
      </p:sp>
      <p:sp>
        <p:nvSpPr>
          <p:cNvPr id="6" name="Dian numeron paikkamerkki 5"/>
          <p:cNvSpPr>
            <a:spLocks noGrp="1"/>
          </p:cNvSpPr>
          <p:nvPr>
            <p:ph type="sldNum" sz="quarter" idx="12"/>
          </p:nvPr>
        </p:nvSpPr>
        <p:spPr/>
        <p:txBody>
          <a:bodyPr/>
          <a:lstStyle/>
          <a:p>
            <a:fld id="{448D5D01-1DF8-49B9-B79D-4B2A90BDDF3B}" type="slidenum">
              <a:rPr lang="sv-FI" smtClean="0"/>
              <a:t>‹#›</a:t>
            </a:fld>
            <a:endParaRPr lang="sv-FI"/>
          </a:p>
        </p:txBody>
      </p:sp>
    </p:spTree>
    <p:extLst>
      <p:ext uri="{BB962C8B-B14F-4D97-AF65-F5344CB8AC3E}">
        <p14:creationId xmlns:p14="http://schemas.microsoft.com/office/powerpoint/2010/main" val="1966591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sv-FI"/>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FI"/>
          </a:p>
        </p:txBody>
      </p:sp>
      <p:sp>
        <p:nvSpPr>
          <p:cNvPr id="4" name="Päivämäärän paikkamerkki 3"/>
          <p:cNvSpPr>
            <a:spLocks noGrp="1"/>
          </p:cNvSpPr>
          <p:nvPr>
            <p:ph type="dt" sz="half" idx="10"/>
          </p:nvPr>
        </p:nvSpPr>
        <p:spPr/>
        <p:txBody>
          <a:bodyPr/>
          <a:lstStyle/>
          <a:p>
            <a:fld id="{1A5DC108-D487-44AE-A9C9-3C3B35DB4E17}" type="datetimeFigureOut">
              <a:rPr lang="sv-FI" smtClean="0"/>
              <a:t>07-09-2022</a:t>
            </a:fld>
            <a:endParaRPr lang="sv-FI"/>
          </a:p>
        </p:txBody>
      </p:sp>
      <p:sp>
        <p:nvSpPr>
          <p:cNvPr id="5" name="Alatunnisteen paikkamerkki 4"/>
          <p:cNvSpPr>
            <a:spLocks noGrp="1"/>
          </p:cNvSpPr>
          <p:nvPr>
            <p:ph type="ftr" sz="quarter" idx="11"/>
          </p:nvPr>
        </p:nvSpPr>
        <p:spPr/>
        <p:txBody>
          <a:bodyPr/>
          <a:lstStyle/>
          <a:p>
            <a:endParaRPr lang="sv-FI"/>
          </a:p>
        </p:txBody>
      </p:sp>
      <p:sp>
        <p:nvSpPr>
          <p:cNvPr id="6" name="Dian numeron paikkamerkki 5"/>
          <p:cNvSpPr>
            <a:spLocks noGrp="1"/>
          </p:cNvSpPr>
          <p:nvPr>
            <p:ph type="sldNum" sz="quarter" idx="12"/>
          </p:nvPr>
        </p:nvSpPr>
        <p:spPr/>
        <p:txBody>
          <a:bodyPr/>
          <a:lstStyle/>
          <a:p>
            <a:fld id="{448D5D01-1DF8-49B9-B79D-4B2A90BDDF3B}" type="slidenum">
              <a:rPr lang="sv-FI" smtClean="0"/>
              <a:t>‹#›</a:t>
            </a:fld>
            <a:endParaRPr lang="sv-FI"/>
          </a:p>
        </p:txBody>
      </p:sp>
    </p:spTree>
    <p:extLst>
      <p:ext uri="{BB962C8B-B14F-4D97-AF65-F5344CB8AC3E}">
        <p14:creationId xmlns:p14="http://schemas.microsoft.com/office/powerpoint/2010/main" val="82046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endParaRPr lang="sv-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1A5DC108-D487-44AE-A9C9-3C3B35DB4E17}" type="datetimeFigureOut">
              <a:rPr lang="sv-FI" smtClean="0"/>
              <a:t>07-09-2022</a:t>
            </a:fld>
            <a:endParaRPr lang="sv-FI"/>
          </a:p>
        </p:txBody>
      </p:sp>
      <p:sp>
        <p:nvSpPr>
          <p:cNvPr id="5" name="Alatunnisteen paikkamerkki 4"/>
          <p:cNvSpPr>
            <a:spLocks noGrp="1"/>
          </p:cNvSpPr>
          <p:nvPr>
            <p:ph type="ftr" sz="quarter" idx="11"/>
          </p:nvPr>
        </p:nvSpPr>
        <p:spPr/>
        <p:txBody>
          <a:bodyPr/>
          <a:lstStyle/>
          <a:p>
            <a:endParaRPr lang="sv-FI"/>
          </a:p>
        </p:txBody>
      </p:sp>
      <p:sp>
        <p:nvSpPr>
          <p:cNvPr id="6" name="Dian numeron paikkamerkki 5"/>
          <p:cNvSpPr>
            <a:spLocks noGrp="1"/>
          </p:cNvSpPr>
          <p:nvPr>
            <p:ph type="sldNum" sz="quarter" idx="12"/>
          </p:nvPr>
        </p:nvSpPr>
        <p:spPr/>
        <p:txBody>
          <a:bodyPr/>
          <a:lstStyle/>
          <a:p>
            <a:fld id="{448D5D01-1DF8-49B9-B79D-4B2A90BDDF3B}" type="slidenum">
              <a:rPr lang="sv-FI" smtClean="0"/>
              <a:t>‹#›</a:t>
            </a:fld>
            <a:endParaRPr lang="sv-FI"/>
          </a:p>
        </p:txBody>
      </p:sp>
    </p:spTree>
    <p:extLst>
      <p:ext uri="{BB962C8B-B14F-4D97-AF65-F5344CB8AC3E}">
        <p14:creationId xmlns:p14="http://schemas.microsoft.com/office/powerpoint/2010/main" val="962273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sv-FI"/>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FI"/>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FI"/>
          </a:p>
        </p:txBody>
      </p:sp>
      <p:sp>
        <p:nvSpPr>
          <p:cNvPr id="5" name="Päivämäärän paikkamerkki 4"/>
          <p:cNvSpPr>
            <a:spLocks noGrp="1"/>
          </p:cNvSpPr>
          <p:nvPr>
            <p:ph type="dt" sz="half" idx="10"/>
          </p:nvPr>
        </p:nvSpPr>
        <p:spPr/>
        <p:txBody>
          <a:bodyPr/>
          <a:lstStyle/>
          <a:p>
            <a:fld id="{1A5DC108-D487-44AE-A9C9-3C3B35DB4E17}" type="datetimeFigureOut">
              <a:rPr lang="sv-FI" smtClean="0"/>
              <a:t>07-09-2022</a:t>
            </a:fld>
            <a:endParaRPr lang="sv-FI"/>
          </a:p>
        </p:txBody>
      </p:sp>
      <p:sp>
        <p:nvSpPr>
          <p:cNvPr id="6" name="Alatunnisteen paikkamerkki 5"/>
          <p:cNvSpPr>
            <a:spLocks noGrp="1"/>
          </p:cNvSpPr>
          <p:nvPr>
            <p:ph type="ftr" sz="quarter" idx="11"/>
          </p:nvPr>
        </p:nvSpPr>
        <p:spPr/>
        <p:txBody>
          <a:bodyPr/>
          <a:lstStyle/>
          <a:p>
            <a:endParaRPr lang="sv-FI"/>
          </a:p>
        </p:txBody>
      </p:sp>
      <p:sp>
        <p:nvSpPr>
          <p:cNvPr id="7" name="Dian numeron paikkamerkki 6"/>
          <p:cNvSpPr>
            <a:spLocks noGrp="1"/>
          </p:cNvSpPr>
          <p:nvPr>
            <p:ph type="sldNum" sz="quarter" idx="12"/>
          </p:nvPr>
        </p:nvSpPr>
        <p:spPr/>
        <p:txBody>
          <a:bodyPr/>
          <a:lstStyle/>
          <a:p>
            <a:fld id="{448D5D01-1DF8-49B9-B79D-4B2A90BDDF3B}" type="slidenum">
              <a:rPr lang="sv-FI" smtClean="0"/>
              <a:t>‹#›</a:t>
            </a:fld>
            <a:endParaRPr lang="sv-FI"/>
          </a:p>
        </p:txBody>
      </p:sp>
    </p:spTree>
    <p:extLst>
      <p:ext uri="{BB962C8B-B14F-4D97-AF65-F5344CB8AC3E}">
        <p14:creationId xmlns:p14="http://schemas.microsoft.com/office/powerpoint/2010/main" val="3306284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endParaRPr lang="sv-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FI"/>
          </a:p>
        </p:txBody>
      </p:sp>
      <p:sp>
        <p:nvSpPr>
          <p:cNvPr id="7" name="Päivämäärän paikkamerkki 6"/>
          <p:cNvSpPr>
            <a:spLocks noGrp="1"/>
          </p:cNvSpPr>
          <p:nvPr>
            <p:ph type="dt" sz="half" idx="10"/>
          </p:nvPr>
        </p:nvSpPr>
        <p:spPr/>
        <p:txBody>
          <a:bodyPr/>
          <a:lstStyle/>
          <a:p>
            <a:fld id="{1A5DC108-D487-44AE-A9C9-3C3B35DB4E17}" type="datetimeFigureOut">
              <a:rPr lang="sv-FI" smtClean="0"/>
              <a:t>07-09-2022</a:t>
            </a:fld>
            <a:endParaRPr lang="sv-FI"/>
          </a:p>
        </p:txBody>
      </p:sp>
      <p:sp>
        <p:nvSpPr>
          <p:cNvPr id="8" name="Alatunnisteen paikkamerkki 7"/>
          <p:cNvSpPr>
            <a:spLocks noGrp="1"/>
          </p:cNvSpPr>
          <p:nvPr>
            <p:ph type="ftr" sz="quarter" idx="11"/>
          </p:nvPr>
        </p:nvSpPr>
        <p:spPr/>
        <p:txBody>
          <a:bodyPr/>
          <a:lstStyle/>
          <a:p>
            <a:endParaRPr lang="sv-FI"/>
          </a:p>
        </p:txBody>
      </p:sp>
      <p:sp>
        <p:nvSpPr>
          <p:cNvPr id="9" name="Dian numeron paikkamerkki 8"/>
          <p:cNvSpPr>
            <a:spLocks noGrp="1"/>
          </p:cNvSpPr>
          <p:nvPr>
            <p:ph type="sldNum" sz="quarter" idx="12"/>
          </p:nvPr>
        </p:nvSpPr>
        <p:spPr/>
        <p:txBody>
          <a:bodyPr/>
          <a:lstStyle/>
          <a:p>
            <a:fld id="{448D5D01-1DF8-49B9-B79D-4B2A90BDDF3B}" type="slidenum">
              <a:rPr lang="sv-FI" smtClean="0"/>
              <a:t>‹#›</a:t>
            </a:fld>
            <a:endParaRPr lang="sv-FI"/>
          </a:p>
        </p:txBody>
      </p:sp>
    </p:spTree>
    <p:extLst>
      <p:ext uri="{BB962C8B-B14F-4D97-AF65-F5344CB8AC3E}">
        <p14:creationId xmlns:p14="http://schemas.microsoft.com/office/powerpoint/2010/main" val="1286036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endParaRPr lang="sv-FI"/>
          </a:p>
        </p:txBody>
      </p:sp>
      <p:sp>
        <p:nvSpPr>
          <p:cNvPr id="3" name="Päivämäärän paikkamerkki 2"/>
          <p:cNvSpPr>
            <a:spLocks noGrp="1"/>
          </p:cNvSpPr>
          <p:nvPr>
            <p:ph type="dt" sz="half" idx="10"/>
          </p:nvPr>
        </p:nvSpPr>
        <p:spPr/>
        <p:txBody>
          <a:bodyPr/>
          <a:lstStyle/>
          <a:p>
            <a:fld id="{1A5DC108-D487-44AE-A9C9-3C3B35DB4E17}" type="datetimeFigureOut">
              <a:rPr lang="sv-FI" smtClean="0"/>
              <a:t>07-09-2022</a:t>
            </a:fld>
            <a:endParaRPr lang="sv-FI"/>
          </a:p>
        </p:txBody>
      </p:sp>
      <p:sp>
        <p:nvSpPr>
          <p:cNvPr id="4" name="Alatunnisteen paikkamerkki 3"/>
          <p:cNvSpPr>
            <a:spLocks noGrp="1"/>
          </p:cNvSpPr>
          <p:nvPr>
            <p:ph type="ftr" sz="quarter" idx="11"/>
          </p:nvPr>
        </p:nvSpPr>
        <p:spPr/>
        <p:txBody>
          <a:bodyPr/>
          <a:lstStyle/>
          <a:p>
            <a:endParaRPr lang="sv-FI"/>
          </a:p>
        </p:txBody>
      </p:sp>
      <p:sp>
        <p:nvSpPr>
          <p:cNvPr id="5" name="Dian numeron paikkamerkki 4"/>
          <p:cNvSpPr>
            <a:spLocks noGrp="1"/>
          </p:cNvSpPr>
          <p:nvPr>
            <p:ph type="sldNum" sz="quarter" idx="12"/>
          </p:nvPr>
        </p:nvSpPr>
        <p:spPr/>
        <p:txBody>
          <a:bodyPr/>
          <a:lstStyle/>
          <a:p>
            <a:fld id="{448D5D01-1DF8-49B9-B79D-4B2A90BDDF3B}" type="slidenum">
              <a:rPr lang="sv-FI" smtClean="0"/>
              <a:t>‹#›</a:t>
            </a:fld>
            <a:endParaRPr lang="sv-FI"/>
          </a:p>
        </p:txBody>
      </p:sp>
    </p:spTree>
    <p:extLst>
      <p:ext uri="{BB962C8B-B14F-4D97-AF65-F5344CB8AC3E}">
        <p14:creationId xmlns:p14="http://schemas.microsoft.com/office/powerpoint/2010/main" val="3659186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1A5DC108-D487-44AE-A9C9-3C3B35DB4E17}" type="datetimeFigureOut">
              <a:rPr lang="sv-FI" smtClean="0"/>
              <a:t>07-09-2022</a:t>
            </a:fld>
            <a:endParaRPr lang="sv-FI"/>
          </a:p>
        </p:txBody>
      </p:sp>
      <p:sp>
        <p:nvSpPr>
          <p:cNvPr id="3" name="Alatunnisteen paikkamerkki 2"/>
          <p:cNvSpPr>
            <a:spLocks noGrp="1"/>
          </p:cNvSpPr>
          <p:nvPr>
            <p:ph type="ftr" sz="quarter" idx="11"/>
          </p:nvPr>
        </p:nvSpPr>
        <p:spPr/>
        <p:txBody>
          <a:bodyPr/>
          <a:lstStyle/>
          <a:p>
            <a:endParaRPr lang="sv-FI"/>
          </a:p>
        </p:txBody>
      </p:sp>
      <p:sp>
        <p:nvSpPr>
          <p:cNvPr id="4" name="Dian numeron paikkamerkki 3"/>
          <p:cNvSpPr>
            <a:spLocks noGrp="1"/>
          </p:cNvSpPr>
          <p:nvPr>
            <p:ph type="sldNum" sz="quarter" idx="12"/>
          </p:nvPr>
        </p:nvSpPr>
        <p:spPr/>
        <p:txBody>
          <a:bodyPr/>
          <a:lstStyle/>
          <a:p>
            <a:fld id="{448D5D01-1DF8-49B9-B79D-4B2A90BDDF3B}" type="slidenum">
              <a:rPr lang="sv-FI" smtClean="0"/>
              <a:t>‹#›</a:t>
            </a:fld>
            <a:endParaRPr lang="sv-FI"/>
          </a:p>
        </p:txBody>
      </p:sp>
    </p:spTree>
    <p:extLst>
      <p:ext uri="{BB962C8B-B14F-4D97-AF65-F5344CB8AC3E}">
        <p14:creationId xmlns:p14="http://schemas.microsoft.com/office/powerpoint/2010/main" val="2873136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endParaRPr lang="sv-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1A5DC108-D487-44AE-A9C9-3C3B35DB4E17}" type="datetimeFigureOut">
              <a:rPr lang="sv-FI" smtClean="0"/>
              <a:t>07-09-2022</a:t>
            </a:fld>
            <a:endParaRPr lang="sv-FI"/>
          </a:p>
        </p:txBody>
      </p:sp>
      <p:sp>
        <p:nvSpPr>
          <p:cNvPr id="6" name="Alatunnisteen paikkamerkki 5"/>
          <p:cNvSpPr>
            <a:spLocks noGrp="1"/>
          </p:cNvSpPr>
          <p:nvPr>
            <p:ph type="ftr" sz="quarter" idx="11"/>
          </p:nvPr>
        </p:nvSpPr>
        <p:spPr/>
        <p:txBody>
          <a:bodyPr/>
          <a:lstStyle/>
          <a:p>
            <a:endParaRPr lang="sv-FI"/>
          </a:p>
        </p:txBody>
      </p:sp>
      <p:sp>
        <p:nvSpPr>
          <p:cNvPr id="7" name="Dian numeron paikkamerkki 6"/>
          <p:cNvSpPr>
            <a:spLocks noGrp="1"/>
          </p:cNvSpPr>
          <p:nvPr>
            <p:ph type="sldNum" sz="quarter" idx="12"/>
          </p:nvPr>
        </p:nvSpPr>
        <p:spPr/>
        <p:txBody>
          <a:bodyPr/>
          <a:lstStyle/>
          <a:p>
            <a:fld id="{448D5D01-1DF8-49B9-B79D-4B2A90BDDF3B}" type="slidenum">
              <a:rPr lang="sv-FI" smtClean="0"/>
              <a:t>‹#›</a:t>
            </a:fld>
            <a:endParaRPr lang="sv-FI"/>
          </a:p>
        </p:txBody>
      </p:sp>
    </p:spTree>
    <p:extLst>
      <p:ext uri="{BB962C8B-B14F-4D97-AF65-F5344CB8AC3E}">
        <p14:creationId xmlns:p14="http://schemas.microsoft.com/office/powerpoint/2010/main" val="521536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endParaRPr lang="sv-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1A5DC108-D487-44AE-A9C9-3C3B35DB4E17}" type="datetimeFigureOut">
              <a:rPr lang="sv-FI" smtClean="0"/>
              <a:t>07-09-2022</a:t>
            </a:fld>
            <a:endParaRPr lang="sv-FI"/>
          </a:p>
        </p:txBody>
      </p:sp>
      <p:sp>
        <p:nvSpPr>
          <p:cNvPr id="6" name="Alatunnisteen paikkamerkki 5"/>
          <p:cNvSpPr>
            <a:spLocks noGrp="1"/>
          </p:cNvSpPr>
          <p:nvPr>
            <p:ph type="ftr" sz="quarter" idx="11"/>
          </p:nvPr>
        </p:nvSpPr>
        <p:spPr/>
        <p:txBody>
          <a:bodyPr/>
          <a:lstStyle/>
          <a:p>
            <a:endParaRPr lang="sv-FI"/>
          </a:p>
        </p:txBody>
      </p:sp>
      <p:sp>
        <p:nvSpPr>
          <p:cNvPr id="7" name="Dian numeron paikkamerkki 6"/>
          <p:cNvSpPr>
            <a:spLocks noGrp="1"/>
          </p:cNvSpPr>
          <p:nvPr>
            <p:ph type="sldNum" sz="quarter" idx="12"/>
          </p:nvPr>
        </p:nvSpPr>
        <p:spPr/>
        <p:txBody>
          <a:bodyPr/>
          <a:lstStyle/>
          <a:p>
            <a:fld id="{448D5D01-1DF8-49B9-B79D-4B2A90BDDF3B}" type="slidenum">
              <a:rPr lang="sv-FI" smtClean="0"/>
              <a:t>‹#›</a:t>
            </a:fld>
            <a:endParaRPr lang="sv-FI"/>
          </a:p>
        </p:txBody>
      </p:sp>
    </p:spTree>
    <p:extLst>
      <p:ext uri="{BB962C8B-B14F-4D97-AF65-F5344CB8AC3E}">
        <p14:creationId xmlns:p14="http://schemas.microsoft.com/office/powerpoint/2010/main" val="2803818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endParaRPr lang="sv-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sv-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5DC108-D487-44AE-A9C9-3C3B35DB4E17}" type="datetimeFigureOut">
              <a:rPr lang="sv-FI" smtClean="0"/>
              <a:t>07-09-2022</a:t>
            </a:fld>
            <a:endParaRPr lang="sv-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8D5D01-1DF8-49B9-B79D-4B2A90BDDF3B}" type="slidenum">
              <a:rPr lang="sv-FI" smtClean="0"/>
              <a:t>‹#›</a:t>
            </a:fld>
            <a:endParaRPr lang="sv-FI"/>
          </a:p>
        </p:txBody>
      </p:sp>
    </p:spTree>
    <p:extLst>
      <p:ext uri="{BB962C8B-B14F-4D97-AF65-F5344CB8AC3E}">
        <p14:creationId xmlns:p14="http://schemas.microsoft.com/office/powerpoint/2010/main" val="2671869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s://www.youtube.com/watch?v=9ZqNk-4Df2Y" TargetMode="External"/><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kulttuurinvuosikello.fi/uskontokalenteri/" TargetMode="External"/><Relationship Id="rId2" Type="http://schemas.openxmlformats.org/officeDocument/2006/relationships/hyperlink" Target="http://kulttuurinvuosikello.fi/kuukaudet/" TargetMode="Externa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667934" y="118534"/>
            <a:ext cx="9144000" cy="2387600"/>
          </a:xfrm>
        </p:spPr>
        <p:txBody>
          <a:bodyPr>
            <a:normAutofit fontScale="90000"/>
          </a:bodyPr>
          <a:lstStyle/>
          <a:p>
            <a:br>
              <a:rPr lang="sv-FI" dirty="0"/>
            </a:br>
            <a:br>
              <a:rPr lang="sv-FI" dirty="0"/>
            </a:br>
            <a:r>
              <a:rPr lang="sv-FI" dirty="0"/>
              <a:t> </a:t>
            </a:r>
            <a:r>
              <a:rPr lang="sv-FI" b="1" dirty="0">
                <a:solidFill>
                  <a:srgbClr val="0070C0"/>
                </a:solidFill>
              </a:rPr>
              <a:t>KULTTUURI- JA KATSOMUSTIETOINEN VARHAISKASVATUS </a:t>
            </a:r>
          </a:p>
        </p:txBody>
      </p:sp>
      <p:pic>
        <p:nvPicPr>
          <p:cNvPr id="4" name="Kuva 3"/>
          <p:cNvPicPr>
            <a:picLocks noChangeAspect="1"/>
          </p:cNvPicPr>
          <p:nvPr/>
        </p:nvPicPr>
        <p:blipFill rotWithShape="1">
          <a:blip r:embed="rId2"/>
          <a:srcRect t="23499" b="25096"/>
          <a:stretch/>
        </p:blipFill>
        <p:spPr>
          <a:xfrm>
            <a:off x="2271995" y="2962993"/>
            <a:ext cx="7648010" cy="2962276"/>
          </a:xfrm>
          <a:prstGeom prst="rect">
            <a:avLst/>
          </a:prstGeom>
        </p:spPr>
      </p:pic>
      <p:sp>
        <p:nvSpPr>
          <p:cNvPr id="3" name="Alaotsikko 2"/>
          <p:cNvSpPr>
            <a:spLocks noGrp="1"/>
          </p:cNvSpPr>
          <p:nvPr>
            <p:ph type="subTitle" idx="1"/>
          </p:nvPr>
        </p:nvSpPr>
        <p:spPr>
          <a:xfrm>
            <a:off x="9800167" y="6273983"/>
            <a:ext cx="2023534" cy="338979"/>
          </a:xfrm>
        </p:spPr>
        <p:txBody>
          <a:bodyPr>
            <a:normAutofit/>
          </a:bodyPr>
          <a:lstStyle/>
          <a:p>
            <a:r>
              <a:rPr lang="fi-FI" sz="1600" dirty="0">
                <a:solidFill>
                  <a:schemeClr val="accent1">
                    <a:lumMod val="50000"/>
                  </a:schemeClr>
                </a:solidFill>
              </a:rPr>
              <a:t>Leena Pirnes</a:t>
            </a:r>
          </a:p>
        </p:txBody>
      </p:sp>
    </p:spTree>
    <p:extLst>
      <p:ext uri="{BB962C8B-B14F-4D97-AF65-F5344CB8AC3E}">
        <p14:creationId xmlns:p14="http://schemas.microsoft.com/office/powerpoint/2010/main" val="4055423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111126"/>
            <a:ext cx="10515600" cy="49742"/>
          </a:xfrm>
        </p:spPr>
        <p:txBody>
          <a:bodyPr>
            <a:normAutofit fontScale="90000"/>
          </a:bodyPr>
          <a:lstStyle/>
          <a:p>
            <a:endParaRPr lang="sv-FI" dirty="0"/>
          </a:p>
        </p:txBody>
      </p:sp>
      <p:sp>
        <p:nvSpPr>
          <p:cNvPr id="3" name="Sisällön paikkamerkki 2"/>
          <p:cNvSpPr>
            <a:spLocks noGrp="1"/>
          </p:cNvSpPr>
          <p:nvPr>
            <p:ph idx="1"/>
          </p:nvPr>
        </p:nvSpPr>
        <p:spPr>
          <a:xfrm>
            <a:off x="397933" y="160868"/>
            <a:ext cx="11633199" cy="6536265"/>
          </a:xfrm>
        </p:spPr>
        <p:txBody>
          <a:bodyPr>
            <a:normAutofit fontScale="92500" lnSpcReduction="10000"/>
          </a:bodyPr>
          <a:lstStyle/>
          <a:p>
            <a:pPr marL="0" indent="0">
              <a:buNone/>
            </a:pPr>
            <a:endParaRPr lang="fi-FI" b="1" dirty="0"/>
          </a:p>
          <a:p>
            <a:r>
              <a:rPr lang="fi-FI" b="1" dirty="0"/>
              <a:t>Suomessa positiivinen uskonnonvapaus </a:t>
            </a:r>
            <a:r>
              <a:rPr lang="fi-FI" dirty="0"/>
              <a:t>(Uskonnonvapauslaki v. 2003) </a:t>
            </a:r>
          </a:p>
          <a:p>
            <a:r>
              <a:rPr lang="fi-FI" b="1" dirty="0"/>
              <a:t>Hyvä tiedostaa: </a:t>
            </a:r>
            <a:r>
              <a:rPr lang="fi-FI" dirty="0"/>
              <a:t>Ei ole olemassa neutraalia, arvovapaata kasvatusta </a:t>
            </a:r>
          </a:p>
          <a:p>
            <a:r>
              <a:rPr lang="fi-FI" b="1" dirty="0">
                <a:solidFill>
                  <a:srgbClr val="7030A0"/>
                </a:solidFill>
              </a:rPr>
              <a:t>Kasvattajien tulee tietoisesti pyrkiä pois autoritaarisesti asenteesta. </a:t>
            </a:r>
          </a:p>
          <a:p>
            <a:pPr marL="0" indent="0">
              <a:buNone/>
            </a:pPr>
            <a:endParaRPr lang="sv-FI" dirty="0"/>
          </a:p>
          <a:p>
            <a:r>
              <a:rPr lang="fi-FI" dirty="0"/>
              <a:t>YK:n Lapsen oikeuksien sopimus (1989) tunnustaa lapsen oikeuden omaan kieleen, kulttuuriin, henkiseen, hengelliseen ja moraaliseen kehitykseen sekä uskontoon tai muuhun katsomukseen.</a:t>
            </a:r>
            <a:br>
              <a:rPr lang="fi-FI" dirty="0"/>
            </a:br>
            <a:endParaRPr lang="sv-FI" dirty="0"/>
          </a:p>
          <a:p>
            <a:r>
              <a:rPr lang="fi-FI" b="1" dirty="0">
                <a:solidFill>
                  <a:srgbClr val="0070C0"/>
                </a:solidFill>
              </a:rPr>
              <a:t>VASU 2022 ja EOPS 2014 tavoitteet antavat päiväkodeille hyvät mahdollisuudet edistää: </a:t>
            </a:r>
          </a:p>
          <a:p>
            <a:pPr marL="0" indent="0">
              <a:buNone/>
            </a:pPr>
            <a:r>
              <a:rPr lang="fi-FI" dirty="0">
                <a:sym typeface="Wingdings" panose="05000000000000000000" pitchFamily="2" charset="2"/>
              </a:rPr>
              <a:t>	</a:t>
            </a:r>
            <a:r>
              <a:rPr lang="fi-FI" b="1" dirty="0">
                <a:sym typeface="Wingdings" panose="05000000000000000000" pitchFamily="2" charset="2"/>
              </a:rPr>
              <a:t>s</a:t>
            </a:r>
            <a:r>
              <a:rPr lang="fi-FI" b="1" dirty="0"/>
              <a:t>uvaitsevaisuutta ja empatiaa, keskinäistä kunnioitusta ja 	 		    yhteisymmärrystä sekä rauhaa </a:t>
            </a:r>
            <a:r>
              <a:rPr lang="fi-FI" dirty="0"/>
              <a:t>eri kulttuuristen ja katsomuksellisten 	 	    ryhmien välillä </a:t>
            </a:r>
          </a:p>
          <a:p>
            <a:pPr marL="0" indent="0">
              <a:buNone/>
            </a:pPr>
            <a:r>
              <a:rPr lang="fi-FI" dirty="0">
                <a:sym typeface="Wingdings" panose="05000000000000000000" pitchFamily="2" charset="2"/>
              </a:rPr>
              <a:t>	</a:t>
            </a:r>
            <a:r>
              <a:rPr lang="fi-FI" dirty="0"/>
              <a:t>jokaisen lapsen oman kulttuurisen ja katsomuksellisen </a:t>
            </a:r>
            <a:r>
              <a:rPr lang="fi-FI" b="1" dirty="0"/>
              <a:t>identiteetin 		    tukemista </a:t>
            </a:r>
            <a:br>
              <a:rPr lang="fi-FI" b="1" dirty="0"/>
            </a:br>
            <a:endParaRPr lang="fi-FI" b="1" dirty="0"/>
          </a:p>
        </p:txBody>
      </p:sp>
    </p:spTree>
    <p:extLst>
      <p:ext uri="{BB962C8B-B14F-4D97-AF65-F5344CB8AC3E}">
        <p14:creationId xmlns:p14="http://schemas.microsoft.com/office/powerpoint/2010/main" val="4151508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70466" y="161795"/>
            <a:ext cx="10515600" cy="1053572"/>
          </a:xfrm>
        </p:spPr>
        <p:txBody>
          <a:bodyPr>
            <a:noAutofit/>
          </a:bodyPr>
          <a:lstStyle/>
          <a:p>
            <a:pPr algn="ctr"/>
            <a:r>
              <a:rPr lang="fi-FI" sz="3600" b="1" dirty="0">
                <a:solidFill>
                  <a:srgbClr val="00B050"/>
                </a:solidFill>
              </a:rPr>
              <a:t>KULTTUURIIN JA KATSOMUKSEEN LIITTYVÄT KYSYMYKSET KULKEVAT MUKANA LÄPI VASUN</a:t>
            </a:r>
            <a:endParaRPr lang="sv-FI" sz="3600" dirty="0">
              <a:solidFill>
                <a:srgbClr val="00B050"/>
              </a:solidFill>
            </a:endParaRPr>
          </a:p>
        </p:txBody>
      </p:sp>
      <p:sp>
        <p:nvSpPr>
          <p:cNvPr id="3" name="Sisällön paikkamerkki 2"/>
          <p:cNvSpPr>
            <a:spLocks noGrp="1"/>
          </p:cNvSpPr>
          <p:nvPr>
            <p:ph idx="1"/>
          </p:nvPr>
        </p:nvSpPr>
        <p:spPr/>
        <p:txBody>
          <a:bodyPr/>
          <a:lstStyle/>
          <a:p>
            <a:endParaRPr lang="sv-FI" dirty="0"/>
          </a:p>
        </p:txBody>
      </p:sp>
      <p:sp>
        <p:nvSpPr>
          <p:cNvPr id="7" name="Suorakulmio 6"/>
          <p:cNvSpPr/>
          <p:nvPr/>
        </p:nvSpPr>
        <p:spPr>
          <a:xfrm>
            <a:off x="4576231" y="1717805"/>
            <a:ext cx="1312333" cy="1240896"/>
          </a:xfrm>
          <a:prstGeom prst="rect">
            <a:avLst/>
          </a:prstGeom>
          <a:solidFill>
            <a:schemeClr val="bg2"/>
          </a:solidFill>
          <a:ln w="38100">
            <a:solidFill>
              <a:srgbClr val="C965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FI" b="1" dirty="0">
                <a:solidFill>
                  <a:schemeClr val="tx1"/>
                </a:solidFill>
              </a:rPr>
              <a:t>YHTEISTYÖ </a:t>
            </a:r>
            <a:r>
              <a:rPr lang="sv-FI" dirty="0">
                <a:solidFill>
                  <a:schemeClr val="tx1"/>
                </a:solidFill>
              </a:rPr>
              <a:t>(LUKU 3.3) </a:t>
            </a:r>
          </a:p>
        </p:txBody>
      </p:sp>
      <p:sp>
        <p:nvSpPr>
          <p:cNvPr id="8" name="Suorakulmio 7"/>
          <p:cNvSpPr/>
          <p:nvPr/>
        </p:nvSpPr>
        <p:spPr>
          <a:xfrm>
            <a:off x="6843183" y="1714101"/>
            <a:ext cx="1236134" cy="1227666"/>
          </a:xfrm>
          <a:prstGeom prst="rect">
            <a:avLst/>
          </a:prstGeom>
          <a:solidFill>
            <a:schemeClr val="bg2"/>
          </a:solidFill>
          <a:ln w="381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FI" b="1" dirty="0">
                <a:solidFill>
                  <a:schemeClr val="tx1"/>
                </a:solidFill>
              </a:rPr>
              <a:t>LAPSEN VASU </a:t>
            </a:r>
            <a:r>
              <a:rPr lang="sv-FI" dirty="0">
                <a:solidFill>
                  <a:schemeClr val="tx1"/>
                </a:solidFill>
              </a:rPr>
              <a:t>(LUKU 1.3) </a:t>
            </a:r>
          </a:p>
        </p:txBody>
      </p:sp>
      <p:sp>
        <p:nvSpPr>
          <p:cNvPr id="9" name="Suorakulmio 8"/>
          <p:cNvSpPr/>
          <p:nvPr/>
        </p:nvSpPr>
        <p:spPr>
          <a:xfrm>
            <a:off x="1371231" y="1413534"/>
            <a:ext cx="1608666" cy="914400"/>
          </a:xfrm>
          <a:prstGeom prst="rect">
            <a:avLst/>
          </a:prstGeom>
          <a:solidFill>
            <a:schemeClr val="bg2"/>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FI" b="1" dirty="0">
                <a:solidFill>
                  <a:schemeClr val="tx1"/>
                </a:solidFill>
              </a:rPr>
              <a:t>ARVOPERUSTA </a:t>
            </a:r>
            <a:r>
              <a:rPr lang="sv-FI" dirty="0">
                <a:solidFill>
                  <a:schemeClr val="tx1"/>
                </a:solidFill>
              </a:rPr>
              <a:t>(LUKU 2.4) </a:t>
            </a:r>
          </a:p>
        </p:txBody>
      </p:sp>
      <p:sp>
        <p:nvSpPr>
          <p:cNvPr id="10" name="Suorakulmio 9"/>
          <p:cNvSpPr/>
          <p:nvPr/>
        </p:nvSpPr>
        <p:spPr>
          <a:xfrm>
            <a:off x="582312" y="2740025"/>
            <a:ext cx="2345267" cy="2355644"/>
          </a:xfrm>
          <a:prstGeom prst="rect">
            <a:avLst/>
          </a:prstGeom>
          <a:solidFill>
            <a:schemeClr val="bg2"/>
          </a:solidFill>
          <a:ln w="57150">
            <a:solidFill>
              <a:schemeClr val="accent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dirty="0">
                <a:solidFill>
                  <a:schemeClr val="tx1"/>
                </a:solidFill>
              </a:rPr>
              <a:t>OPPIMISEN ALUEET: </a:t>
            </a:r>
            <a:r>
              <a:rPr lang="fi-FI" b="1" i="1" dirty="0">
                <a:solidFill>
                  <a:schemeClr val="tx1"/>
                </a:solidFill>
              </a:rPr>
              <a:t>KIELTEN RIKAS MAAILMA, ILMAISUN MONET MUODOT, MINÄ JA MEIDÄN YHTEISÖMME </a:t>
            </a:r>
            <a:r>
              <a:rPr lang="fi-FI" dirty="0">
                <a:solidFill>
                  <a:schemeClr val="tx1"/>
                </a:solidFill>
              </a:rPr>
              <a:t>(LUKU 4.5) </a:t>
            </a:r>
            <a:endParaRPr lang="sv-FI" dirty="0">
              <a:solidFill>
                <a:schemeClr val="tx1"/>
              </a:solidFill>
            </a:endParaRPr>
          </a:p>
        </p:txBody>
      </p:sp>
      <p:sp>
        <p:nvSpPr>
          <p:cNvPr id="12" name="Suorakulmio 11"/>
          <p:cNvSpPr/>
          <p:nvPr/>
        </p:nvSpPr>
        <p:spPr>
          <a:xfrm>
            <a:off x="1572911" y="5315107"/>
            <a:ext cx="2709335" cy="1317100"/>
          </a:xfrm>
          <a:prstGeom prst="rect">
            <a:avLst/>
          </a:prstGeom>
          <a:solidFill>
            <a:schemeClr val="bg2"/>
          </a:solid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dirty="0">
                <a:solidFill>
                  <a:schemeClr val="tx1"/>
                </a:solidFill>
              </a:rPr>
              <a:t>KIELEEN JA KULTTUURIIN LIITTYVIÄ TARKENTAVIA NÄKÖKULMIA </a:t>
            </a:r>
            <a:r>
              <a:rPr lang="fi-FI" dirty="0">
                <a:solidFill>
                  <a:schemeClr val="tx1"/>
                </a:solidFill>
              </a:rPr>
              <a:t>(LUKU 4.6) </a:t>
            </a:r>
            <a:endParaRPr lang="sv-FI" dirty="0">
              <a:solidFill>
                <a:schemeClr val="tx1"/>
              </a:solidFill>
            </a:endParaRPr>
          </a:p>
        </p:txBody>
      </p:sp>
      <p:sp>
        <p:nvSpPr>
          <p:cNvPr id="13" name="Suorakulmio 12"/>
          <p:cNvSpPr/>
          <p:nvPr/>
        </p:nvSpPr>
        <p:spPr>
          <a:xfrm>
            <a:off x="5162551" y="3582058"/>
            <a:ext cx="2717800" cy="2678379"/>
          </a:xfrm>
          <a:prstGeom prst="rect">
            <a:avLst/>
          </a:prstGeom>
          <a:solidFill>
            <a:schemeClr val="bg2"/>
          </a:solidFill>
          <a:ln w="381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dirty="0">
                <a:solidFill>
                  <a:schemeClr val="tx1"/>
                </a:solidFill>
              </a:rPr>
              <a:t>TOIMINTAKULTTUURI: </a:t>
            </a:r>
            <a:r>
              <a:rPr lang="fi-FI" b="1" i="1" dirty="0">
                <a:solidFill>
                  <a:schemeClr val="tx1"/>
                </a:solidFill>
              </a:rPr>
              <a:t>OSALLISUUS, YHDENVERTAISUUS JA TASA-ARVO; KULTTUURINEN MONINAISUUS JA KIELITIETOISUUS </a:t>
            </a:r>
            <a:r>
              <a:rPr lang="fi-FI" dirty="0">
                <a:solidFill>
                  <a:schemeClr val="tx1"/>
                </a:solidFill>
              </a:rPr>
              <a:t>(LUKU3.1) </a:t>
            </a:r>
            <a:endParaRPr lang="sv-FI" dirty="0">
              <a:solidFill>
                <a:schemeClr val="tx1"/>
              </a:solidFill>
            </a:endParaRPr>
          </a:p>
        </p:txBody>
      </p:sp>
      <p:sp>
        <p:nvSpPr>
          <p:cNvPr id="14" name="Suorakulmio 13"/>
          <p:cNvSpPr/>
          <p:nvPr/>
        </p:nvSpPr>
        <p:spPr>
          <a:xfrm>
            <a:off x="8862484" y="1439179"/>
            <a:ext cx="2491316" cy="1576058"/>
          </a:xfrm>
          <a:prstGeom prst="rect">
            <a:avLst/>
          </a:prstGeom>
          <a:solidFill>
            <a:schemeClr val="bg2"/>
          </a:solid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b="1" dirty="0">
                <a:solidFill>
                  <a:schemeClr val="tx1"/>
                </a:solidFill>
              </a:rPr>
              <a:t>LAAJA-ALAINEN OSAAMINEN: </a:t>
            </a:r>
            <a:r>
              <a:rPr lang="fi-FI" b="1" i="1" dirty="0">
                <a:solidFill>
                  <a:schemeClr val="tx1"/>
                </a:solidFill>
              </a:rPr>
              <a:t>KULTTUURINEN OSAAMINEN </a:t>
            </a:r>
            <a:r>
              <a:rPr lang="fi-FI" dirty="0">
                <a:solidFill>
                  <a:schemeClr val="tx1"/>
                </a:solidFill>
              </a:rPr>
              <a:t>(LUKU 2.7) </a:t>
            </a:r>
            <a:endParaRPr lang="sv-FI" dirty="0">
              <a:solidFill>
                <a:schemeClr val="tx1"/>
              </a:solidFill>
            </a:endParaRPr>
          </a:p>
        </p:txBody>
      </p:sp>
      <p:sp>
        <p:nvSpPr>
          <p:cNvPr id="15" name="Suorakulmio 14"/>
          <p:cNvSpPr/>
          <p:nvPr/>
        </p:nvSpPr>
        <p:spPr>
          <a:xfrm>
            <a:off x="9012771" y="3694969"/>
            <a:ext cx="2286001" cy="914400"/>
          </a:xfrm>
          <a:prstGeom prst="rect">
            <a:avLst/>
          </a:prstGeom>
          <a:solidFill>
            <a:schemeClr val="bg2"/>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FI" b="1" dirty="0">
                <a:solidFill>
                  <a:schemeClr val="tx1"/>
                </a:solidFill>
              </a:rPr>
              <a:t>OPPIMISYMPÄRISTÖT </a:t>
            </a:r>
            <a:r>
              <a:rPr lang="sv-FI" dirty="0">
                <a:solidFill>
                  <a:schemeClr val="tx1"/>
                </a:solidFill>
              </a:rPr>
              <a:t>(LUKU3.2) </a:t>
            </a:r>
          </a:p>
        </p:txBody>
      </p:sp>
      <p:sp>
        <p:nvSpPr>
          <p:cNvPr id="16" name="Suorakulmio 15"/>
          <p:cNvSpPr/>
          <p:nvPr/>
        </p:nvSpPr>
        <p:spPr>
          <a:xfrm>
            <a:off x="9563104" y="5255546"/>
            <a:ext cx="1363134" cy="1214173"/>
          </a:xfrm>
          <a:prstGeom prst="rect">
            <a:avLst/>
          </a:prstGeom>
          <a:solidFill>
            <a:schemeClr val="bg2"/>
          </a:solidFill>
          <a:ln w="38100">
            <a:solidFill>
              <a:srgbClr val="C965C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FI" b="1" dirty="0">
                <a:solidFill>
                  <a:schemeClr val="tx1"/>
                </a:solidFill>
              </a:rPr>
              <a:t>VAKA LAIN TAVOITTEET </a:t>
            </a:r>
            <a:r>
              <a:rPr lang="sv-FI" dirty="0">
                <a:solidFill>
                  <a:schemeClr val="tx1"/>
                </a:solidFill>
              </a:rPr>
              <a:t>(LUKU2.1)</a:t>
            </a:r>
            <a:r>
              <a:rPr lang="sv-FI" dirty="0"/>
              <a:t> </a:t>
            </a:r>
          </a:p>
        </p:txBody>
      </p:sp>
    </p:spTree>
    <p:extLst>
      <p:ext uri="{BB962C8B-B14F-4D97-AF65-F5344CB8AC3E}">
        <p14:creationId xmlns:p14="http://schemas.microsoft.com/office/powerpoint/2010/main" val="2678587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167005"/>
            <a:ext cx="10515600" cy="1311275"/>
          </a:xfrm>
          <a:ln w="57150">
            <a:solidFill>
              <a:srgbClr val="00B050"/>
            </a:solidFill>
          </a:ln>
        </p:spPr>
        <p:txBody>
          <a:bodyPr>
            <a:normAutofit/>
          </a:bodyPr>
          <a:lstStyle/>
          <a:p>
            <a:pPr algn="ctr"/>
            <a:r>
              <a:rPr lang="sv-FI" b="1" dirty="0" err="1"/>
              <a:t>Kieleen</a:t>
            </a:r>
            <a:r>
              <a:rPr lang="sv-FI" b="1" dirty="0"/>
              <a:t>, </a:t>
            </a:r>
            <a:r>
              <a:rPr lang="sv-FI" b="1" dirty="0" err="1"/>
              <a:t>kulttuuriin</a:t>
            </a:r>
            <a:r>
              <a:rPr lang="sv-FI" b="1" dirty="0"/>
              <a:t> ja </a:t>
            </a:r>
            <a:r>
              <a:rPr lang="sv-FI" b="1" dirty="0" err="1"/>
              <a:t>katsomukseen</a:t>
            </a:r>
            <a:r>
              <a:rPr lang="sv-FI" b="1" dirty="0"/>
              <a:t> </a:t>
            </a:r>
            <a:r>
              <a:rPr lang="sv-FI" b="1" dirty="0" err="1"/>
              <a:t>liittyviä</a:t>
            </a:r>
            <a:r>
              <a:rPr lang="sv-FI" b="1" dirty="0"/>
              <a:t> </a:t>
            </a:r>
            <a:r>
              <a:rPr lang="sv-FI" b="1" dirty="0" err="1"/>
              <a:t>nostoja</a:t>
            </a:r>
            <a:r>
              <a:rPr lang="sv-FI" b="1" dirty="0"/>
              <a:t> </a:t>
            </a:r>
            <a:r>
              <a:rPr lang="sv-FI" b="1" dirty="0" err="1"/>
              <a:t>VASU:sta</a:t>
            </a:r>
            <a:r>
              <a:rPr lang="sv-FI" b="1" dirty="0"/>
              <a:t> 2022</a:t>
            </a:r>
            <a:endParaRPr lang="sv-FI" dirty="0"/>
          </a:p>
        </p:txBody>
      </p:sp>
      <p:sp>
        <p:nvSpPr>
          <p:cNvPr id="3" name="Sisällön paikkamerkki 2"/>
          <p:cNvSpPr>
            <a:spLocks noGrp="1"/>
          </p:cNvSpPr>
          <p:nvPr>
            <p:ph idx="1"/>
          </p:nvPr>
        </p:nvSpPr>
        <p:spPr>
          <a:xfrm>
            <a:off x="502920" y="1560352"/>
            <a:ext cx="11414760" cy="5226342"/>
          </a:xfrm>
        </p:spPr>
        <p:txBody>
          <a:bodyPr>
            <a:normAutofit fontScale="85000" lnSpcReduction="10000"/>
          </a:bodyPr>
          <a:lstStyle/>
          <a:p>
            <a:r>
              <a:rPr lang="fi-FI" dirty="0"/>
              <a:t>Varhaiskasvatuksessa arvostetaan ja hyödynnetään </a:t>
            </a:r>
            <a:r>
              <a:rPr lang="fi-FI" b="1" dirty="0"/>
              <a:t>suomalaista kulttuuriperintöä</a:t>
            </a:r>
            <a:r>
              <a:rPr lang="fi-FI" dirty="0"/>
              <a:t>, </a:t>
            </a:r>
            <a:r>
              <a:rPr lang="fi-FI" b="1" dirty="0" err="1"/>
              <a:t>kansalliskieliä</a:t>
            </a:r>
            <a:r>
              <a:rPr lang="fi-FI" dirty="0"/>
              <a:t> sekä </a:t>
            </a:r>
            <a:r>
              <a:rPr lang="fi-FI" b="1" dirty="0"/>
              <a:t>yhteisön ja ympäristön kulttuurista, kielellistä ja katsomuksellista monimuotoisuutta. </a:t>
            </a:r>
            <a:r>
              <a:rPr lang="fi-FI" dirty="0"/>
              <a:t>(s.19) </a:t>
            </a:r>
          </a:p>
          <a:p>
            <a:r>
              <a:rPr lang="fi-FI" b="1" dirty="0"/>
              <a:t>Oikeus omaan kieleen, kulttuurin, uskontoon ja katsomukseen on perusoikeus</a:t>
            </a:r>
            <a:r>
              <a:rPr lang="fi-FI" dirty="0"/>
              <a:t>. (s.19)</a:t>
            </a:r>
            <a:br>
              <a:rPr lang="fi-FI" dirty="0"/>
            </a:br>
            <a:r>
              <a:rPr lang="fi-FI" dirty="0"/>
              <a:t> </a:t>
            </a:r>
          </a:p>
          <a:p>
            <a:r>
              <a:rPr lang="fi-FI" b="1" dirty="0"/>
              <a:t>Kieleen ja kulttuuriin liittyvien näkökohtien </a:t>
            </a:r>
            <a:r>
              <a:rPr lang="fi-FI" dirty="0"/>
              <a:t>katsotaan koskevan </a:t>
            </a:r>
            <a:r>
              <a:rPr lang="fi-FI" b="1" dirty="0"/>
              <a:t>jokaista</a:t>
            </a:r>
            <a:r>
              <a:rPr lang="fi-FI" dirty="0"/>
              <a:t> varhaiskasvatukseen osallistuvaa </a:t>
            </a:r>
            <a:r>
              <a:rPr lang="fi-FI" b="1" dirty="0"/>
              <a:t>lasta</a:t>
            </a:r>
            <a:r>
              <a:rPr lang="fi-FI" dirty="0"/>
              <a:t>. (s.32)</a:t>
            </a:r>
            <a:br>
              <a:rPr lang="fi-FI" dirty="0"/>
            </a:br>
            <a:endParaRPr lang="fi-FI" dirty="0"/>
          </a:p>
          <a:p>
            <a:r>
              <a:rPr lang="fi-FI" dirty="0"/>
              <a:t>Henkilöstön tulee luoda </a:t>
            </a:r>
            <a:r>
              <a:rPr lang="fi-FI" b="1" dirty="0"/>
              <a:t>moninaisuutta kunnioittava ilmapiiri </a:t>
            </a:r>
            <a:r>
              <a:rPr lang="fi-FI" dirty="0"/>
              <a:t>(s.11) </a:t>
            </a:r>
          </a:p>
          <a:p>
            <a:r>
              <a:rPr lang="fi-FI" dirty="0"/>
              <a:t>Oppimisympäristöissä </a:t>
            </a:r>
            <a:r>
              <a:rPr lang="fi-FI" b="1" dirty="0"/>
              <a:t>edistetään lasten kielellistä kehitystä</a:t>
            </a:r>
            <a:r>
              <a:rPr lang="fi-FI" dirty="0"/>
              <a:t> ja </a:t>
            </a:r>
            <a:r>
              <a:rPr lang="fi-FI" b="1" dirty="0"/>
              <a:t>kielitietoisuutta</a:t>
            </a:r>
            <a:r>
              <a:rPr lang="fi-FI" dirty="0"/>
              <a:t> sekä tuodaan näkyväksi </a:t>
            </a:r>
            <a:r>
              <a:rPr lang="fi-FI" b="1" dirty="0"/>
              <a:t>kulttuurista moninaisuutta</a:t>
            </a:r>
            <a:r>
              <a:rPr lang="fi-FI" dirty="0"/>
              <a:t>. (s. 21)</a:t>
            </a:r>
          </a:p>
          <a:p>
            <a:r>
              <a:rPr lang="fi-FI" b="1" dirty="0"/>
              <a:t>Yhteistyö eri tahojen ja muiden lähiympäristön toimijoiden </a:t>
            </a:r>
            <a:r>
              <a:rPr lang="fi-FI" dirty="0"/>
              <a:t>(mm. opetus-, liikunta-, kirjasto, kulttuuritoimijat) </a:t>
            </a:r>
            <a:r>
              <a:rPr lang="fi-FI" b="1" dirty="0"/>
              <a:t>kanssa</a:t>
            </a:r>
            <a:r>
              <a:rPr lang="fi-FI" dirty="0"/>
              <a:t> lisää oppimisympäristöjen monipuolisuutta ja tukee varhaiskasvatuksen tavoitteita…. Muita varhaiskasvatuksen yhteistyötahoja ovat esimerkiksi järjestöt, </a:t>
            </a:r>
            <a:r>
              <a:rPr lang="fi-FI" b="1" dirty="0"/>
              <a:t>seurakunnat</a:t>
            </a:r>
            <a:r>
              <a:rPr lang="fi-FI" dirty="0"/>
              <a:t>, poliisi sekä ravitsemus- ja siivouspalvelut. (s.22)</a:t>
            </a:r>
            <a:endParaRPr lang="sv-FI" dirty="0"/>
          </a:p>
        </p:txBody>
      </p:sp>
    </p:spTree>
    <p:extLst>
      <p:ext uri="{BB962C8B-B14F-4D97-AF65-F5344CB8AC3E}">
        <p14:creationId xmlns:p14="http://schemas.microsoft.com/office/powerpoint/2010/main" val="31377470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203200" y="197346"/>
            <a:ext cx="11785600" cy="6463308"/>
          </a:xfrm>
          <a:prstGeom prst="rect">
            <a:avLst/>
          </a:prstGeom>
          <a:noFill/>
          <a:ln w="38100">
            <a:solidFill>
              <a:srgbClr val="7030A0"/>
            </a:solidFill>
          </a:ln>
        </p:spPr>
        <p:txBody>
          <a:bodyPr wrap="square" rtlCol="0">
            <a:spAutoFit/>
          </a:bodyPr>
          <a:lstStyle/>
          <a:p>
            <a:pPr marL="285750" indent="-285750">
              <a:buFont typeface="Arial" panose="020B0604020202020204" pitchFamily="34" charset="0"/>
              <a:buChar char="•"/>
            </a:pPr>
            <a:r>
              <a:rPr lang="fi-FI" sz="2300" dirty="0"/>
              <a:t>Toimiva vuorovaikutus erilaisista kulttuuri- ja katsomustaustoista tulevien ihmisten kanssa </a:t>
            </a:r>
            <a:r>
              <a:rPr lang="fi-FI" sz="2300" b="1" dirty="0"/>
              <a:t>edellyttää oman ja muiden kulttuurin ja katsomuksellisen taustan ymmärtämistä ja kunnioittamista</a:t>
            </a:r>
            <a:r>
              <a:rPr lang="fi-FI" sz="2300" dirty="0"/>
              <a:t>. (s.14) </a:t>
            </a:r>
            <a:br>
              <a:rPr lang="fi-FI" sz="2300" dirty="0"/>
            </a:br>
            <a:endParaRPr lang="fi-FI" sz="2300" dirty="0"/>
          </a:p>
          <a:p>
            <a:pPr marL="285750" indent="-285750">
              <a:buFont typeface="Arial" panose="020B0604020202020204" pitchFamily="34" charset="0"/>
              <a:buChar char="•"/>
            </a:pPr>
            <a:r>
              <a:rPr lang="fi-FI" sz="2300" b="1" dirty="0"/>
              <a:t>Henkilöstö toimii mallina lapsille toisten ihmisten sekä kielellisen, kulttuurisen ja katsomuksellisen moninaisuuden myönteisessä kohtaamisessa. </a:t>
            </a:r>
            <a:r>
              <a:rPr lang="fi-FI" sz="2300" dirty="0"/>
              <a:t>(s. 14)</a:t>
            </a:r>
          </a:p>
          <a:p>
            <a:pPr marL="285750" indent="-285750">
              <a:buFont typeface="Arial" panose="020B0604020202020204" pitchFamily="34" charset="0"/>
              <a:buChar char="•"/>
            </a:pPr>
            <a:endParaRPr lang="fi-FI" sz="2300" dirty="0"/>
          </a:p>
          <a:p>
            <a:r>
              <a:rPr lang="fi-FI" sz="2300" dirty="0"/>
              <a:t>	</a:t>
            </a:r>
            <a:r>
              <a:rPr lang="fi-FI" sz="2300" dirty="0">
                <a:sym typeface="Wingdings" panose="05000000000000000000" pitchFamily="2" charset="2"/>
              </a:rPr>
              <a:t> </a:t>
            </a:r>
            <a:r>
              <a:rPr lang="fi-FI" sz="2300" dirty="0"/>
              <a:t>Opetellaan tarkastelemaan asioita eri näkökulmista </a:t>
            </a:r>
          </a:p>
          <a:p>
            <a:r>
              <a:rPr lang="sv-FI" sz="2300" dirty="0"/>
              <a:t>	</a:t>
            </a:r>
            <a:r>
              <a:rPr lang="sv-FI" sz="2300" dirty="0">
                <a:sym typeface="Wingdings" panose="05000000000000000000" pitchFamily="2" charset="2"/>
              </a:rPr>
              <a:t> </a:t>
            </a:r>
            <a:r>
              <a:rPr lang="sv-FI" sz="2300" dirty="0" err="1"/>
              <a:t>Lapsia</a:t>
            </a:r>
            <a:r>
              <a:rPr lang="sv-FI" sz="2300" dirty="0"/>
              <a:t> </a:t>
            </a:r>
            <a:r>
              <a:rPr lang="sv-FI" sz="2300" dirty="0" err="1"/>
              <a:t>tuetaan</a:t>
            </a:r>
            <a:r>
              <a:rPr lang="sv-FI" sz="2300" dirty="0"/>
              <a:t> </a:t>
            </a:r>
            <a:r>
              <a:rPr lang="sv-FI" sz="2300" dirty="0" err="1"/>
              <a:t>kulttuuri-identiteettien</a:t>
            </a:r>
            <a:r>
              <a:rPr lang="sv-FI" sz="2300" dirty="0"/>
              <a:t> </a:t>
            </a:r>
            <a:r>
              <a:rPr lang="sv-FI" sz="2300" dirty="0" err="1"/>
              <a:t>rakentamisessa</a:t>
            </a:r>
            <a:r>
              <a:rPr lang="sv-FI" sz="2300" dirty="0"/>
              <a:t> </a:t>
            </a:r>
          </a:p>
          <a:p>
            <a:r>
              <a:rPr lang="fi-FI" sz="2300" dirty="0"/>
              <a:t>	</a:t>
            </a:r>
            <a:r>
              <a:rPr lang="fi-FI" sz="2300" dirty="0">
                <a:sym typeface="Wingdings" panose="05000000000000000000" pitchFamily="2" charset="2"/>
              </a:rPr>
              <a:t> </a:t>
            </a:r>
            <a:r>
              <a:rPr lang="fi-FI" sz="2300" dirty="0"/>
              <a:t>Leikit, ruokailuhetket ja juhlat tarjoavat tilaisuuksia jakaa kokemuksia erilaisista 	 	      perinteistä ja tavoista. </a:t>
            </a:r>
          </a:p>
          <a:p>
            <a:r>
              <a:rPr lang="fi-FI" sz="2300" dirty="0"/>
              <a:t>	</a:t>
            </a:r>
            <a:r>
              <a:rPr lang="fi-FI" sz="2300" dirty="0">
                <a:sym typeface="Wingdings" panose="05000000000000000000" pitchFamily="2" charset="2"/>
              </a:rPr>
              <a:t> </a:t>
            </a:r>
            <a:r>
              <a:rPr lang="fi-FI" sz="2300" dirty="0"/>
              <a:t>Lapsi tuetaan myönteisen suhteen luomisessa moninaiseen ympäristöön. </a:t>
            </a:r>
          </a:p>
          <a:p>
            <a:r>
              <a:rPr lang="fi-FI" sz="2300" dirty="0"/>
              <a:t>	 </a:t>
            </a:r>
            <a:r>
              <a:rPr lang="fi-FI" sz="2300" dirty="0">
                <a:sym typeface="Wingdings" panose="05000000000000000000" pitchFamily="2" charset="2"/>
              </a:rPr>
              <a:t></a:t>
            </a:r>
            <a:r>
              <a:rPr lang="fi-FI" sz="2300" dirty="0"/>
              <a:t>Lapsia rohkaistaan kysymään, kyseenalaistamaan ja ihmettelylle, oivaltamiselle ja 	      	     oppimisen ilolle annetaan tilaa. </a:t>
            </a:r>
          </a:p>
          <a:p>
            <a:r>
              <a:rPr lang="fi-FI" sz="2300" dirty="0"/>
              <a:t>	</a:t>
            </a:r>
            <a:r>
              <a:rPr lang="fi-FI" sz="2300" dirty="0">
                <a:sym typeface="Wingdings" panose="05000000000000000000" pitchFamily="2" charset="2"/>
              </a:rPr>
              <a:t> </a:t>
            </a:r>
            <a:r>
              <a:rPr lang="fi-FI" sz="2300" dirty="0"/>
              <a:t>Lapsia rohkaistaan kysymään ja lasten kysymyksiin vastataan.</a:t>
            </a:r>
            <a:br>
              <a:rPr lang="fi-FI" sz="2300" dirty="0"/>
            </a:br>
            <a:r>
              <a:rPr lang="fi-FI" sz="2300" dirty="0"/>
              <a:t> </a:t>
            </a:r>
          </a:p>
          <a:p>
            <a:pPr marL="285750" indent="-285750">
              <a:buFont typeface="Arial" panose="020B0604020202020204" pitchFamily="34" charset="0"/>
              <a:buChar char="•"/>
            </a:pPr>
            <a:r>
              <a:rPr lang="fi-FI" sz="2300" b="1" i="1" dirty="0"/>
              <a:t>Edellyttää henkilöstöltä tietoa eri kulttuureista ja erilaisista katsomuksista sekä taitoa nähdä ja ymmärtää asioita monesta eri näkökulmasta ja asettua toisen asemaan. </a:t>
            </a:r>
            <a:r>
              <a:rPr lang="fi-FI" sz="2300" i="1" dirty="0"/>
              <a:t>(s.19) </a:t>
            </a:r>
            <a:endParaRPr lang="fi-FI" sz="2300" dirty="0"/>
          </a:p>
        </p:txBody>
      </p:sp>
    </p:spTree>
    <p:extLst>
      <p:ext uri="{BB962C8B-B14F-4D97-AF65-F5344CB8AC3E}">
        <p14:creationId xmlns:p14="http://schemas.microsoft.com/office/powerpoint/2010/main" val="42395718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144993"/>
            <a:ext cx="10515600" cy="1150408"/>
          </a:xfrm>
          <a:solidFill>
            <a:srgbClr val="92D050"/>
          </a:solidFill>
          <a:ln>
            <a:solidFill>
              <a:srgbClr val="00B050"/>
            </a:solidFill>
          </a:ln>
        </p:spPr>
        <p:txBody>
          <a:bodyPr/>
          <a:lstStyle/>
          <a:p>
            <a:r>
              <a:rPr lang="fi-FI" b="1" dirty="0"/>
              <a:t>Miksi katsomuskasvatus voi tuntua hankalalta? </a:t>
            </a:r>
            <a:endParaRPr lang="sv-FI" dirty="0"/>
          </a:p>
        </p:txBody>
      </p:sp>
      <p:sp>
        <p:nvSpPr>
          <p:cNvPr id="3" name="Sisällön paikkamerkki 2"/>
          <p:cNvSpPr>
            <a:spLocks noGrp="1"/>
          </p:cNvSpPr>
          <p:nvPr>
            <p:ph idx="1"/>
          </p:nvPr>
        </p:nvSpPr>
        <p:spPr>
          <a:xfrm>
            <a:off x="151002" y="1571625"/>
            <a:ext cx="11912367" cy="5141382"/>
          </a:xfrm>
          <a:ln>
            <a:solidFill>
              <a:srgbClr val="92D050"/>
            </a:solidFill>
          </a:ln>
        </p:spPr>
        <p:txBody>
          <a:bodyPr>
            <a:normAutofit fontScale="92500" lnSpcReduction="10000"/>
          </a:bodyPr>
          <a:lstStyle/>
          <a:p>
            <a:r>
              <a:rPr lang="fi-FI" b="1" dirty="0">
                <a:solidFill>
                  <a:schemeClr val="accent6">
                    <a:lumMod val="50000"/>
                  </a:schemeClr>
                </a:solidFill>
              </a:rPr>
              <a:t>Katsomuksiin liittyvät asiat tulevat meitä henkilökohtaisesti lähelle </a:t>
            </a:r>
            <a:r>
              <a:rPr lang="fi-FI" dirty="0"/>
              <a:t>- koskettavat ihmisen omia arvoja, asenteita, uskomuksia. </a:t>
            </a:r>
            <a:br>
              <a:rPr lang="fi-FI" dirty="0"/>
            </a:br>
            <a:endParaRPr lang="fi-FI" dirty="0"/>
          </a:p>
          <a:p>
            <a:r>
              <a:rPr lang="fi-FI" b="1" dirty="0">
                <a:solidFill>
                  <a:schemeClr val="accent6">
                    <a:lumMod val="50000"/>
                  </a:schemeClr>
                </a:solidFill>
              </a:rPr>
              <a:t>Uskontoon ja katsomukseen liittyvät asiat ovat tunneherkkiä, henkilön aikaisempien kokemusten perusteella värittyviä. </a:t>
            </a:r>
            <a:br>
              <a:rPr lang="fi-FI" dirty="0"/>
            </a:br>
            <a:br>
              <a:rPr lang="fi-FI" dirty="0"/>
            </a:br>
            <a:r>
              <a:rPr lang="fi-FI" dirty="0"/>
              <a:t>	</a:t>
            </a:r>
            <a:r>
              <a:rPr lang="fi-FI" dirty="0">
                <a:sym typeface="Wingdings" panose="05000000000000000000" pitchFamily="2" charset="2"/>
              </a:rPr>
              <a:t> </a:t>
            </a:r>
            <a:r>
              <a:rPr lang="fi-FI" dirty="0"/>
              <a:t>Usein käy niin, että varhaiskasvatuksen katsomuskasvatuksen sijaan 	  	     	     puhutaankin henkilön omasta uskonnollisesta / uskonnottomasta   	  	     	     menneisyydestä tai asenteista. </a:t>
            </a:r>
            <a:br>
              <a:rPr lang="fi-FI" dirty="0"/>
            </a:br>
            <a:endParaRPr lang="fi-FI" dirty="0"/>
          </a:p>
          <a:p>
            <a:r>
              <a:rPr lang="fi-FI" dirty="0"/>
              <a:t>Asenteet maahanmuuttoa, monikulttuurisuutta ja erilaisuutta, itselle vierasta kohtaan: Mikä on normaalia, entä suomalaisuutta? Kuka sen määrittelee? Miten kohdella kaikkia erilaisuudessaan tasavertaisesti? Me ja muut? Ketä hyväksymme naapuriksi? Asenteet uskontoja kohtaan?</a:t>
            </a:r>
            <a:br>
              <a:rPr lang="fi-FI" dirty="0"/>
            </a:br>
            <a:endParaRPr lang="fi-FI" dirty="0"/>
          </a:p>
        </p:txBody>
      </p:sp>
    </p:spTree>
    <p:extLst>
      <p:ext uri="{BB962C8B-B14F-4D97-AF65-F5344CB8AC3E}">
        <p14:creationId xmlns:p14="http://schemas.microsoft.com/office/powerpoint/2010/main" val="626623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78933" y="111125"/>
            <a:ext cx="10515600" cy="1325563"/>
          </a:xfrm>
          <a:solidFill>
            <a:srgbClr val="C965CB"/>
          </a:solidFill>
        </p:spPr>
        <p:txBody>
          <a:bodyPr>
            <a:normAutofit/>
          </a:bodyPr>
          <a:lstStyle/>
          <a:p>
            <a:pPr algn="ctr"/>
            <a:r>
              <a:rPr lang="fi-FI" b="1" dirty="0"/>
              <a:t>Katsomuskasvatuksen lähestyminen dialogisuuden &amp; ammatillisuuden kautta </a:t>
            </a:r>
            <a:endParaRPr lang="sv-FI" dirty="0"/>
          </a:p>
        </p:txBody>
      </p:sp>
      <p:sp>
        <p:nvSpPr>
          <p:cNvPr id="3" name="Sisällön paikkamerkki 2"/>
          <p:cNvSpPr>
            <a:spLocks noGrp="1"/>
          </p:cNvSpPr>
          <p:nvPr>
            <p:ph idx="1"/>
          </p:nvPr>
        </p:nvSpPr>
        <p:spPr>
          <a:xfrm>
            <a:off x="338667" y="1574800"/>
            <a:ext cx="11624733" cy="5190067"/>
          </a:xfrm>
        </p:spPr>
        <p:txBody>
          <a:bodyPr>
            <a:normAutofit fontScale="85000" lnSpcReduction="20000"/>
          </a:bodyPr>
          <a:lstStyle/>
          <a:p>
            <a:r>
              <a:rPr lang="fi-FI" dirty="0"/>
              <a:t>Vasun ja </a:t>
            </a:r>
            <a:r>
              <a:rPr lang="fi-FI" dirty="0" err="1"/>
              <a:t>Eops:n</a:t>
            </a:r>
            <a:r>
              <a:rPr lang="fi-FI" dirty="0"/>
              <a:t> tavoitteet kutsuvat katsomusten väliseen vuorovaikutukseen, dialogiin. </a:t>
            </a:r>
          </a:p>
          <a:p>
            <a:r>
              <a:rPr lang="fi-FI" dirty="0"/>
              <a:t>Kasvattajilla tulee olla </a:t>
            </a:r>
            <a:r>
              <a:rPr lang="fi-FI" b="1" dirty="0"/>
              <a:t>uskallusta </a:t>
            </a:r>
            <a:r>
              <a:rPr lang="fi-FI" dirty="0"/>
              <a:t>ja</a:t>
            </a:r>
            <a:r>
              <a:rPr lang="fi-FI" b="1" dirty="0"/>
              <a:t> halua </a:t>
            </a:r>
            <a:r>
              <a:rPr lang="fi-FI" dirty="0"/>
              <a:t>keskustella eri katsomuksiin liittyvistä kysymyksistä toistensa, vanhempien ja lasten kanssa. </a:t>
            </a:r>
          </a:p>
          <a:p>
            <a:pPr marL="0" indent="0">
              <a:buNone/>
            </a:pPr>
            <a:r>
              <a:rPr lang="fi-FI" dirty="0"/>
              <a:t>	</a:t>
            </a:r>
            <a:r>
              <a:rPr lang="fi-FI" dirty="0">
                <a:sym typeface="Wingdings" panose="05000000000000000000" pitchFamily="2" charset="2"/>
              </a:rPr>
              <a:t> </a:t>
            </a:r>
            <a:r>
              <a:rPr lang="fi-FI" dirty="0"/>
              <a:t>on osa varhaiskasvattajan työtä ja osa </a:t>
            </a:r>
            <a:r>
              <a:rPr lang="fi-FI" b="1" dirty="0"/>
              <a:t>ammatillisuutta</a:t>
            </a:r>
            <a:r>
              <a:rPr lang="fi-FI" dirty="0"/>
              <a:t>. </a:t>
            </a:r>
          </a:p>
          <a:p>
            <a:pPr marL="0" indent="0">
              <a:buNone/>
            </a:pPr>
            <a:r>
              <a:rPr lang="sv-FI" b="1" u="sng" dirty="0" err="1">
                <a:solidFill>
                  <a:srgbClr val="7030A0"/>
                </a:solidFill>
              </a:rPr>
              <a:t>Oivalluksia</a:t>
            </a:r>
            <a:r>
              <a:rPr lang="sv-FI" b="1" u="sng" dirty="0">
                <a:solidFill>
                  <a:srgbClr val="7030A0"/>
                </a:solidFill>
              </a:rPr>
              <a:t>: </a:t>
            </a:r>
            <a:endParaRPr lang="sv-FI" dirty="0">
              <a:solidFill>
                <a:srgbClr val="7030A0"/>
              </a:solidFill>
            </a:endParaRPr>
          </a:p>
          <a:p>
            <a:pPr>
              <a:buFont typeface="Wingdings" panose="05000000000000000000" pitchFamily="2" charset="2"/>
              <a:buChar char="ü"/>
            </a:pPr>
            <a:r>
              <a:rPr lang="fi-FI" dirty="0"/>
              <a:t>katsomuskasvatuksen toteuttaminen ei riipu kasvattajan omasta vakaumuksesta, vaan se kuuluu työnkuvaan osana Vasun mukaista toiminnan suunnittelua ja toteutusta. </a:t>
            </a:r>
            <a:r>
              <a:rPr lang="fi-FI" b="1" dirty="0">
                <a:solidFill>
                  <a:srgbClr val="C00000"/>
                </a:solidFill>
              </a:rPr>
              <a:t>Ammatillinen työote! </a:t>
            </a:r>
          </a:p>
          <a:p>
            <a:pPr>
              <a:buFont typeface="Wingdings" panose="05000000000000000000" pitchFamily="2" charset="2"/>
              <a:buChar char="ü"/>
            </a:pPr>
            <a:r>
              <a:rPr lang="fi-FI" dirty="0"/>
              <a:t>Ammatillisuus tuo turvaa ja antaa luvan ottaa asia keskusteluun. </a:t>
            </a:r>
          </a:p>
          <a:p>
            <a:pPr>
              <a:buFont typeface="Wingdings" panose="05000000000000000000" pitchFamily="2" charset="2"/>
              <a:buChar char="ü"/>
            </a:pPr>
            <a:r>
              <a:rPr lang="fi-FI" dirty="0"/>
              <a:t>Kasvattajan ei tarvitse olla ”uskonnon ammattilainen” toteuttaakseen tavoitteiden mukaista katsomuskasvatusta. </a:t>
            </a:r>
          </a:p>
          <a:p>
            <a:pPr>
              <a:buFont typeface="Wingdings" panose="05000000000000000000" pitchFamily="2" charset="2"/>
              <a:buChar char="ü"/>
            </a:pPr>
            <a:r>
              <a:rPr lang="fi-FI" dirty="0"/>
              <a:t>Katsomuskasvatus verrattavissa S2 opetukseen: annetaan kieli ja käsitteet puhua näistäkin asioista. </a:t>
            </a:r>
          </a:p>
          <a:p>
            <a:pPr>
              <a:buFont typeface="Wingdings" panose="05000000000000000000" pitchFamily="2" charset="2"/>
              <a:buChar char="ü"/>
            </a:pPr>
            <a:r>
              <a:rPr lang="fi-FI" dirty="0"/>
              <a:t>Uteliaisuus, hyväksyntä, kunnioitus, vanhempien ja lasten osallisuus, uuden oppiminen, sydämellinen uteliaisuus </a:t>
            </a:r>
          </a:p>
          <a:p>
            <a:pPr marL="0" indent="0">
              <a:buNone/>
            </a:pPr>
            <a:endParaRPr lang="fi-FI" dirty="0"/>
          </a:p>
        </p:txBody>
      </p:sp>
      <p:sp>
        <p:nvSpPr>
          <p:cNvPr id="4" name="Sydän 3"/>
          <p:cNvSpPr/>
          <p:nvPr/>
        </p:nvSpPr>
        <p:spPr>
          <a:xfrm>
            <a:off x="3753202" y="6207854"/>
            <a:ext cx="338668" cy="360664"/>
          </a:xfrm>
          <a:prstGeom prst="hear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Tree>
    <p:extLst>
      <p:ext uri="{BB962C8B-B14F-4D97-AF65-F5344CB8AC3E}">
        <p14:creationId xmlns:p14="http://schemas.microsoft.com/office/powerpoint/2010/main" val="15079565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144994"/>
            <a:ext cx="10515600" cy="610016"/>
          </a:xfrm>
          <a:solidFill>
            <a:schemeClr val="accent4"/>
          </a:solidFill>
        </p:spPr>
        <p:txBody>
          <a:bodyPr>
            <a:normAutofit/>
          </a:bodyPr>
          <a:lstStyle/>
          <a:p>
            <a:pPr algn="ctr"/>
            <a:r>
              <a:rPr lang="sv-FI" sz="3600" b="1" dirty="0"/>
              <a:t>DIALOGIN TASOT PÄIVÄKODISSA </a:t>
            </a:r>
            <a:endParaRPr lang="sv-FI" sz="3600" dirty="0"/>
          </a:p>
        </p:txBody>
      </p:sp>
      <p:sp>
        <p:nvSpPr>
          <p:cNvPr id="3" name="Sisällön paikkamerkki 2"/>
          <p:cNvSpPr>
            <a:spLocks noGrp="1"/>
          </p:cNvSpPr>
          <p:nvPr>
            <p:ph idx="1"/>
          </p:nvPr>
        </p:nvSpPr>
        <p:spPr>
          <a:xfrm>
            <a:off x="232833" y="864066"/>
            <a:ext cx="11726333" cy="5848940"/>
          </a:xfrm>
          <a:ln>
            <a:solidFill>
              <a:schemeClr val="accent4"/>
            </a:solidFill>
          </a:ln>
        </p:spPr>
        <p:txBody>
          <a:bodyPr>
            <a:noAutofit/>
          </a:bodyPr>
          <a:lstStyle/>
          <a:p>
            <a:pPr marL="0" indent="0">
              <a:buNone/>
            </a:pPr>
            <a:r>
              <a:rPr lang="sv-FI" sz="1800" b="1" u="sng" dirty="0"/>
              <a:t>KASVATTAJAT – HUOLTAJAT</a:t>
            </a:r>
            <a:endParaRPr lang="sv-FI" sz="1800" u="sng" dirty="0"/>
          </a:p>
          <a:p>
            <a:r>
              <a:rPr lang="fi-FI" sz="1800" dirty="0"/>
              <a:t>Lapsen Vasu- ja </a:t>
            </a:r>
            <a:r>
              <a:rPr lang="fi-FI" sz="1800" dirty="0" err="1"/>
              <a:t>Eops</a:t>
            </a:r>
            <a:r>
              <a:rPr lang="fi-FI" sz="1800" dirty="0"/>
              <a:t> -keskustelut huoltajien kanssa. Myönteinen vire aihealueeseen on tärkeä. Ensi kohtaamisen ja aloituskeskustelun merkitys! </a:t>
            </a:r>
          </a:p>
          <a:p>
            <a:pPr marL="0" indent="0">
              <a:buNone/>
            </a:pPr>
            <a:r>
              <a:rPr lang="sv-FI" sz="1800" b="1" u="sng" dirty="0"/>
              <a:t>KASVATTAJAT – KASVATTAJAT </a:t>
            </a:r>
            <a:endParaRPr lang="sv-FI" sz="1800" u="sng" dirty="0"/>
          </a:p>
          <a:p>
            <a:r>
              <a:rPr lang="fi-FI" sz="1800" dirty="0"/>
              <a:t>Keskustelu ja suunnittelu omassa tiimissä ja työyhteisössä. </a:t>
            </a:r>
          </a:p>
          <a:p>
            <a:r>
              <a:rPr lang="fi-FI" sz="1800" dirty="0"/>
              <a:t>Omien arvojen ja asenteiden tiedostaminen. </a:t>
            </a:r>
          </a:p>
          <a:p>
            <a:r>
              <a:rPr lang="sv-FI" sz="1800" dirty="0" err="1"/>
              <a:t>Yhteistyö</a:t>
            </a:r>
            <a:r>
              <a:rPr lang="sv-FI" sz="1800" dirty="0"/>
              <a:t> </a:t>
            </a:r>
            <a:r>
              <a:rPr lang="sv-FI" sz="1800" dirty="0" err="1"/>
              <a:t>eri</a:t>
            </a:r>
            <a:r>
              <a:rPr lang="sv-FI" sz="1800" dirty="0"/>
              <a:t> </a:t>
            </a:r>
            <a:r>
              <a:rPr lang="sv-FI" sz="1800" dirty="0" err="1"/>
              <a:t>tahojen</a:t>
            </a:r>
            <a:r>
              <a:rPr lang="sv-FI" sz="1800" dirty="0"/>
              <a:t> </a:t>
            </a:r>
            <a:r>
              <a:rPr lang="sv-FI" sz="1800" dirty="0" err="1"/>
              <a:t>kanssa</a:t>
            </a:r>
            <a:r>
              <a:rPr lang="sv-FI" sz="1800" dirty="0"/>
              <a:t>. </a:t>
            </a:r>
          </a:p>
          <a:p>
            <a:r>
              <a:rPr lang="fi-FI" sz="1800" dirty="0"/>
              <a:t>Työntekijät eri kulttuureista ja uskonnoista. </a:t>
            </a:r>
          </a:p>
          <a:p>
            <a:pPr marL="0" indent="0">
              <a:buNone/>
            </a:pPr>
            <a:r>
              <a:rPr lang="sv-FI" sz="1800" b="1" u="sng" dirty="0"/>
              <a:t>KASVATTAJAT – LAPSET </a:t>
            </a:r>
            <a:endParaRPr lang="sv-FI" sz="1800" u="sng" dirty="0"/>
          </a:p>
          <a:p>
            <a:r>
              <a:rPr lang="fi-FI" sz="1800" dirty="0"/>
              <a:t>Aikuinen mallina sille, miten uskonnon aihepiiriin suhtaudutaan ja miten siitä puhutaan. Tärkeää antaa lapsille kieli puhua uskontoon liittyvistä kysymyksistä (vrt. S2). </a:t>
            </a:r>
            <a:r>
              <a:rPr lang="fi-FI" sz="1800" b="1" dirty="0">
                <a:solidFill>
                  <a:srgbClr val="7030A0"/>
                </a:solidFill>
              </a:rPr>
              <a:t>Kunnioitus kuuluu äänestä, arvostava kohtaaminen, ihmettely yhdessä! </a:t>
            </a:r>
          </a:p>
          <a:p>
            <a:r>
              <a:rPr lang="fi-FI" sz="1800" dirty="0"/>
              <a:t>Aamupiirikeskustelut, tuokiot, teemat, projektit, juhlat, perinteet, leikit. </a:t>
            </a:r>
            <a:br>
              <a:rPr lang="fi-FI" sz="1800" dirty="0"/>
            </a:br>
            <a:r>
              <a:rPr lang="fi-FI" sz="1800" dirty="0"/>
              <a:t>Eri menetelmät; teatteri, musiikki, kirjat, taide, kertomukset, kuvat, symboliikka jne.  </a:t>
            </a:r>
            <a:br>
              <a:rPr lang="fi-FI" sz="1800" dirty="0"/>
            </a:br>
            <a:r>
              <a:rPr lang="fi-FI" sz="1800" b="1" dirty="0">
                <a:solidFill>
                  <a:srgbClr val="7030A0"/>
                </a:solidFill>
              </a:rPr>
              <a:t>Avoimuus, suvaitsevaisuus, kunnioitus, empatia, myönteisyys!</a:t>
            </a:r>
          </a:p>
          <a:p>
            <a:pPr marL="0" indent="0">
              <a:buNone/>
            </a:pPr>
            <a:r>
              <a:rPr lang="sv-FI" sz="1800" b="1" u="sng" dirty="0"/>
              <a:t>LAPSET – LAPSET </a:t>
            </a:r>
            <a:endParaRPr lang="sv-FI" sz="1800" u="sng" dirty="0"/>
          </a:p>
          <a:p>
            <a:r>
              <a:rPr lang="fi-FI" sz="1800" dirty="0"/>
              <a:t>Uskonto / katsomus osa identiteettiä ja kulttuuria, perhe. </a:t>
            </a:r>
            <a:br>
              <a:rPr lang="fi-FI" sz="1800" dirty="0"/>
            </a:br>
            <a:r>
              <a:rPr lang="fi-FI" sz="1800" dirty="0"/>
              <a:t>Katsomuskasvatus lasten oikeutena; Yleissivistys, empatia, kunnioitus. </a:t>
            </a:r>
            <a:br>
              <a:rPr lang="fi-FI" sz="1800" dirty="0"/>
            </a:br>
            <a:r>
              <a:rPr lang="fi-FI" sz="1800" dirty="0"/>
              <a:t>Uskonnot osana maailman monimuotoisia ilmiöitä. </a:t>
            </a:r>
            <a:r>
              <a:rPr lang="fi-FI" sz="1800" b="1" dirty="0">
                <a:solidFill>
                  <a:srgbClr val="7030A0"/>
                </a:solidFill>
              </a:rPr>
              <a:t>Aikuisten ehdoton velvoite puuttua kaikenlaiseen syrjintään!</a:t>
            </a:r>
            <a:endParaRPr lang="sv-FI" sz="1800" b="1" dirty="0">
              <a:solidFill>
                <a:srgbClr val="7030A0"/>
              </a:solidFill>
            </a:endParaRPr>
          </a:p>
        </p:txBody>
      </p:sp>
    </p:spTree>
    <p:extLst>
      <p:ext uri="{BB962C8B-B14F-4D97-AF65-F5344CB8AC3E}">
        <p14:creationId xmlns:p14="http://schemas.microsoft.com/office/powerpoint/2010/main" val="243019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6"/>
            <a:ext cx="10515600" cy="845608"/>
          </a:xfrm>
          <a:solidFill>
            <a:schemeClr val="accent5">
              <a:lumMod val="60000"/>
              <a:lumOff val="40000"/>
            </a:schemeClr>
          </a:solidFill>
        </p:spPr>
        <p:txBody>
          <a:bodyPr/>
          <a:lstStyle/>
          <a:p>
            <a:r>
              <a:rPr lang="sv-FI" b="1" dirty="0" err="1"/>
              <a:t>Huoltajien</a:t>
            </a:r>
            <a:r>
              <a:rPr lang="sv-FI" b="1" dirty="0"/>
              <a:t> </a:t>
            </a:r>
            <a:r>
              <a:rPr lang="sv-FI" b="1" dirty="0" err="1"/>
              <a:t>kanssa</a:t>
            </a:r>
            <a:r>
              <a:rPr lang="sv-FI" b="1" dirty="0"/>
              <a:t> </a:t>
            </a:r>
            <a:r>
              <a:rPr lang="sv-FI" b="1" dirty="0" err="1"/>
              <a:t>tehtävä</a:t>
            </a:r>
            <a:r>
              <a:rPr lang="sv-FI" b="1" dirty="0"/>
              <a:t> </a:t>
            </a:r>
            <a:r>
              <a:rPr lang="sv-FI" b="1" dirty="0" err="1"/>
              <a:t>yhteistyö</a:t>
            </a:r>
            <a:r>
              <a:rPr lang="sv-FI" b="1" dirty="0"/>
              <a:t> </a:t>
            </a:r>
            <a:endParaRPr lang="sv-FI" dirty="0"/>
          </a:p>
        </p:txBody>
      </p:sp>
      <p:sp>
        <p:nvSpPr>
          <p:cNvPr id="3" name="Sisällön paikkamerkki 2"/>
          <p:cNvSpPr>
            <a:spLocks noGrp="1"/>
          </p:cNvSpPr>
          <p:nvPr>
            <p:ph idx="1"/>
          </p:nvPr>
        </p:nvSpPr>
        <p:spPr>
          <a:xfrm>
            <a:off x="838200" y="1380067"/>
            <a:ext cx="10515600" cy="5410200"/>
          </a:xfrm>
          <a:ln>
            <a:solidFill>
              <a:schemeClr val="accent5">
                <a:lumMod val="60000"/>
                <a:lumOff val="40000"/>
              </a:schemeClr>
            </a:solidFill>
          </a:ln>
        </p:spPr>
        <p:txBody>
          <a:bodyPr>
            <a:normAutofit fontScale="85000" lnSpcReduction="10000"/>
          </a:bodyPr>
          <a:lstStyle/>
          <a:p>
            <a:r>
              <a:rPr lang="fi-FI" dirty="0"/>
              <a:t>Yhteistyöhön jokaisen lapsen huoltajan kanssa kuuluu keskustelu kieleen, kulttuuriin ja katsomuksiin liittyvistä kysymyksistä osana lapsen Vasun laatimista. </a:t>
            </a:r>
            <a:br>
              <a:rPr lang="fi-FI" dirty="0"/>
            </a:br>
            <a:endParaRPr lang="fi-FI" dirty="0"/>
          </a:p>
          <a:p>
            <a:r>
              <a:rPr lang="fi-FI" dirty="0"/>
              <a:t>Uskallus antautua dialogiin. Myönteisen kiinnostuksen kohteena oleminen on kenestä tahansa mukavaa! </a:t>
            </a:r>
            <a:br>
              <a:rPr lang="fi-FI" dirty="0"/>
            </a:br>
            <a:endParaRPr lang="fi-FI" dirty="0"/>
          </a:p>
          <a:p>
            <a:r>
              <a:rPr lang="fi-FI" dirty="0"/>
              <a:t>Yhdessä keskustelu ja asioista sopiminen helpottavat toiminnan suunnittelua ja kasvattajien työtä.</a:t>
            </a:r>
            <a:br>
              <a:rPr lang="fi-FI" dirty="0"/>
            </a:br>
            <a:endParaRPr lang="fi-FI" dirty="0"/>
          </a:p>
          <a:p>
            <a:r>
              <a:rPr lang="fi-FI" b="1" i="1" dirty="0">
                <a:solidFill>
                  <a:srgbClr val="7030A0"/>
                </a:solidFill>
              </a:rPr>
              <a:t>Yhteisen keskustelun kautta mahdollistuu huoltajien osallistuminen toimintakulttuurin ja toiminnan kehittämiseen katsomuskasvatuksenkin osalta. </a:t>
            </a:r>
            <a:br>
              <a:rPr lang="fi-FI" i="1" dirty="0"/>
            </a:br>
            <a:endParaRPr lang="fi-FI" dirty="0"/>
          </a:p>
          <a:p>
            <a:r>
              <a:rPr lang="fi-FI" dirty="0"/>
              <a:t>Kasvattajan velvollisuus on avata huoltajille, mitä moninaisuuden näkyminen päiväkodin arjessa ja juhlassa tarkoittaa ja mitä laaja-alainen osaaminen tarkoittaa katsomuskasvatuksen tavoitteiden osalta. </a:t>
            </a:r>
            <a:r>
              <a:rPr lang="fi-FI" b="1" i="1" dirty="0">
                <a:solidFill>
                  <a:srgbClr val="7030A0"/>
                </a:solidFill>
              </a:rPr>
              <a:t>AMMATILLINEN keskustelu!</a:t>
            </a:r>
            <a:endParaRPr lang="fi-FI" b="1" dirty="0"/>
          </a:p>
          <a:p>
            <a:endParaRPr lang="sv-FI" dirty="0"/>
          </a:p>
        </p:txBody>
      </p:sp>
    </p:spTree>
    <p:extLst>
      <p:ext uri="{BB962C8B-B14F-4D97-AF65-F5344CB8AC3E}">
        <p14:creationId xmlns:p14="http://schemas.microsoft.com/office/powerpoint/2010/main" val="263637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102659"/>
            <a:ext cx="10515600" cy="777875"/>
          </a:xfrm>
        </p:spPr>
        <p:txBody>
          <a:bodyPr>
            <a:normAutofit fontScale="90000"/>
          </a:bodyPr>
          <a:lstStyle/>
          <a:p>
            <a:r>
              <a:rPr lang="sv-FI" b="1" dirty="0">
                <a:solidFill>
                  <a:schemeClr val="accent5"/>
                </a:solidFill>
              </a:rPr>
              <a:t>KYSYMYKSIÄ KESKUSTELUUN HUOLTAJIEN KANSSA </a:t>
            </a:r>
            <a:endParaRPr lang="sv-FI" dirty="0">
              <a:solidFill>
                <a:schemeClr val="accent5"/>
              </a:solidFill>
            </a:endParaRPr>
          </a:p>
        </p:txBody>
      </p:sp>
      <p:sp>
        <p:nvSpPr>
          <p:cNvPr id="3" name="Sisällön paikkamerkki 2"/>
          <p:cNvSpPr>
            <a:spLocks noGrp="1"/>
          </p:cNvSpPr>
          <p:nvPr>
            <p:ph idx="1"/>
          </p:nvPr>
        </p:nvSpPr>
        <p:spPr>
          <a:xfrm>
            <a:off x="228599" y="948267"/>
            <a:ext cx="11548533" cy="5909733"/>
          </a:xfrm>
        </p:spPr>
        <p:txBody>
          <a:bodyPr>
            <a:normAutofit fontScale="92500" lnSpcReduction="20000"/>
          </a:bodyPr>
          <a:lstStyle/>
          <a:p>
            <a:pPr marL="0" indent="0">
              <a:buNone/>
            </a:pPr>
            <a:r>
              <a:rPr lang="fi-FI" b="1" dirty="0">
                <a:solidFill>
                  <a:srgbClr val="7030A0"/>
                </a:solidFill>
              </a:rPr>
              <a:t>Kasvattajan uskallus antautua myönteiseen vuorovaikutukseen kyseleväksi oppijaksi:</a:t>
            </a:r>
            <a:r>
              <a:rPr lang="fi-FI" dirty="0"/>
              <a:t> </a:t>
            </a:r>
            <a:br>
              <a:rPr lang="fi-FI" dirty="0"/>
            </a:br>
            <a:endParaRPr lang="fi-FI" dirty="0"/>
          </a:p>
          <a:p>
            <a:pPr lvl="1">
              <a:buFont typeface="Wingdings" panose="05000000000000000000" pitchFamily="2" charset="2"/>
              <a:buChar char="ü"/>
            </a:pPr>
            <a:r>
              <a:rPr lang="sv-FI" dirty="0" err="1"/>
              <a:t>Kerro</a:t>
            </a:r>
            <a:r>
              <a:rPr lang="sv-FI" dirty="0"/>
              <a:t> </a:t>
            </a:r>
            <a:r>
              <a:rPr lang="sv-FI" dirty="0" err="1"/>
              <a:t>minulle</a:t>
            </a:r>
            <a:r>
              <a:rPr lang="sv-FI" dirty="0"/>
              <a:t> </a:t>
            </a:r>
            <a:r>
              <a:rPr lang="sv-FI" dirty="0" err="1"/>
              <a:t>miten</a:t>
            </a:r>
            <a:r>
              <a:rPr lang="sv-FI" dirty="0"/>
              <a:t> </a:t>
            </a:r>
            <a:r>
              <a:rPr lang="sv-FI" dirty="0" err="1"/>
              <a:t>teillä</a:t>
            </a:r>
            <a:r>
              <a:rPr lang="sv-FI" dirty="0"/>
              <a:t> / </a:t>
            </a:r>
            <a:r>
              <a:rPr lang="fi-FI" dirty="0"/>
              <a:t>teidän kulttuurista ja uskonnosta? </a:t>
            </a:r>
          </a:p>
          <a:p>
            <a:pPr lvl="1">
              <a:buFont typeface="Wingdings" panose="05000000000000000000" pitchFamily="2" charset="2"/>
              <a:buChar char="ü"/>
            </a:pPr>
            <a:r>
              <a:rPr lang="fi-FI" dirty="0"/>
              <a:t>Mikä sinulle on siinä tärkeää? </a:t>
            </a:r>
          </a:p>
          <a:p>
            <a:pPr lvl="1">
              <a:buFont typeface="Wingdings" panose="05000000000000000000" pitchFamily="2" charset="2"/>
              <a:buChar char="ü"/>
            </a:pPr>
            <a:r>
              <a:rPr lang="fi-FI" dirty="0"/>
              <a:t>Miten teillä tämä asia tehdään tai selitetään? </a:t>
            </a:r>
          </a:p>
          <a:p>
            <a:pPr lvl="1">
              <a:buFont typeface="Wingdings" panose="05000000000000000000" pitchFamily="2" charset="2"/>
              <a:buChar char="ü"/>
            </a:pPr>
            <a:r>
              <a:rPr lang="fi-FI" dirty="0"/>
              <a:t>Miten me täällä voisimme huomioida ja tuoda esiin näitä teille tärkeitä asioita? </a:t>
            </a:r>
          </a:p>
          <a:p>
            <a:pPr lvl="1">
              <a:buFont typeface="Wingdings" panose="05000000000000000000" pitchFamily="2" charset="2"/>
              <a:buChar char="ü"/>
            </a:pPr>
            <a:r>
              <a:rPr lang="fi-FI" dirty="0"/>
              <a:t>Olemme ajatelleet tehdä näin, mitä sinä siitä ajattelet?</a:t>
            </a:r>
          </a:p>
          <a:p>
            <a:pPr lvl="1">
              <a:buFont typeface="Wingdings" panose="05000000000000000000" pitchFamily="2" charset="2"/>
              <a:buChar char="ü"/>
            </a:pPr>
            <a:r>
              <a:rPr lang="fi-FI" dirty="0"/>
              <a:t>Kuuntele, arvosta, luota ja osoita kiinnostusta! </a:t>
            </a:r>
          </a:p>
          <a:p>
            <a:pPr marL="0" indent="0">
              <a:buNone/>
            </a:pPr>
            <a:endParaRPr lang="fi-FI" dirty="0"/>
          </a:p>
          <a:p>
            <a:pPr>
              <a:buFont typeface="Wingdings" panose="05000000000000000000" pitchFamily="2" charset="2"/>
              <a:buChar char="v"/>
            </a:pPr>
            <a:r>
              <a:rPr lang="fi-FI" b="1" dirty="0">
                <a:solidFill>
                  <a:srgbClr val="7030A0"/>
                </a:solidFill>
              </a:rPr>
              <a:t>Kunnioittaminen ei tarkoita vaikenemista tai sitä että kaikesta ollaan samaa mieltä; myös sen voi kertoa, että tästä ajattelemme eri tavalla. </a:t>
            </a:r>
            <a:br>
              <a:rPr lang="fi-FI" dirty="0"/>
            </a:br>
            <a:endParaRPr lang="fi-FI" dirty="0"/>
          </a:p>
          <a:p>
            <a:pPr>
              <a:buFont typeface="Wingdings" panose="05000000000000000000" pitchFamily="2" charset="2"/>
              <a:buChar char="v"/>
            </a:pPr>
            <a:r>
              <a:rPr lang="fi-FI" dirty="0"/>
              <a:t>Ennen keskustelua voi etsiä tietoa perheen kulttuurista ja uskonnosta. Tämä helpottaa asioista keskustelua. On kuitenkin muistettava, että jokainen perhe on omanlaisensa. </a:t>
            </a:r>
            <a:r>
              <a:rPr lang="fi-FI" b="1" dirty="0">
                <a:solidFill>
                  <a:srgbClr val="7030A0"/>
                </a:solidFill>
              </a:rPr>
              <a:t>Stereotyyppisten yleistysten välttäminen tärkeää</a:t>
            </a:r>
            <a:r>
              <a:rPr lang="fi-FI" dirty="0">
                <a:solidFill>
                  <a:srgbClr val="7030A0"/>
                </a:solidFill>
              </a:rPr>
              <a:t>, </a:t>
            </a:r>
            <a:r>
              <a:rPr lang="fi-FI" dirty="0"/>
              <a:t>uskonnon ja kulttuurin sisäinen moninaisuus on suurta. </a:t>
            </a:r>
          </a:p>
          <a:p>
            <a:endParaRPr lang="sv-FI" dirty="0"/>
          </a:p>
        </p:txBody>
      </p:sp>
    </p:spTree>
    <p:extLst>
      <p:ext uri="{BB962C8B-B14F-4D97-AF65-F5344CB8AC3E}">
        <p14:creationId xmlns:p14="http://schemas.microsoft.com/office/powerpoint/2010/main" val="28494798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373259" y="335845"/>
            <a:ext cx="11445482" cy="6186309"/>
          </a:xfrm>
          <a:prstGeom prst="rect">
            <a:avLst/>
          </a:prstGeom>
          <a:noFill/>
          <a:ln>
            <a:solidFill>
              <a:srgbClr val="0070C0"/>
            </a:solidFill>
          </a:ln>
        </p:spPr>
        <p:txBody>
          <a:bodyPr wrap="square" rtlCol="0">
            <a:spAutoFit/>
          </a:bodyPr>
          <a:lstStyle/>
          <a:p>
            <a:pPr marL="285750" indent="-285750">
              <a:buFont typeface="Arial" panose="020B0604020202020204" pitchFamily="34" charset="0"/>
              <a:buChar char="•"/>
            </a:pPr>
            <a:r>
              <a:rPr lang="fi-FI" sz="2200" b="1" dirty="0">
                <a:solidFill>
                  <a:srgbClr val="7030A0"/>
                </a:solidFill>
              </a:rPr>
              <a:t>Mitä juhlia </a:t>
            </a:r>
            <a:r>
              <a:rPr lang="fi-FI" sz="2200" dirty="0">
                <a:solidFill>
                  <a:srgbClr val="7030A0"/>
                </a:solidFill>
              </a:rPr>
              <a:t>(uskonnollisia, katsomuksellisia tai kulttuurisia) perheessänne vietetään? </a:t>
            </a:r>
            <a:br>
              <a:rPr lang="fi-FI" sz="2200" dirty="0">
                <a:solidFill>
                  <a:srgbClr val="7030A0"/>
                </a:solidFill>
              </a:rPr>
            </a:br>
            <a:endParaRPr lang="fi-FI" sz="2200" dirty="0">
              <a:solidFill>
                <a:srgbClr val="7030A0"/>
              </a:solidFill>
            </a:endParaRPr>
          </a:p>
          <a:p>
            <a:pPr marL="285750" indent="-285750">
              <a:buFont typeface="Arial" panose="020B0604020202020204" pitchFamily="34" charset="0"/>
              <a:buChar char="•"/>
            </a:pPr>
            <a:r>
              <a:rPr lang="fi-FI" sz="2200" b="1" dirty="0">
                <a:solidFill>
                  <a:srgbClr val="7030A0"/>
                </a:solidFill>
              </a:rPr>
              <a:t>Miten vietätte </a:t>
            </a:r>
            <a:r>
              <a:rPr lang="fi-FI" sz="2200" dirty="0">
                <a:solidFill>
                  <a:srgbClr val="7030A0"/>
                </a:solidFill>
              </a:rPr>
              <a:t>ramadanin päättymisjuhlaa, </a:t>
            </a:r>
            <a:r>
              <a:rPr lang="fi-FI" sz="2200" i="1" dirty="0">
                <a:solidFill>
                  <a:srgbClr val="7030A0"/>
                </a:solidFill>
              </a:rPr>
              <a:t>id </a:t>
            </a:r>
            <a:r>
              <a:rPr lang="fi-FI" sz="2200" i="1" dirty="0" err="1">
                <a:solidFill>
                  <a:srgbClr val="7030A0"/>
                </a:solidFill>
              </a:rPr>
              <a:t>al</a:t>
            </a:r>
            <a:r>
              <a:rPr lang="fi-FI" sz="2200" i="1" dirty="0">
                <a:solidFill>
                  <a:srgbClr val="7030A0"/>
                </a:solidFill>
              </a:rPr>
              <a:t> </a:t>
            </a:r>
            <a:r>
              <a:rPr lang="fi-FI" sz="2200" i="1" dirty="0" err="1">
                <a:solidFill>
                  <a:srgbClr val="7030A0"/>
                </a:solidFill>
              </a:rPr>
              <a:t>Fitr</a:t>
            </a:r>
            <a:r>
              <a:rPr lang="fi-FI" sz="2200" i="1" dirty="0">
                <a:solidFill>
                  <a:srgbClr val="7030A0"/>
                </a:solidFill>
              </a:rPr>
              <a:t> </a:t>
            </a:r>
            <a:r>
              <a:rPr lang="fi-FI" sz="2200" dirty="0">
                <a:solidFill>
                  <a:srgbClr val="7030A0"/>
                </a:solidFill>
              </a:rPr>
              <a:t>tai uhrijuhlaa, </a:t>
            </a:r>
            <a:r>
              <a:rPr lang="fi-FI" sz="2200" i="1" dirty="0">
                <a:solidFill>
                  <a:srgbClr val="7030A0"/>
                </a:solidFill>
              </a:rPr>
              <a:t>id </a:t>
            </a:r>
            <a:r>
              <a:rPr lang="fi-FI" sz="2200" i="1" dirty="0" err="1">
                <a:solidFill>
                  <a:srgbClr val="7030A0"/>
                </a:solidFill>
              </a:rPr>
              <a:t>al</a:t>
            </a:r>
            <a:r>
              <a:rPr lang="fi-FI" sz="2200" i="1" dirty="0">
                <a:solidFill>
                  <a:srgbClr val="7030A0"/>
                </a:solidFill>
              </a:rPr>
              <a:t> </a:t>
            </a:r>
            <a:r>
              <a:rPr lang="fi-FI" sz="2200" i="1" dirty="0" err="1">
                <a:solidFill>
                  <a:srgbClr val="7030A0"/>
                </a:solidFill>
              </a:rPr>
              <a:t>Adha</a:t>
            </a:r>
            <a:r>
              <a:rPr lang="fi-FI" sz="2200" i="1" dirty="0">
                <a:solidFill>
                  <a:srgbClr val="7030A0"/>
                </a:solidFill>
              </a:rPr>
              <a:t> </a:t>
            </a:r>
            <a:r>
              <a:rPr lang="fi-FI" sz="2200" dirty="0">
                <a:solidFill>
                  <a:srgbClr val="7030A0"/>
                </a:solidFill>
              </a:rPr>
              <a:t>(islam)? </a:t>
            </a:r>
            <a:br>
              <a:rPr lang="fi-FI" sz="2200" dirty="0">
                <a:solidFill>
                  <a:srgbClr val="7030A0"/>
                </a:solidFill>
              </a:rPr>
            </a:br>
            <a:endParaRPr lang="fi-FI" sz="2200" dirty="0">
              <a:solidFill>
                <a:srgbClr val="7030A0"/>
              </a:solidFill>
            </a:endParaRPr>
          </a:p>
          <a:p>
            <a:pPr marL="285750" indent="-285750">
              <a:buFont typeface="Arial" panose="020B0604020202020204" pitchFamily="34" charset="0"/>
              <a:buChar char="•"/>
            </a:pPr>
            <a:r>
              <a:rPr lang="fi-FI" sz="2200" b="1" dirty="0">
                <a:solidFill>
                  <a:srgbClr val="7030A0"/>
                </a:solidFill>
              </a:rPr>
              <a:t>Miten vietätte </a:t>
            </a:r>
            <a:r>
              <a:rPr lang="fi-FI" sz="2200" dirty="0" err="1">
                <a:solidFill>
                  <a:srgbClr val="7030A0"/>
                </a:solidFill>
              </a:rPr>
              <a:t>Diwalia</a:t>
            </a:r>
            <a:r>
              <a:rPr lang="fi-FI" sz="2200" dirty="0">
                <a:solidFill>
                  <a:srgbClr val="7030A0"/>
                </a:solidFill>
              </a:rPr>
              <a:t>, </a:t>
            </a:r>
            <a:r>
              <a:rPr lang="fi-FI" sz="2200" dirty="0" err="1">
                <a:solidFill>
                  <a:srgbClr val="7030A0"/>
                </a:solidFill>
              </a:rPr>
              <a:t>Holia</a:t>
            </a:r>
            <a:r>
              <a:rPr lang="fi-FI" sz="2200" dirty="0">
                <a:solidFill>
                  <a:srgbClr val="7030A0"/>
                </a:solidFill>
              </a:rPr>
              <a:t> (hindulaisuus)?</a:t>
            </a:r>
            <a:br>
              <a:rPr lang="fi-FI" sz="2200" dirty="0">
                <a:solidFill>
                  <a:srgbClr val="7030A0"/>
                </a:solidFill>
              </a:rPr>
            </a:br>
            <a:r>
              <a:rPr lang="fi-FI" sz="2200" dirty="0">
                <a:solidFill>
                  <a:srgbClr val="7030A0"/>
                </a:solidFill>
              </a:rPr>
              <a:t> </a:t>
            </a:r>
          </a:p>
          <a:p>
            <a:pPr marL="285750" indent="-285750">
              <a:buFont typeface="Arial" panose="020B0604020202020204" pitchFamily="34" charset="0"/>
              <a:buChar char="•"/>
            </a:pPr>
            <a:r>
              <a:rPr lang="fi-FI" sz="2200" b="1" dirty="0">
                <a:solidFill>
                  <a:srgbClr val="7030A0"/>
                </a:solidFill>
              </a:rPr>
              <a:t>Miten vietätte </a:t>
            </a:r>
            <a:r>
              <a:rPr lang="fi-FI" sz="2200" dirty="0" err="1">
                <a:solidFill>
                  <a:srgbClr val="7030A0"/>
                </a:solidFill>
              </a:rPr>
              <a:t>Vesakia</a:t>
            </a:r>
            <a:r>
              <a:rPr lang="fi-FI" sz="2200" dirty="0">
                <a:solidFill>
                  <a:srgbClr val="7030A0"/>
                </a:solidFill>
              </a:rPr>
              <a:t>, </a:t>
            </a:r>
            <a:r>
              <a:rPr lang="fi-FI" sz="2200" dirty="0" err="1">
                <a:solidFill>
                  <a:srgbClr val="7030A0"/>
                </a:solidFill>
              </a:rPr>
              <a:t>Ullambaa</a:t>
            </a:r>
            <a:r>
              <a:rPr lang="fi-FI" sz="2200" dirty="0">
                <a:solidFill>
                  <a:srgbClr val="7030A0"/>
                </a:solidFill>
              </a:rPr>
              <a:t> (buddhalaisuus)? </a:t>
            </a:r>
            <a:br>
              <a:rPr lang="fi-FI" sz="2200" dirty="0">
                <a:solidFill>
                  <a:srgbClr val="7030A0"/>
                </a:solidFill>
              </a:rPr>
            </a:br>
            <a:endParaRPr lang="fi-FI" sz="2200" dirty="0">
              <a:solidFill>
                <a:srgbClr val="7030A0"/>
              </a:solidFill>
            </a:endParaRPr>
          </a:p>
          <a:p>
            <a:pPr marL="285750" indent="-285750">
              <a:buFont typeface="Arial" panose="020B0604020202020204" pitchFamily="34" charset="0"/>
              <a:buChar char="•"/>
            </a:pPr>
            <a:r>
              <a:rPr lang="fi-FI" sz="2200" b="1" dirty="0">
                <a:solidFill>
                  <a:srgbClr val="7030A0"/>
                </a:solidFill>
              </a:rPr>
              <a:t>Miten vietätte </a:t>
            </a:r>
            <a:r>
              <a:rPr lang="fi-FI" sz="2200" dirty="0" err="1">
                <a:solidFill>
                  <a:srgbClr val="7030A0"/>
                </a:solidFill>
              </a:rPr>
              <a:t>Hanukaa</a:t>
            </a:r>
            <a:r>
              <a:rPr lang="fi-FI" sz="2200" dirty="0">
                <a:solidFill>
                  <a:srgbClr val="7030A0"/>
                </a:solidFill>
              </a:rPr>
              <a:t> tai </a:t>
            </a:r>
            <a:r>
              <a:rPr lang="fi-FI" sz="2200" dirty="0" err="1">
                <a:solidFill>
                  <a:srgbClr val="7030A0"/>
                </a:solidFill>
              </a:rPr>
              <a:t>Purim</a:t>
            </a:r>
            <a:r>
              <a:rPr lang="fi-FI" sz="2200" dirty="0">
                <a:solidFill>
                  <a:srgbClr val="7030A0"/>
                </a:solidFill>
              </a:rPr>
              <a:t>-juhlaa (juutalaisuus)?</a:t>
            </a:r>
            <a:br>
              <a:rPr lang="fi-FI" sz="2200" dirty="0">
                <a:solidFill>
                  <a:srgbClr val="7030A0"/>
                </a:solidFill>
              </a:rPr>
            </a:br>
            <a:r>
              <a:rPr lang="fi-FI" sz="2200" dirty="0">
                <a:solidFill>
                  <a:srgbClr val="7030A0"/>
                </a:solidFill>
              </a:rPr>
              <a:t> </a:t>
            </a:r>
          </a:p>
          <a:p>
            <a:pPr marL="285750" indent="-285750">
              <a:buFont typeface="Arial" panose="020B0604020202020204" pitchFamily="34" charset="0"/>
              <a:buChar char="•"/>
            </a:pPr>
            <a:r>
              <a:rPr lang="fi-FI" sz="2200" b="1" dirty="0">
                <a:solidFill>
                  <a:srgbClr val="7030A0"/>
                </a:solidFill>
              </a:rPr>
              <a:t>Onko suomalainen kalenteri </a:t>
            </a:r>
            <a:r>
              <a:rPr lang="fi-FI" sz="2200" dirty="0">
                <a:solidFill>
                  <a:srgbClr val="7030A0"/>
                </a:solidFill>
              </a:rPr>
              <a:t>erilaisine juhlineen vanhemmille tuttu?</a:t>
            </a:r>
            <a:br>
              <a:rPr lang="fi-FI" sz="2200" dirty="0">
                <a:solidFill>
                  <a:srgbClr val="7030A0"/>
                </a:solidFill>
              </a:rPr>
            </a:br>
            <a:r>
              <a:rPr lang="fi-FI" sz="2200" dirty="0">
                <a:solidFill>
                  <a:srgbClr val="7030A0"/>
                </a:solidFill>
              </a:rPr>
              <a:t> </a:t>
            </a:r>
          </a:p>
          <a:p>
            <a:pPr marL="285750" indent="-285750">
              <a:buFont typeface="Arial" panose="020B0604020202020204" pitchFamily="34" charset="0"/>
              <a:buChar char="•"/>
            </a:pPr>
            <a:r>
              <a:rPr lang="fi-FI" sz="2200" dirty="0">
                <a:solidFill>
                  <a:srgbClr val="7030A0"/>
                </a:solidFill>
              </a:rPr>
              <a:t>Päiväkodissa vietetään suomalaisessa kalenterissa olevia erilaisia vuodenkiertoon liittyviä kulttuurisia ja luterilaiseen kirkkovuoteen, kristinuskoon liittyviä juhlia (esim. pyhäinpäivä, joulu, pääsiäinen). </a:t>
            </a:r>
            <a:r>
              <a:rPr lang="fi-FI" sz="2200" b="1" dirty="0">
                <a:solidFill>
                  <a:srgbClr val="7030A0"/>
                </a:solidFill>
              </a:rPr>
              <a:t>Miten teidän perheessänne näitä tai muita juhlia vietetään? </a:t>
            </a:r>
            <a:r>
              <a:rPr lang="fi-FI" sz="2200" dirty="0">
                <a:solidFill>
                  <a:srgbClr val="7030A0"/>
                </a:solidFill>
              </a:rPr>
              <a:t>Millainen sisältö juhlille annetaan? </a:t>
            </a:r>
            <a:br>
              <a:rPr lang="fi-FI" sz="2200" dirty="0">
                <a:solidFill>
                  <a:srgbClr val="7030A0"/>
                </a:solidFill>
              </a:rPr>
            </a:br>
            <a:endParaRPr lang="fi-FI" sz="2200" dirty="0">
              <a:solidFill>
                <a:srgbClr val="7030A0"/>
              </a:solidFill>
            </a:endParaRPr>
          </a:p>
          <a:p>
            <a:pPr marL="285750" indent="-285750">
              <a:buFont typeface="Arial" panose="020B0604020202020204" pitchFamily="34" charset="0"/>
              <a:buChar char="•"/>
            </a:pPr>
            <a:r>
              <a:rPr lang="fi-FI" sz="2200" b="1" dirty="0">
                <a:solidFill>
                  <a:srgbClr val="7030A0"/>
                </a:solidFill>
              </a:rPr>
              <a:t>Millaisia juhlien sisältöjä uskonnottomalla perheellä on erilaisille kalenterivuoden juhlille? </a:t>
            </a:r>
          </a:p>
        </p:txBody>
      </p:sp>
    </p:spTree>
    <p:extLst>
      <p:ext uri="{BB962C8B-B14F-4D97-AF65-F5344CB8AC3E}">
        <p14:creationId xmlns:p14="http://schemas.microsoft.com/office/powerpoint/2010/main" val="2308021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a:extLst>
              <a:ext uri="{FF2B5EF4-FFF2-40B4-BE49-F238E27FC236}">
                <a16:creationId xmlns:a16="http://schemas.microsoft.com/office/drawing/2014/main" id="{0D80F85D-31B8-47A4-9E84-1216A6DBC948}"/>
              </a:ext>
            </a:extLst>
          </p:cNvPr>
          <p:cNvPicPr>
            <a:picLocks noChangeAspect="1"/>
          </p:cNvPicPr>
          <p:nvPr/>
        </p:nvPicPr>
        <p:blipFill rotWithShape="1">
          <a:blip r:embed="rId2">
            <a:extLst>
              <a:ext uri="{28A0092B-C50C-407E-A947-70E740481C1C}">
                <a14:useLocalDpi xmlns:a14="http://schemas.microsoft.com/office/drawing/2010/main" val="0"/>
              </a:ext>
            </a:extLst>
          </a:blip>
          <a:srcRect t="11376" b="14649"/>
          <a:stretch/>
        </p:blipFill>
        <p:spPr>
          <a:xfrm>
            <a:off x="1460597" y="10"/>
            <a:ext cx="9270806" cy="6857990"/>
          </a:xfrm>
          <a:custGeom>
            <a:avLst/>
            <a:gdLst/>
            <a:ahLst/>
            <a:cxnLst/>
            <a:rect l="l" t="t" r="r" b="b"/>
            <a:pathLst>
              <a:path w="9270806" h="6858000">
                <a:moveTo>
                  <a:pt x="1503712" y="0"/>
                </a:moveTo>
                <a:lnTo>
                  <a:pt x="7767094" y="0"/>
                </a:lnTo>
                <a:lnTo>
                  <a:pt x="7913128" y="139721"/>
                </a:lnTo>
                <a:cubicBezTo>
                  <a:pt x="8751971" y="981521"/>
                  <a:pt x="9270806" y="2144457"/>
                  <a:pt x="9270806" y="3429000"/>
                </a:cubicBezTo>
                <a:cubicBezTo>
                  <a:pt x="9270806" y="4713544"/>
                  <a:pt x="8751971" y="5876479"/>
                  <a:pt x="7913128" y="6718279"/>
                </a:cubicBezTo>
                <a:lnTo>
                  <a:pt x="7767094" y="6858000"/>
                </a:lnTo>
                <a:lnTo>
                  <a:pt x="1503712" y="6858000"/>
                </a:lnTo>
                <a:lnTo>
                  <a:pt x="1357679" y="6718279"/>
                </a:lnTo>
                <a:cubicBezTo>
                  <a:pt x="518835" y="5876479"/>
                  <a:pt x="0" y="4713544"/>
                  <a:pt x="0" y="3429000"/>
                </a:cubicBezTo>
                <a:cubicBezTo>
                  <a:pt x="0" y="2144457"/>
                  <a:pt x="518835" y="981521"/>
                  <a:pt x="1357679" y="139721"/>
                </a:cubicBezTo>
                <a:close/>
              </a:path>
            </a:pathLst>
          </a:custGeom>
        </p:spPr>
      </p:pic>
    </p:spTree>
    <p:extLst>
      <p:ext uri="{BB962C8B-B14F-4D97-AF65-F5344CB8AC3E}">
        <p14:creationId xmlns:p14="http://schemas.microsoft.com/office/powerpoint/2010/main" val="2608431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iruutu 1"/>
          <p:cNvSpPr txBox="1"/>
          <p:nvPr/>
        </p:nvSpPr>
        <p:spPr>
          <a:xfrm>
            <a:off x="543319" y="375920"/>
            <a:ext cx="11056498" cy="6186309"/>
          </a:xfrm>
          <a:prstGeom prst="rect">
            <a:avLst/>
          </a:prstGeom>
          <a:noFill/>
          <a:ln>
            <a:solidFill>
              <a:schemeClr val="accent5"/>
            </a:solidFill>
          </a:ln>
        </p:spPr>
        <p:txBody>
          <a:bodyPr wrap="square" rtlCol="0">
            <a:spAutoFit/>
          </a:bodyPr>
          <a:lstStyle/>
          <a:p>
            <a:pPr marL="342900" indent="-342900">
              <a:buFont typeface="Arial" panose="020B0604020202020204" pitchFamily="34" charset="0"/>
              <a:buChar char="•"/>
            </a:pPr>
            <a:r>
              <a:rPr lang="fi-FI" sz="2200" dirty="0">
                <a:solidFill>
                  <a:srgbClr val="7030A0"/>
                </a:solidFill>
              </a:rPr>
              <a:t>Miten toivotte teille </a:t>
            </a:r>
            <a:r>
              <a:rPr lang="fi-FI" sz="2200" b="1" u="sng" dirty="0">
                <a:solidFill>
                  <a:srgbClr val="7030A0"/>
                </a:solidFill>
              </a:rPr>
              <a:t>tärkeiden juhlien </a:t>
            </a:r>
            <a:r>
              <a:rPr lang="fi-FI" sz="2200" dirty="0">
                <a:solidFill>
                  <a:srgbClr val="7030A0"/>
                </a:solidFill>
              </a:rPr>
              <a:t>näkyvän päiväkodissa? Olisiko mahdollisuus auttaa juhlien järjestämisessä? </a:t>
            </a:r>
            <a:br>
              <a:rPr lang="fi-FI" sz="2200" dirty="0">
                <a:solidFill>
                  <a:srgbClr val="7030A0"/>
                </a:solidFill>
              </a:rPr>
            </a:br>
            <a:endParaRPr lang="fi-FI" sz="2200" dirty="0">
              <a:solidFill>
                <a:srgbClr val="7030A0"/>
              </a:solidFill>
            </a:endParaRPr>
          </a:p>
          <a:p>
            <a:pPr marL="285750" indent="-285750">
              <a:buFont typeface="Arial" panose="020B0604020202020204" pitchFamily="34" charset="0"/>
              <a:buChar char="•"/>
            </a:pPr>
            <a:r>
              <a:rPr lang="fi-FI" sz="2200" dirty="0">
                <a:solidFill>
                  <a:srgbClr val="7030A0"/>
                </a:solidFill>
              </a:rPr>
              <a:t>Voiko lapsi </a:t>
            </a:r>
            <a:r>
              <a:rPr lang="fi-FI" sz="2200" b="1" u="sng" dirty="0">
                <a:solidFill>
                  <a:srgbClr val="7030A0"/>
                </a:solidFill>
              </a:rPr>
              <a:t>osallistua</a:t>
            </a:r>
            <a:r>
              <a:rPr lang="fi-FI" sz="2200" dirty="0">
                <a:solidFill>
                  <a:srgbClr val="7030A0"/>
                </a:solidFill>
              </a:rPr>
              <a:t> kirkossa järjestettäviin tilaisuuksiin, kuten konsertteihin tai kirkkohetkiin? </a:t>
            </a:r>
            <a:r>
              <a:rPr lang="fi-FI" sz="2200" b="1" u="sng" dirty="0">
                <a:solidFill>
                  <a:srgbClr val="7030A0"/>
                </a:solidFill>
              </a:rPr>
              <a:t>Selvitä</a:t>
            </a:r>
            <a:r>
              <a:rPr lang="fi-FI" sz="2200" dirty="0">
                <a:solidFill>
                  <a:srgbClr val="7030A0"/>
                </a:solidFill>
              </a:rPr>
              <a:t> vanhemmille ero on mikä uskonnon harjoittamisen ja muun toiminnan välillä (mm. joulukirkko, tutustuminen kulttuurihistoriallisesti merkittävään kirkkorakennukseen) </a:t>
            </a:r>
            <a:br>
              <a:rPr lang="fi-FI" sz="2200" dirty="0">
                <a:solidFill>
                  <a:srgbClr val="7030A0"/>
                </a:solidFill>
              </a:rPr>
            </a:br>
            <a:endParaRPr lang="fi-FI" sz="2200" dirty="0">
              <a:solidFill>
                <a:srgbClr val="7030A0"/>
              </a:solidFill>
            </a:endParaRPr>
          </a:p>
          <a:p>
            <a:pPr marL="285750" indent="-285750">
              <a:buFont typeface="Arial" panose="020B0604020202020204" pitchFamily="34" charset="0"/>
              <a:buChar char="•"/>
            </a:pPr>
            <a:r>
              <a:rPr lang="fi-FI" sz="2200" dirty="0">
                <a:solidFill>
                  <a:srgbClr val="7030A0"/>
                </a:solidFill>
              </a:rPr>
              <a:t>Mikäli </a:t>
            </a:r>
            <a:r>
              <a:rPr lang="fi-FI" sz="2200" b="1" u="sng" dirty="0">
                <a:solidFill>
                  <a:srgbClr val="7030A0"/>
                </a:solidFill>
              </a:rPr>
              <a:t>vanhemmat eivät halua</a:t>
            </a:r>
            <a:r>
              <a:rPr lang="fi-FI" sz="2200" u="sng" dirty="0">
                <a:solidFill>
                  <a:srgbClr val="7030A0"/>
                </a:solidFill>
              </a:rPr>
              <a:t> </a:t>
            </a:r>
            <a:r>
              <a:rPr lang="fi-FI" sz="2200" dirty="0">
                <a:solidFill>
                  <a:srgbClr val="7030A0"/>
                </a:solidFill>
              </a:rPr>
              <a:t>lapsensa osallistuvan johonkin tilaisuuteen, miten he toivovat, että asia selitetään lapselle? Millaista </a:t>
            </a:r>
            <a:r>
              <a:rPr lang="fi-FI" sz="2200" b="1" u="sng" dirty="0">
                <a:solidFill>
                  <a:srgbClr val="7030A0"/>
                </a:solidFill>
              </a:rPr>
              <a:t>vaihtoehtoista toimintaa </a:t>
            </a:r>
            <a:r>
              <a:rPr lang="fi-FI" sz="2200" dirty="0">
                <a:solidFill>
                  <a:srgbClr val="7030A0"/>
                </a:solidFill>
              </a:rPr>
              <a:t>he toivoisivat? </a:t>
            </a:r>
            <a:br>
              <a:rPr lang="fi-FI" sz="2200" dirty="0">
                <a:solidFill>
                  <a:srgbClr val="7030A0"/>
                </a:solidFill>
              </a:rPr>
            </a:br>
            <a:endParaRPr lang="fi-FI" sz="2200" dirty="0">
              <a:solidFill>
                <a:srgbClr val="7030A0"/>
              </a:solidFill>
            </a:endParaRPr>
          </a:p>
          <a:p>
            <a:pPr marL="285750" indent="-285750">
              <a:buFont typeface="Arial" panose="020B0604020202020204" pitchFamily="34" charset="0"/>
              <a:buChar char="•"/>
            </a:pPr>
            <a:r>
              <a:rPr lang="fi-FI" sz="2200" dirty="0">
                <a:solidFill>
                  <a:srgbClr val="7030A0"/>
                </a:solidFill>
              </a:rPr>
              <a:t>Millä tavoin lapsi on </a:t>
            </a:r>
            <a:r>
              <a:rPr lang="fi-FI" sz="2200" b="1" u="sng" dirty="0">
                <a:solidFill>
                  <a:srgbClr val="7030A0"/>
                </a:solidFill>
              </a:rPr>
              <a:t>kohdannu</a:t>
            </a:r>
            <a:r>
              <a:rPr lang="fi-FI" sz="2200" dirty="0">
                <a:solidFill>
                  <a:srgbClr val="7030A0"/>
                </a:solidFill>
              </a:rPr>
              <a:t>t muita uskontoja, katsomuksia tai kulttuureja aikaisemmin (naapurusto, suku, tuttavaperheet, lomamatkat)? Millaisia uskontoon liittyviä keskusteluja kodissanne on käyty?</a:t>
            </a:r>
            <a:br>
              <a:rPr lang="fi-FI" sz="2200" dirty="0">
                <a:solidFill>
                  <a:srgbClr val="7030A0"/>
                </a:solidFill>
              </a:rPr>
            </a:br>
            <a:r>
              <a:rPr lang="fi-FI" sz="2200" dirty="0">
                <a:solidFill>
                  <a:srgbClr val="7030A0"/>
                </a:solidFill>
              </a:rPr>
              <a:t> </a:t>
            </a:r>
          </a:p>
          <a:p>
            <a:pPr marL="285750" indent="-285750">
              <a:buFont typeface="Arial" panose="020B0604020202020204" pitchFamily="34" charset="0"/>
              <a:buChar char="•"/>
            </a:pPr>
            <a:r>
              <a:rPr lang="fi-FI" sz="2200" dirty="0">
                <a:solidFill>
                  <a:srgbClr val="7030A0"/>
                </a:solidFill>
              </a:rPr>
              <a:t>Miten lapsen kanssa on puhuttu </a:t>
            </a:r>
            <a:r>
              <a:rPr lang="fi-FI" sz="2200" b="1" u="sng" dirty="0">
                <a:solidFill>
                  <a:srgbClr val="7030A0"/>
                </a:solidFill>
              </a:rPr>
              <a:t>elämän peruskysymyksistä</a:t>
            </a:r>
            <a:r>
              <a:rPr lang="fi-FI" sz="2200" dirty="0">
                <a:solidFill>
                  <a:srgbClr val="7030A0"/>
                </a:solidFill>
              </a:rPr>
              <a:t>: Jumala, syntymä, kuolema, pelot, turvallisuus? Millaisia kokemuksia näistä kysymyksistä lapsella on? Miten kuolemaa on lapselle selitetty? Miten toivotte lapsen elämänkysymyksiin vastattavan? </a:t>
            </a:r>
          </a:p>
        </p:txBody>
      </p:sp>
    </p:spTree>
    <p:extLst>
      <p:ext uri="{BB962C8B-B14F-4D97-AF65-F5344CB8AC3E}">
        <p14:creationId xmlns:p14="http://schemas.microsoft.com/office/powerpoint/2010/main" val="10342683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Kuvaselite-ellipsi 1"/>
          <p:cNvSpPr/>
          <p:nvPr/>
        </p:nvSpPr>
        <p:spPr>
          <a:xfrm rot="20466065">
            <a:off x="-44315" y="369665"/>
            <a:ext cx="8568288" cy="4597183"/>
          </a:xfrm>
          <a:prstGeom prst="wedgeEllipseCallout">
            <a:avLst/>
          </a:prstGeom>
          <a:solidFill>
            <a:srgbClr val="B57B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sv-FI" dirty="0"/>
          </a:p>
          <a:p>
            <a:r>
              <a:rPr lang="fi-FI" i="1" dirty="0">
                <a:solidFill>
                  <a:schemeClr val="tx1"/>
                </a:solidFill>
              </a:rPr>
              <a:t>”Näistä lapsista kasvaa niitä, jotka tätä maata tulevaisuudessa johtavat. Jos täällä ei opetella keskustelemaan: ai, että teille on tulossa ramadan, meille on tulossa joulu ja teille on tulossa </a:t>
            </a:r>
            <a:r>
              <a:rPr lang="fi-FI" i="1" dirty="0" err="1">
                <a:solidFill>
                  <a:schemeClr val="tx1"/>
                </a:solidFill>
              </a:rPr>
              <a:t>hanukka</a:t>
            </a:r>
            <a:r>
              <a:rPr lang="fi-FI" i="1" dirty="0">
                <a:solidFill>
                  <a:schemeClr val="tx1"/>
                </a:solidFill>
              </a:rPr>
              <a:t>. Esimerkiksi näin. Päiväkodissa kylvetään siemen sen tiedostamiseen, että on muitakin tapoja ja muiden nimisiä juhlia, mutta niissä juhlissa on samoja elementtejä. Ai teillä uskotaan näin ja meillä näin. Ajatus siitä, että toisinkin voi uskoa, eikä </a:t>
            </a:r>
            <a:r>
              <a:rPr lang="fi-FI" i="1" dirty="0" err="1">
                <a:solidFill>
                  <a:schemeClr val="tx1"/>
                </a:solidFill>
              </a:rPr>
              <a:t>mun</a:t>
            </a:r>
            <a:r>
              <a:rPr lang="fi-FI" i="1" dirty="0">
                <a:solidFill>
                  <a:schemeClr val="tx1"/>
                </a:solidFill>
              </a:rPr>
              <a:t> tarvitse motata sitä kaveria sen vuoksi, että sen kotona on opetettu </a:t>
            </a:r>
            <a:r>
              <a:rPr lang="fi-FI" i="1" dirty="0" err="1">
                <a:solidFill>
                  <a:schemeClr val="tx1"/>
                </a:solidFill>
              </a:rPr>
              <a:t>tää</a:t>
            </a:r>
            <a:r>
              <a:rPr lang="fi-FI" i="1" dirty="0">
                <a:solidFill>
                  <a:schemeClr val="tx1"/>
                </a:solidFill>
              </a:rPr>
              <a:t> asia eri tavalla tai ei ole opetettu mitenkään.”</a:t>
            </a:r>
            <a:r>
              <a:rPr lang="fi-FI" sz="1200" i="1" dirty="0">
                <a:solidFill>
                  <a:schemeClr val="tx1"/>
                </a:solidFill>
              </a:rPr>
              <a:t> </a:t>
            </a:r>
            <a:r>
              <a:rPr lang="fi-FI" sz="1200" dirty="0">
                <a:solidFill>
                  <a:schemeClr val="tx1"/>
                </a:solidFill>
              </a:rPr>
              <a:t>(Lamminmäki-Vartia, pro gradu 2010)” </a:t>
            </a:r>
            <a:endParaRPr lang="sv-FI" sz="1200" dirty="0">
              <a:solidFill>
                <a:schemeClr val="tx1"/>
              </a:solidFill>
            </a:endParaRPr>
          </a:p>
        </p:txBody>
      </p:sp>
      <p:sp>
        <p:nvSpPr>
          <p:cNvPr id="3" name="Tekstiruutu 2"/>
          <p:cNvSpPr txBox="1"/>
          <p:nvPr/>
        </p:nvSpPr>
        <p:spPr>
          <a:xfrm>
            <a:off x="8637951" y="303412"/>
            <a:ext cx="3208866" cy="2031325"/>
          </a:xfrm>
          <a:prstGeom prst="rect">
            <a:avLst/>
          </a:prstGeom>
          <a:noFill/>
          <a:ln w="28575">
            <a:solidFill>
              <a:srgbClr val="7030A0"/>
            </a:solidFill>
          </a:ln>
        </p:spPr>
        <p:txBody>
          <a:bodyPr wrap="square" rtlCol="0">
            <a:spAutoFit/>
          </a:bodyPr>
          <a:lstStyle/>
          <a:p>
            <a:r>
              <a:rPr lang="fi-FI" dirty="0"/>
              <a:t>Gradu: Lamminmäki-Vartia: </a:t>
            </a:r>
            <a:br>
              <a:rPr lang="fi-FI" dirty="0"/>
            </a:br>
            <a:r>
              <a:rPr lang="fi-FI" b="1" dirty="0"/>
              <a:t>"Ai, </a:t>
            </a:r>
            <a:r>
              <a:rPr lang="fi-FI" b="1" dirty="0" err="1"/>
              <a:t>noi</a:t>
            </a:r>
            <a:r>
              <a:rPr lang="fi-FI" b="1" dirty="0"/>
              <a:t> muslimithan ei kai saa tehdä enkeleitä" : Uskonto ja uskontokasvatus monikulttuurisen päiväkodin arjessa ja kasvattajien puheessa</a:t>
            </a:r>
          </a:p>
          <a:p>
            <a:endParaRPr lang="fi-FI" b="1" dirty="0"/>
          </a:p>
        </p:txBody>
      </p:sp>
      <p:pic>
        <p:nvPicPr>
          <p:cNvPr id="1026" name="Picture 2" descr="Kuvahaun tulos haulle maapallo kÃ¤dessÃ¤"/>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1506" r="17455" b="2309"/>
          <a:stretch/>
        </p:blipFill>
        <p:spPr bwMode="auto">
          <a:xfrm>
            <a:off x="8637951" y="2970107"/>
            <a:ext cx="2684747" cy="2297217"/>
          </a:xfrm>
          <a:prstGeom prst="ellipse">
            <a:avLst/>
          </a:prstGeom>
          <a:noFill/>
          <a:extLst>
            <a:ext uri="{909E8E84-426E-40DD-AFC4-6F175D3DCCD1}">
              <a14:hiddenFill xmlns:a14="http://schemas.microsoft.com/office/drawing/2010/main">
                <a:solidFill>
                  <a:srgbClr val="FFFFFF"/>
                </a:solidFill>
              </a14:hiddenFill>
            </a:ext>
          </a:extLst>
        </p:spPr>
      </p:pic>
      <p:sp>
        <p:nvSpPr>
          <p:cNvPr id="5" name="Tekstiruutu 4"/>
          <p:cNvSpPr txBox="1"/>
          <p:nvPr/>
        </p:nvSpPr>
        <p:spPr>
          <a:xfrm>
            <a:off x="619125" y="6047607"/>
            <a:ext cx="11227692" cy="707886"/>
          </a:xfrm>
          <a:prstGeom prst="rect">
            <a:avLst/>
          </a:prstGeom>
          <a:noFill/>
        </p:spPr>
        <p:txBody>
          <a:bodyPr wrap="square" rtlCol="0">
            <a:spAutoFit/>
          </a:bodyPr>
          <a:lstStyle/>
          <a:p>
            <a:r>
              <a:rPr lang="fi-FI" sz="2000" b="1" dirty="0"/>
              <a:t>VIDEO: Kieli-, kulttuuri ja katsomustietoinen varhaiskasvatus ja esiopetus. 14.3.2019 (n. 18 min)</a:t>
            </a:r>
            <a:endParaRPr lang="fi-FI" sz="2000" b="1" dirty="0">
              <a:hlinkClick r:id="rId3"/>
            </a:endParaRPr>
          </a:p>
          <a:p>
            <a:r>
              <a:rPr lang="fi-FI" sz="2000" dirty="0">
                <a:hlinkClick r:id="rId3"/>
              </a:rPr>
              <a:t>https://www.youtube.com/watch?v=9ZqNk-4Df2Y</a:t>
            </a:r>
            <a:endParaRPr lang="fi-FI" sz="2000" dirty="0"/>
          </a:p>
        </p:txBody>
      </p:sp>
    </p:spTree>
    <p:extLst>
      <p:ext uri="{BB962C8B-B14F-4D97-AF65-F5344CB8AC3E}">
        <p14:creationId xmlns:p14="http://schemas.microsoft.com/office/powerpoint/2010/main" val="3452789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199" y="195792"/>
            <a:ext cx="10515600" cy="1325563"/>
          </a:xfrm>
        </p:spPr>
        <p:txBody>
          <a:bodyPr>
            <a:normAutofit/>
          </a:bodyPr>
          <a:lstStyle/>
          <a:p>
            <a:r>
              <a:rPr lang="fi-FI" b="1" dirty="0">
                <a:solidFill>
                  <a:srgbClr val="00B050"/>
                </a:solidFill>
              </a:rPr>
              <a:t>Tavoitteena on kieli- ja kulttuuritietoinen varhaiskasvatus: </a:t>
            </a:r>
            <a:endParaRPr lang="sv-FI" dirty="0">
              <a:solidFill>
                <a:srgbClr val="00B050"/>
              </a:solidFill>
            </a:endParaRPr>
          </a:p>
        </p:txBody>
      </p:sp>
      <p:sp>
        <p:nvSpPr>
          <p:cNvPr id="3" name="Sisällön paikkamerkki 2"/>
          <p:cNvSpPr>
            <a:spLocks noGrp="1"/>
          </p:cNvSpPr>
          <p:nvPr>
            <p:ph idx="1"/>
          </p:nvPr>
        </p:nvSpPr>
        <p:spPr>
          <a:xfrm>
            <a:off x="838199" y="1521355"/>
            <a:ext cx="11065933" cy="5150378"/>
          </a:xfrm>
        </p:spPr>
        <p:txBody>
          <a:bodyPr>
            <a:normAutofit/>
          </a:bodyPr>
          <a:lstStyle/>
          <a:p>
            <a:r>
              <a:rPr lang="fi-FI" dirty="0"/>
              <a:t>”</a:t>
            </a:r>
            <a:r>
              <a:rPr lang="fi-FI" i="1" dirty="0"/>
              <a:t>Kieli ja kulttuuritietoisella varhaiskasvatuksella tarkoitetaan moninaisuutta, jossa </a:t>
            </a:r>
            <a:r>
              <a:rPr lang="fi-FI" b="1" i="1" dirty="0"/>
              <a:t>kielet, kulttuurit ja katsomukset </a:t>
            </a:r>
            <a:r>
              <a:rPr lang="fi-FI" i="1" dirty="0"/>
              <a:t>nivoutuvat osaksi </a:t>
            </a:r>
            <a:r>
              <a:rPr lang="fi-FI" b="1" i="1" dirty="0"/>
              <a:t>varhaiskasvatuksen kokonaisuutta”</a:t>
            </a:r>
            <a:r>
              <a:rPr lang="fi-FI" i="1" dirty="0"/>
              <a:t> (Vasu 2022, 32).</a:t>
            </a:r>
            <a:br>
              <a:rPr lang="fi-FI" i="1" dirty="0"/>
            </a:br>
            <a:endParaRPr lang="fi-FI" dirty="0"/>
          </a:p>
          <a:p>
            <a:r>
              <a:rPr lang="fi-FI" i="1" dirty="0"/>
              <a:t>”Työntekijöiden ammatillinen, avoin ja kunnioittava suhtautuminen monimuotoisiin perheisiin, perheiden erilaisiin kieliin, kulttuureihin, katsomuksiin ja uskontoihin, perinteisiin luo edellytyksiä hyvälle </a:t>
            </a:r>
            <a:r>
              <a:rPr lang="fi-FI" b="1" i="1" dirty="0"/>
              <a:t>kasvatusyhteistyölle</a:t>
            </a:r>
            <a:r>
              <a:rPr lang="fi-FI" i="1" dirty="0"/>
              <a:t>.” (Vasu 2022 ,11). </a:t>
            </a:r>
            <a:br>
              <a:rPr lang="fi-FI" i="1" dirty="0"/>
            </a:br>
            <a:endParaRPr lang="fi-FI" dirty="0"/>
          </a:p>
          <a:p>
            <a:r>
              <a:rPr lang="fi-FI" i="1" dirty="0"/>
              <a:t>”Henkilöstö toimii mallina lapsille kielellisen, kulttuurisen ja katsomuksellisen moninaisuuden myönteisessä kohtaamisessa.” (Vasu 2022, 14). </a:t>
            </a:r>
            <a:endParaRPr lang="sv-FI" dirty="0"/>
          </a:p>
        </p:txBody>
      </p:sp>
    </p:spTree>
    <p:extLst>
      <p:ext uri="{BB962C8B-B14F-4D97-AF65-F5344CB8AC3E}">
        <p14:creationId xmlns:p14="http://schemas.microsoft.com/office/powerpoint/2010/main" val="1816863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5"/>
            <a:ext cx="10515600" cy="1099607"/>
          </a:xfrm>
        </p:spPr>
        <p:txBody>
          <a:bodyPr>
            <a:normAutofit/>
          </a:bodyPr>
          <a:lstStyle/>
          <a:p>
            <a:r>
              <a:rPr lang="sv-FI" sz="5400" b="1" dirty="0" err="1">
                <a:solidFill>
                  <a:srgbClr val="00B050"/>
                </a:solidFill>
              </a:rPr>
              <a:t>Miksi</a:t>
            </a:r>
            <a:r>
              <a:rPr lang="sv-FI" sz="5400" b="1" dirty="0">
                <a:solidFill>
                  <a:srgbClr val="00B050"/>
                </a:solidFill>
              </a:rPr>
              <a:t> </a:t>
            </a:r>
            <a:r>
              <a:rPr lang="sv-FI" sz="5400" b="1" dirty="0" err="1">
                <a:solidFill>
                  <a:srgbClr val="00B050"/>
                </a:solidFill>
              </a:rPr>
              <a:t>katsomuskasvatusta</a:t>
            </a:r>
            <a:r>
              <a:rPr lang="sv-FI" sz="5400" b="1" dirty="0">
                <a:solidFill>
                  <a:srgbClr val="00B050"/>
                </a:solidFill>
              </a:rPr>
              <a:t>? </a:t>
            </a:r>
            <a:endParaRPr lang="sv-FI" sz="5400" dirty="0">
              <a:solidFill>
                <a:srgbClr val="00B050"/>
              </a:solidFill>
            </a:endParaRPr>
          </a:p>
        </p:txBody>
      </p:sp>
      <p:sp>
        <p:nvSpPr>
          <p:cNvPr id="3" name="Sisällön paikkamerkki 2"/>
          <p:cNvSpPr>
            <a:spLocks noGrp="1"/>
          </p:cNvSpPr>
          <p:nvPr>
            <p:ph idx="1"/>
          </p:nvPr>
        </p:nvSpPr>
        <p:spPr>
          <a:xfrm>
            <a:off x="440266" y="1320800"/>
            <a:ext cx="11599334" cy="5401733"/>
          </a:xfrm>
        </p:spPr>
        <p:txBody>
          <a:bodyPr/>
          <a:lstStyle/>
          <a:p>
            <a:pPr marL="0" indent="0">
              <a:buNone/>
            </a:pPr>
            <a:r>
              <a:rPr lang="fi-FI" dirty="0"/>
              <a:t>				</a:t>
            </a:r>
            <a:endParaRPr lang="sv-FI" dirty="0"/>
          </a:p>
        </p:txBody>
      </p:sp>
      <p:sp>
        <p:nvSpPr>
          <p:cNvPr id="4" name="Pyöristetty suorakulmio 3"/>
          <p:cNvSpPr/>
          <p:nvPr/>
        </p:nvSpPr>
        <p:spPr>
          <a:xfrm>
            <a:off x="839104" y="1434794"/>
            <a:ext cx="2607733" cy="2421467"/>
          </a:xfrm>
          <a:prstGeom prst="roundRect">
            <a:avLst/>
          </a:prstGeom>
          <a:ln w="38100">
            <a:solidFill>
              <a:srgbClr val="7030A0"/>
            </a:solidFill>
          </a:ln>
        </p:spPr>
        <p:style>
          <a:lnRef idx="1">
            <a:schemeClr val="accent5"/>
          </a:lnRef>
          <a:fillRef idx="2">
            <a:schemeClr val="accent5"/>
          </a:fillRef>
          <a:effectRef idx="1">
            <a:schemeClr val="accent5"/>
          </a:effectRef>
          <a:fontRef idx="minor">
            <a:schemeClr val="dk1"/>
          </a:fontRef>
        </p:style>
        <p:txBody>
          <a:bodyPr rtlCol="0" anchor="ctr"/>
          <a:lstStyle/>
          <a:p>
            <a:r>
              <a:rPr lang="fi-FI" sz="2000" b="1" dirty="0"/>
              <a:t>Kulttuurisesti ja katsomuksellisesti </a:t>
            </a:r>
            <a:br>
              <a:rPr lang="fi-FI" sz="2000" b="1" dirty="0"/>
            </a:br>
            <a:r>
              <a:rPr lang="fi-FI" sz="2000" b="1" dirty="0"/>
              <a:t>moninainen Suomi &amp; ympäröivä </a:t>
            </a:r>
            <a:br>
              <a:rPr lang="fi-FI" sz="2000" b="1" dirty="0"/>
            </a:br>
            <a:r>
              <a:rPr lang="fi-FI" sz="2000" b="1" dirty="0"/>
              <a:t>maailma ilmiöineen </a:t>
            </a:r>
            <a:endParaRPr lang="sv-FI" sz="2000" dirty="0"/>
          </a:p>
        </p:txBody>
      </p:sp>
      <p:sp>
        <p:nvSpPr>
          <p:cNvPr id="5" name="Ellipsi 4"/>
          <p:cNvSpPr/>
          <p:nvPr/>
        </p:nvSpPr>
        <p:spPr>
          <a:xfrm>
            <a:off x="4424787" y="1434794"/>
            <a:ext cx="1778001" cy="1481666"/>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sv-FI" sz="1600" b="1" dirty="0">
                <a:solidFill>
                  <a:schemeClr val="tx1"/>
                </a:solidFill>
              </a:rPr>
              <a:t>VAKA LAKI 10 TAVOITETTA </a:t>
            </a:r>
            <a:endParaRPr lang="sv-FI" sz="1600" dirty="0">
              <a:solidFill>
                <a:schemeClr val="tx1"/>
              </a:solidFill>
            </a:endParaRPr>
          </a:p>
        </p:txBody>
      </p:sp>
      <p:sp>
        <p:nvSpPr>
          <p:cNvPr id="6" name="Ellipsi 5"/>
          <p:cNvSpPr/>
          <p:nvPr/>
        </p:nvSpPr>
        <p:spPr>
          <a:xfrm>
            <a:off x="8158688" y="1470259"/>
            <a:ext cx="2269067" cy="1667933"/>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endParaRPr lang="sv-FI" dirty="0"/>
          </a:p>
          <a:p>
            <a:pPr algn="ctr"/>
            <a:r>
              <a:rPr lang="sv-FI" b="1" dirty="0">
                <a:solidFill>
                  <a:schemeClr val="tx1"/>
                </a:solidFill>
              </a:rPr>
              <a:t>PERUSOPETUS-LAKI </a:t>
            </a:r>
            <a:endParaRPr lang="sv-FI" dirty="0">
              <a:solidFill>
                <a:schemeClr val="tx1"/>
              </a:solidFill>
            </a:endParaRPr>
          </a:p>
        </p:txBody>
      </p:sp>
      <p:sp>
        <p:nvSpPr>
          <p:cNvPr id="7" name="Ellipsi 6"/>
          <p:cNvSpPr/>
          <p:nvPr/>
        </p:nvSpPr>
        <p:spPr>
          <a:xfrm>
            <a:off x="2403071" y="4378621"/>
            <a:ext cx="1684866" cy="13716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endParaRPr lang="sv-FI" dirty="0"/>
          </a:p>
          <a:p>
            <a:r>
              <a:rPr lang="sv-FI" b="1" dirty="0"/>
              <a:t>EOPS 2014 </a:t>
            </a:r>
            <a:endParaRPr lang="sv-FI" dirty="0"/>
          </a:p>
        </p:txBody>
      </p:sp>
      <p:sp>
        <p:nvSpPr>
          <p:cNvPr id="8" name="Ellipsi 7"/>
          <p:cNvSpPr/>
          <p:nvPr/>
        </p:nvSpPr>
        <p:spPr>
          <a:xfrm>
            <a:off x="8694426" y="3949067"/>
            <a:ext cx="1809448" cy="1447800"/>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r>
              <a:rPr lang="sv-FI" b="1" dirty="0"/>
              <a:t>VASU 2022 </a:t>
            </a:r>
            <a:endParaRPr lang="sv-FI" dirty="0"/>
          </a:p>
        </p:txBody>
      </p:sp>
      <p:sp>
        <p:nvSpPr>
          <p:cNvPr id="9" name="Pyöristetty suorakulmio 8"/>
          <p:cNvSpPr/>
          <p:nvPr/>
        </p:nvSpPr>
        <p:spPr>
          <a:xfrm>
            <a:off x="4469905" y="5750221"/>
            <a:ext cx="6159500" cy="7461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FI" sz="2400" b="1" dirty="0" err="1">
                <a:solidFill>
                  <a:schemeClr val="tx1"/>
                </a:solidFill>
              </a:rPr>
              <a:t>Perusopetuksen</a:t>
            </a:r>
            <a:r>
              <a:rPr lang="sv-FI" sz="2400" b="1" dirty="0">
                <a:solidFill>
                  <a:schemeClr val="tx1"/>
                </a:solidFill>
              </a:rPr>
              <a:t> </a:t>
            </a:r>
            <a:r>
              <a:rPr lang="sv-FI" sz="2400" b="1" dirty="0" err="1">
                <a:solidFill>
                  <a:schemeClr val="tx1"/>
                </a:solidFill>
              </a:rPr>
              <a:t>opetussuunnitelma</a:t>
            </a:r>
            <a:r>
              <a:rPr lang="sv-FI" sz="2400" b="1" dirty="0">
                <a:solidFill>
                  <a:schemeClr val="tx1"/>
                </a:solidFill>
              </a:rPr>
              <a:t> 1-9lk </a:t>
            </a:r>
            <a:endParaRPr lang="sv-FI" sz="2400" dirty="0">
              <a:solidFill>
                <a:schemeClr val="tx1"/>
              </a:solidFill>
            </a:endParaRPr>
          </a:p>
        </p:txBody>
      </p:sp>
      <p:sp>
        <p:nvSpPr>
          <p:cNvPr id="11" name="Tähti: 6-sakarainen 10">
            <a:extLst>
              <a:ext uri="{FF2B5EF4-FFF2-40B4-BE49-F238E27FC236}">
                <a16:creationId xmlns:a16="http://schemas.microsoft.com/office/drawing/2014/main" id="{52DD80CC-B485-4E60-9384-58F481FDE664}"/>
              </a:ext>
            </a:extLst>
          </p:cNvPr>
          <p:cNvSpPr/>
          <p:nvPr/>
        </p:nvSpPr>
        <p:spPr>
          <a:xfrm>
            <a:off x="5496332" y="3166035"/>
            <a:ext cx="2053323" cy="1773311"/>
          </a:xfrm>
          <a:prstGeom prst="star6">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fi-FI" sz="2000" b="1" dirty="0">
                <a:solidFill>
                  <a:schemeClr val="tx1"/>
                </a:solidFill>
              </a:rPr>
              <a:t>LAPSI</a:t>
            </a:r>
          </a:p>
        </p:txBody>
      </p:sp>
    </p:spTree>
    <p:extLst>
      <p:ext uri="{BB962C8B-B14F-4D97-AF65-F5344CB8AC3E}">
        <p14:creationId xmlns:p14="http://schemas.microsoft.com/office/powerpoint/2010/main" val="2280968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36600" y="138112"/>
            <a:ext cx="10515600" cy="1038755"/>
          </a:xfrm>
        </p:spPr>
        <p:txBody>
          <a:bodyPr>
            <a:normAutofit/>
          </a:bodyPr>
          <a:lstStyle/>
          <a:p>
            <a:r>
              <a:rPr lang="sv-FI" b="1" dirty="0" err="1">
                <a:solidFill>
                  <a:srgbClr val="00B050"/>
                </a:solidFill>
              </a:rPr>
              <a:t>Mistä</a:t>
            </a:r>
            <a:r>
              <a:rPr lang="sv-FI" b="1" dirty="0">
                <a:solidFill>
                  <a:srgbClr val="00B050"/>
                </a:solidFill>
              </a:rPr>
              <a:t> </a:t>
            </a:r>
            <a:r>
              <a:rPr lang="sv-FI" b="1" dirty="0" err="1">
                <a:solidFill>
                  <a:srgbClr val="00B050"/>
                </a:solidFill>
              </a:rPr>
              <a:t>nyt</a:t>
            </a:r>
            <a:r>
              <a:rPr lang="sv-FI" b="1" dirty="0">
                <a:solidFill>
                  <a:srgbClr val="00B050"/>
                </a:solidFill>
              </a:rPr>
              <a:t> </a:t>
            </a:r>
            <a:r>
              <a:rPr lang="sv-FI" b="1" dirty="0" err="1">
                <a:solidFill>
                  <a:srgbClr val="00B050"/>
                </a:solidFill>
              </a:rPr>
              <a:t>puhutaan</a:t>
            </a:r>
            <a:r>
              <a:rPr lang="sv-FI" b="1" dirty="0">
                <a:solidFill>
                  <a:srgbClr val="00B050"/>
                </a:solidFill>
              </a:rPr>
              <a:t>? </a:t>
            </a:r>
            <a:endParaRPr lang="sv-FI" dirty="0">
              <a:solidFill>
                <a:srgbClr val="00B050"/>
              </a:solidFill>
            </a:endParaRPr>
          </a:p>
        </p:txBody>
      </p:sp>
      <p:sp>
        <p:nvSpPr>
          <p:cNvPr id="3" name="Sisällön paikkamerkki 2"/>
          <p:cNvSpPr>
            <a:spLocks noGrp="1"/>
          </p:cNvSpPr>
          <p:nvPr>
            <p:ph idx="1"/>
          </p:nvPr>
        </p:nvSpPr>
        <p:spPr>
          <a:xfrm>
            <a:off x="838200" y="1176868"/>
            <a:ext cx="10515600" cy="5461000"/>
          </a:xfrm>
        </p:spPr>
        <p:txBody>
          <a:bodyPr/>
          <a:lstStyle/>
          <a:p>
            <a:endParaRPr lang="sv-FI" dirty="0"/>
          </a:p>
        </p:txBody>
      </p:sp>
      <p:sp>
        <p:nvSpPr>
          <p:cNvPr id="4" name="Ellipsi 3"/>
          <p:cNvSpPr/>
          <p:nvPr/>
        </p:nvSpPr>
        <p:spPr>
          <a:xfrm>
            <a:off x="1718732" y="1032936"/>
            <a:ext cx="2540001" cy="2285471"/>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sv-FI" sz="2200" b="1" dirty="0">
                <a:solidFill>
                  <a:schemeClr val="tx1"/>
                </a:solidFill>
              </a:rPr>
              <a:t>Uskonnolliset </a:t>
            </a:r>
            <a:r>
              <a:rPr lang="sv-FI" sz="2200" b="1" dirty="0" err="1">
                <a:solidFill>
                  <a:schemeClr val="tx1"/>
                </a:solidFill>
              </a:rPr>
              <a:t>katsomukset</a:t>
            </a:r>
            <a:r>
              <a:rPr lang="sv-FI" sz="2200" b="1" dirty="0">
                <a:solidFill>
                  <a:schemeClr val="tx1"/>
                </a:solidFill>
              </a:rPr>
              <a:t> </a:t>
            </a:r>
            <a:endParaRPr lang="sv-FI" sz="2200" dirty="0">
              <a:solidFill>
                <a:schemeClr val="tx1"/>
              </a:solidFill>
            </a:endParaRPr>
          </a:p>
        </p:txBody>
      </p:sp>
      <p:sp>
        <p:nvSpPr>
          <p:cNvPr id="5" name="Ellipsi 4"/>
          <p:cNvSpPr/>
          <p:nvPr/>
        </p:nvSpPr>
        <p:spPr>
          <a:xfrm>
            <a:off x="1650999" y="4670062"/>
            <a:ext cx="2540001" cy="2040467"/>
          </a:xfrm>
          <a:prstGeom prst="ellipse">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endParaRPr lang="sv-FI" dirty="0"/>
          </a:p>
          <a:p>
            <a:pPr algn="ctr"/>
            <a:r>
              <a:rPr lang="sv-FI" sz="2200" b="1" dirty="0" err="1">
                <a:solidFill>
                  <a:schemeClr val="tx1"/>
                </a:solidFill>
              </a:rPr>
              <a:t>Muut</a:t>
            </a:r>
            <a:r>
              <a:rPr lang="sv-FI" sz="2200" b="1" dirty="0">
                <a:solidFill>
                  <a:schemeClr val="tx1"/>
                </a:solidFill>
              </a:rPr>
              <a:t> </a:t>
            </a:r>
            <a:r>
              <a:rPr lang="sv-FI" sz="2200" b="1" dirty="0" err="1">
                <a:solidFill>
                  <a:schemeClr val="tx1"/>
                </a:solidFill>
              </a:rPr>
              <a:t>katsomukset</a:t>
            </a:r>
            <a:r>
              <a:rPr lang="sv-FI" sz="2200" b="1" dirty="0">
                <a:solidFill>
                  <a:schemeClr val="tx1"/>
                </a:solidFill>
              </a:rPr>
              <a:t>,</a:t>
            </a:r>
            <a:br>
              <a:rPr lang="sv-FI" sz="2200" b="1" dirty="0">
                <a:solidFill>
                  <a:schemeClr val="tx1"/>
                </a:solidFill>
              </a:rPr>
            </a:br>
            <a:r>
              <a:rPr lang="sv-FI" sz="2200" b="1" dirty="0" err="1">
                <a:solidFill>
                  <a:schemeClr val="tx1"/>
                </a:solidFill>
              </a:rPr>
              <a:t>uskonnotto-muus</a:t>
            </a:r>
            <a:r>
              <a:rPr lang="sv-FI" sz="2200" b="1" dirty="0">
                <a:solidFill>
                  <a:schemeClr val="tx1"/>
                </a:solidFill>
              </a:rPr>
              <a:t> </a:t>
            </a:r>
            <a:endParaRPr lang="sv-FI" sz="2200" dirty="0">
              <a:solidFill>
                <a:schemeClr val="tx1"/>
              </a:solidFill>
            </a:endParaRPr>
          </a:p>
        </p:txBody>
      </p:sp>
      <p:sp>
        <p:nvSpPr>
          <p:cNvPr id="6" name="Ellipsi 5"/>
          <p:cNvSpPr/>
          <p:nvPr/>
        </p:nvSpPr>
        <p:spPr>
          <a:xfrm>
            <a:off x="6925732" y="2650067"/>
            <a:ext cx="3022601" cy="2383896"/>
          </a:xfrm>
          <a:prstGeom prst="ellipse">
            <a:avLst/>
          </a:prstGeom>
          <a:solidFill>
            <a:srgbClr val="C965C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FI" sz="2800" b="1" dirty="0" err="1">
                <a:solidFill>
                  <a:schemeClr val="tx1"/>
                </a:solidFill>
              </a:rPr>
              <a:t>Katsomus-kasvatus</a:t>
            </a:r>
            <a:r>
              <a:rPr lang="sv-FI" b="1" dirty="0"/>
              <a:t> </a:t>
            </a:r>
            <a:endParaRPr lang="sv-FI" dirty="0"/>
          </a:p>
        </p:txBody>
      </p:sp>
      <p:sp>
        <p:nvSpPr>
          <p:cNvPr id="7" name="Risti 6"/>
          <p:cNvSpPr/>
          <p:nvPr/>
        </p:nvSpPr>
        <p:spPr>
          <a:xfrm>
            <a:off x="2468032" y="3573795"/>
            <a:ext cx="1041400" cy="912150"/>
          </a:xfrm>
          <a:prstGeom prst="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
        <p:nvSpPr>
          <p:cNvPr id="8" name="Nuoli oikealle 7"/>
          <p:cNvSpPr/>
          <p:nvPr/>
        </p:nvSpPr>
        <p:spPr>
          <a:xfrm>
            <a:off x="4969933" y="3585370"/>
            <a:ext cx="1469475" cy="9378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FI"/>
          </a:p>
        </p:txBody>
      </p:sp>
    </p:spTree>
    <p:extLst>
      <p:ext uri="{BB962C8B-B14F-4D97-AF65-F5344CB8AC3E}">
        <p14:creationId xmlns:p14="http://schemas.microsoft.com/office/powerpoint/2010/main" val="2183522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365125"/>
            <a:ext cx="10515600" cy="955675"/>
          </a:xfrm>
        </p:spPr>
        <p:txBody>
          <a:bodyPr/>
          <a:lstStyle/>
          <a:p>
            <a:r>
              <a:rPr lang="sv-FI" sz="5400" b="1" dirty="0" err="1">
                <a:solidFill>
                  <a:srgbClr val="00B050"/>
                </a:solidFill>
              </a:rPr>
              <a:t>Käsitteistä</a:t>
            </a:r>
            <a:r>
              <a:rPr lang="sv-FI" b="1" dirty="0">
                <a:solidFill>
                  <a:srgbClr val="00B050"/>
                </a:solidFill>
              </a:rPr>
              <a:t> (VASU &amp; EOPS) </a:t>
            </a:r>
          </a:p>
        </p:txBody>
      </p:sp>
      <p:sp>
        <p:nvSpPr>
          <p:cNvPr id="3" name="Sisällön paikkamerkki 2"/>
          <p:cNvSpPr>
            <a:spLocks noGrp="1"/>
          </p:cNvSpPr>
          <p:nvPr>
            <p:ph idx="1"/>
          </p:nvPr>
        </p:nvSpPr>
        <p:spPr>
          <a:xfrm>
            <a:off x="457199" y="1495425"/>
            <a:ext cx="11345333" cy="5269442"/>
          </a:xfrm>
        </p:spPr>
        <p:txBody>
          <a:bodyPr>
            <a:normAutofit lnSpcReduction="10000"/>
          </a:bodyPr>
          <a:lstStyle/>
          <a:p>
            <a:pPr marL="0" indent="0">
              <a:buNone/>
            </a:pPr>
            <a:r>
              <a:rPr lang="fi-FI" b="1" dirty="0"/>
              <a:t>Katsomuskasvatus on yläkäsite, jonka alle uskontokasvatuskin kuuluu</a:t>
            </a:r>
            <a:br>
              <a:rPr lang="fi-FI" dirty="0"/>
            </a:br>
            <a:r>
              <a:rPr lang="fi-FI" dirty="0"/>
              <a:t>	</a:t>
            </a:r>
            <a:r>
              <a:rPr lang="fi-FI" dirty="0">
                <a:sym typeface="Wingdings" panose="05000000000000000000" pitchFamily="2" charset="2"/>
              </a:rPr>
              <a:t> </a:t>
            </a:r>
            <a:r>
              <a:rPr lang="fi-FI" sz="2400" dirty="0">
                <a:sym typeface="Wingdings" panose="05000000000000000000" pitchFamily="2" charset="2"/>
              </a:rPr>
              <a:t>E</a:t>
            </a:r>
            <a:r>
              <a:rPr lang="fi-FI" sz="2400" dirty="0"/>
              <a:t>sim. Perusopetuksessa puhutaan katsomusaineista, joihin kuuluu 	uskonnonopetus sekä elämänkatsomustiedon (ET) opetus</a:t>
            </a:r>
          </a:p>
          <a:p>
            <a:pPr marL="0" indent="0">
              <a:buNone/>
            </a:pPr>
            <a:endParaRPr lang="sv-FI" dirty="0"/>
          </a:p>
          <a:p>
            <a:r>
              <a:rPr lang="fi-FI" b="1" dirty="0"/>
              <a:t>Katsomuskasvatus: </a:t>
            </a:r>
            <a:r>
              <a:rPr lang="fi-FI" dirty="0"/>
              <a:t>Tarkoittaa uskontoihin ja katsomuksiin liittyvää kasvatusta osana varhaiskasvatuksen sisältöjä ja esiopetuksen oppimiskokonaisuuksia. Katsomus-termillä viitataan erilaisiin uskonnollisen ja uskonnottoman vakaumuksen muotoihin. </a:t>
            </a:r>
            <a:br>
              <a:rPr lang="fi-FI" i="1" dirty="0"/>
            </a:br>
            <a:endParaRPr lang="fi-FI" dirty="0"/>
          </a:p>
          <a:p>
            <a:r>
              <a:rPr lang="fi-FI" b="1" dirty="0"/>
              <a:t>Uskonnottomuus</a:t>
            </a:r>
            <a:r>
              <a:rPr lang="fi-FI" dirty="0"/>
              <a:t>: Tarkoittaa elämänkatsomusta ja tapakulttuuria, jotka eivät ole uskonnollisia. Uskonnottomuus sinällään ei merkitse kielteistä asennetta uskontoon. Uskonnottomiin kuuluu kuitenkin myös ateisteja ja vapaa-ajattelijoita.</a:t>
            </a:r>
          </a:p>
          <a:p>
            <a:pPr marL="0" indent="0">
              <a:buNone/>
            </a:pPr>
            <a:endParaRPr lang="sv-FI" dirty="0"/>
          </a:p>
        </p:txBody>
      </p:sp>
    </p:spTree>
    <p:extLst>
      <p:ext uri="{BB962C8B-B14F-4D97-AF65-F5344CB8AC3E}">
        <p14:creationId xmlns:p14="http://schemas.microsoft.com/office/powerpoint/2010/main" val="4062077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0075" y="349250"/>
            <a:ext cx="10991850" cy="1158875"/>
          </a:xfrm>
        </p:spPr>
        <p:txBody>
          <a:bodyPr>
            <a:normAutofit/>
          </a:bodyPr>
          <a:lstStyle/>
          <a:p>
            <a:pPr algn="ctr"/>
            <a:r>
              <a:rPr lang="fi-FI" sz="4000" b="1" dirty="0">
                <a:solidFill>
                  <a:srgbClr val="00B050"/>
                </a:solidFill>
              </a:rPr>
              <a:t>PEDAGOGISEEN TYÖKALUPAKKIIMME TARVITAAN: </a:t>
            </a:r>
            <a:r>
              <a:rPr lang="fi-FI" sz="3600" b="1" dirty="0">
                <a:solidFill>
                  <a:srgbClr val="00B050"/>
                </a:solidFill>
              </a:rPr>
              <a:t>Katsomuksellista kompetenssia ja katsomustietoisuutta </a:t>
            </a:r>
            <a:endParaRPr lang="sv-FI" sz="3600" dirty="0">
              <a:solidFill>
                <a:srgbClr val="00B050"/>
              </a:solidFill>
            </a:endParaRPr>
          </a:p>
        </p:txBody>
      </p:sp>
      <p:sp>
        <p:nvSpPr>
          <p:cNvPr id="3" name="Sisällön paikkamerkki 2"/>
          <p:cNvSpPr>
            <a:spLocks noGrp="1"/>
          </p:cNvSpPr>
          <p:nvPr>
            <p:ph idx="1"/>
          </p:nvPr>
        </p:nvSpPr>
        <p:spPr>
          <a:xfrm>
            <a:off x="423333" y="1743074"/>
            <a:ext cx="11658599" cy="4911725"/>
          </a:xfrm>
        </p:spPr>
        <p:txBody>
          <a:bodyPr>
            <a:normAutofit/>
          </a:bodyPr>
          <a:lstStyle/>
          <a:p>
            <a:pPr marL="0" indent="0">
              <a:buNone/>
            </a:pPr>
            <a:r>
              <a:rPr lang="sv-FI" b="1" u="sng" dirty="0"/>
              <a:t>KATSOMUKSELLINEN KOMPETENSSI: </a:t>
            </a:r>
          </a:p>
          <a:p>
            <a:r>
              <a:rPr lang="fi-FI" dirty="0"/>
              <a:t>Tavoitteena on </a:t>
            </a:r>
            <a:r>
              <a:rPr lang="fi-FI" b="1" dirty="0"/>
              <a:t>tiedollinen, taidollinen ja asenteellinen osaaminen, jossa on myös toiminnallinen ulottuvuus</a:t>
            </a:r>
            <a:r>
              <a:rPr lang="fi-FI" dirty="0"/>
              <a:t>. </a:t>
            </a:r>
            <a:r>
              <a:rPr lang="fi-FI" b="1" dirty="0"/>
              <a:t>Kyky lukea ja ymmärtää uskontoja osana kulttuurista moninaisuutta on osa yleissivistystä. </a:t>
            </a:r>
            <a:r>
              <a:rPr lang="fi-FI" dirty="0"/>
              <a:t>Yksilön eettinen ja tiedollinen sivistyneisyys, joka edellyttää tahtoa vastuulliseen ajatteluun ja toimintaan. </a:t>
            </a:r>
          </a:p>
          <a:p>
            <a:pPr marL="0" indent="0">
              <a:buNone/>
            </a:pPr>
            <a:endParaRPr lang="fi-FI" dirty="0"/>
          </a:p>
          <a:p>
            <a:r>
              <a:rPr lang="fi-FI" b="1" u="sng" dirty="0"/>
              <a:t>Katsomustietoisuus</a:t>
            </a:r>
            <a:r>
              <a:rPr lang="fi-FI" i="1" dirty="0"/>
              <a:t> </a:t>
            </a:r>
            <a:r>
              <a:rPr lang="fi-FI" dirty="0"/>
              <a:t>on elämän katsomuksellisen ulottuvuuden hyväksymistä.</a:t>
            </a:r>
            <a:br>
              <a:rPr lang="fi-FI" b="1" i="1" dirty="0"/>
            </a:br>
            <a:endParaRPr lang="fi-FI" dirty="0"/>
          </a:p>
        </p:txBody>
      </p:sp>
    </p:spTree>
    <p:extLst>
      <p:ext uri="{BB962C8B-B14F-4D97-AF65-F5344CB8AC3E}">
        <p14:creationId xmlns:p14="http://schemas.microsoft.com/office/powerpoint/2010/main" val="2234886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38200" y="149858"/>
            <a:ext cx="10515600" cy="1325563"/>
          </a:xfrm>
        </p:spPr>
        <p:txBody>
          <a:bodyPr>
            <a:normAutofit/>
          </a:bodyPr>
          <a:lstStyle/>
          <a:p>
            <a:pPr algn="ctr"/>
            <a:r>
              <a:rPr lang="fi-FI" b="1" dirty="0">
                <a:solidFill>
                  <a:srgbClr val="00B050"/>
                </a:solidFill>
              </a:rPr>
              <a:t>Kulttuurisesti ja katsomuksellisesti moninainen Suomi </a:t>
            </a:r>
            <a:endParaRPr lang="sv-FI" b="1" dirty="0">
              <a:solidFill>
                <a:srgbClr val="00B050"/>
              </a:solidFill>
            </a:endParaRPr>
          </a:p>
        </p:txBody>
      </p:sp>
      <p:sp>
        <p:nvSpPr>
          <p:cNvPr id="3" name="Sisällön paikkamerkki 2"/>
          <p:cNvSpPr>
            <a:spLocks noGrp="1"/>
          </p:cNvSpPr>
          <p:nvPr>
            <p:ph idx="1"/>
          </p:nvPr>
        </p:nvSpPr>
        <p:spPr>
          <a:xfrm>
            <a:off x="278674" y="1475421"/>
            <a:ext cx="11695612" cy="5314845"/>
          </a:xfrm>
        </p:spPr>
        <p:txBody>
          <a:bodyPr>
            <a:normAutofit fontScale="85000" lnSpcReduction="20000"/>
          </a:bodyPr>
          <a:lstStyle/>
          <a:p>
            <a:pPr marL="0" indent="0" algn="ctr">
              <a:buNone/>
            </a:pPr>
            <a:r>
              <a:rPr lang="fi-FI" sz="3200" b="1" dirty="0"/>
              <a:t>Monikulttuurinen päiväkoti = Monien katsomusten päiväkoti</a:t>
            </a:r>
          </a:p>
          <a:p>
            <a:pPr marL="0" indent="0">
              <a:buNone/>
            </a:pPr>
            <a:r>
              <a:rPr lang="fi-FI" sz="3200" dirty="0"/>
              <a:t> 																																																																																																																							</a:t>
            </a:r>
          </a:p>
          <a:p>
            <a:pPr marL="0" indent="0">
              <a:buNone/>
            </a:pPr>
            <a:r>
              <a:rPr lang="fi-FI" sz="3200" dirty="0"/>
              <a:t> </a:t>
            </a:r>
          </a:p>
          <a:p>
            <a:pPr marL="0" indent="0">
              <a:buNone/>
            </a:pPr>
            <a:endParaRPr lang="fi-FI" sz="3200" dirty="0">
              <a:hlinkClick r:id="rId2"/>
            </a:endParaRPr>
          </a:p>
          <a:p>
            <a:pPr marL="0" indent="0">
              <a:buNone/>
            </a:pPr>
            <a:endParaRPr lang="fi-FI" sz="2100" dirty="0">
              <a:hlinkClick r:id="rId2"/>
            </a:endParaRPr>
          </a:p>
          <a:p>
            <a:pPr marL="0" indent="0">
              <a:buNone/>
            </a:pPr>
            <a:r>
              <a:rPr lang="fi-FI" sz="2100" dirty="0">
                <a:hlinkClick r:id="rId2"/>
              </a:rPr>
              <a:t>http://kulttuurinvuosikello.fi/kuukaudet/</a:t>
            </a:r>
            <a:r>
              <a:rPr lang="fi-FI" sz="2100" dirty="0"/>
              <a:t> </a:t>
            </a:r>
          </a:p>
          <a:p>
            <a:pPr marL="0" indent="0">
              <a:buNone/>
            </a:pPr>
            <a:r>
              <a:rPr lang="fi-FI" sz="1900" dirty="0">
                <a:hlinkClick r:id="rId3"/>
              </a:rPr>
              <a:t>http://www.kulttuurinvuosikello.fi/uskontokalenteri</a:t>
            </a:r>
            <a:r>
              <a:rPr lang="fi-FI" sz="3200" dirty="0">
                <a:hlinkClick r:id="rId3"/>
              </a:rPr>
              <a:t>/</a:t>
            </a:r>
            <a:r>
              <a:rPr lang="fi-FI" sz="3200" dirty="0"/>
              <a:t> </a:t>
            </a:r>
          </a:p>
          <a:p>
            <a:pPr marL="0" indent="0">
              <a:buNone/>
            </a:pPr>
            <a:endParaRPr lang="sv-FI" sz="3200" dirty="0"/>
          </a:p>
        </p:txBody>
      </p:sp>
      <p:pic>
        <p:nvPicPr>
          <p:cNvPr id="1026" name="Picture 2" descr="Kuvahaun tulos haulle uskontokalenteri"/>
          <p:cNvPicPr>
            <a:picLocks noChangeAspect="1" noChangeArrowheads="1"/>
          </p:cNvPicPr>
          <p:nvPr/>
        </p:nvPicPr>
        <p:blipFill rotWithShape="1">
          <a:blip r:embed="rId4">
            <a:extLst>
              <a:ext uri="{28A0092B-C50C-407E-A947-70E740481C1C}">
                <a14:useLocalDpi xmlns:a14="http://schemas.microsoft.com/office/drawing/2010/main" val="0"/>
              </a:ext>
            </a:extLst>
          </a:blip>
          <a:srcRect t="3508" b="3408"/>
          <a:stretch/>
        </p:blipFill>
        <p:spPr bwMode="auto">
          <a:xfrm>
            <a:off x="6929518" y="1865326"/>
            <a:ext cx="2964734" cy="389667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iheeseen liittyvÃ¤ kuva"/>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40599" y="1865326"/>
            <a:ext cx="3726994" cy="37741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98009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78933" y="241564"/>
            <a:ext cx="10515600" cy="998009"/>
          </a:xfrm>
        </p:spPr>
        <p:txBody>
          <a:bodyPr/>
          <a:lstStyle/>
          <a:p>
            <a:endParaRPr lang="sv-FI" dirty="0"/>
          </a:p>
        </p:txBody>
      </p:sp>
      <p:sp>
        <p:nvSpPr>
          <p:cNvPr id="3" name="Sisällön paikkamerkki 2"/>
          <p:cNvSpPr>
            <a:spLocks noGrp="1"/>
          </p:cNvSpPr>
          <p:nvPr>
            <p:ph idx="1"/>
          </p:nvPr>
        </p:nvSpPr>
        <p:spPr>
          <a:xfrm>
            <a:off x="505097" y="1361546"/>
            <a:ext cx="11551435" cy="5411788"/>
          </a:xfrm>
        </p:spPr>
        <p:txBody>
          <a:bodyPr>
            <a:normAutofit fontScale="85000" lnSpcReduction="20000"/>
          </a:bodyPr>
          <a:lstStyle/>
          <a:p>
            <a:r>
              <a:rPr lang="fi-FI" dirty="0" err="1"/>
              <a:t>Opeutussuunnitelman</a:t>
            </a:r>
            <a:r>
              <a:rPr lang="fi-FI" dirty="0"/>
              <a:t> (VASU, EOPS) perusteiden mukaan järjestetty </a:t>
            </a:r>
            <a:r>
              <a:rPr lang="fi-FI" b="1" dirty="0">
                <a:solidFill>
                  <a:srgbClr val="7030A0"/>
                </a:solidFill>
              </a:rPr>
              <a:t>katsomuskasvatus ei ole uskonnon harjoittamista. </a:t>
            </a:r>
          </a:p>
          <a:p>
            <a:r>
              <a:rPr lang="fi-FI" dirty="0"/>
              <a:t>Suomessa koulujen, esiopetuksen ja päiväkotien kasvatus ja opetus on yleiseltä arvopohjaltaan uskonnollisesti, katsomuksellisesti ja puoluepoliittisesti </a:t>
            </a:r>
            <a:r>
              <a:rPr lang="fi-FI" b="1" dirty="0"/>
              <a:t>sitouttamatonta</a:t>
            </a:r>
            <a:r>
              <a:rPr lang="fi-FI" dirty="0"/>
              <a:t>. </a:t>
            </a:r>
            <a:br>
              <a:rPr lang="fi-FI" dirty="0"/>
            </a:br>
            <a:endParaRPr lang="fi-FI" dirty="0"/>
          </a:p>
          <a:p>
            <a:pPr marL="0" indent="0">
              <a:buNone/>
            </a:pPr>
            <a:r>
              <a:rPr lang="fi-FI" dirty="0"/>
              <a:t>       </a:t>
            </a:r>
            <a:r>
              <a:rPr lang="fi-FI" b="1" dirty="0">
                <a:solidFill>
                  <a:srgbClr val="7030A0"/>
                </a:solidFill>
              </a:rPr>
              <a:t>Mitä tämä tarkoittaa? </a:t>
            </a:r>
            <a:br>
              <a:rPr lang="fi-FI" dirty="0"/>
            </a:br>
            <a:endParaRPr lang="fi-FI" dirty="0"/>
          </a:p>
          <a:p>
            <a:pPr lvl="1">
              <a:buFont typeface="Wingdings" panose="05000000000000000000" pitchFamily="2" charset="2"/>
              <a:buChar char="Ø"/>
            </a:pPr>
            <a:r>
              <a:rPr lang="fi-FI" dirty="0"/>
              <a:t>Mikään em. taho ei saa käyttää varhaiskasvatuksen tai koulun toimintaa omaan toimintaansa jäsenien hankkimisen välineenä. </a:t>
            </a:r>
          </a:p>
          <a:p>
            <a:pPr lvl="1">
              <a:buFont typeface="Wingdings" panose="05000000000000000000" pitchFamily="2" charset="2"/>
              <a:buChar char="Ø"/>
            </a:pPr>
            <a:r>
              <a:rPr lang="fi-FI" dirty="0"/>
              <a:t>Lapsia ei sitouteta ajattelemaan tai uskomaan </a:t>
            </a:r>
            <a:r>
              <a:rPr lang="fi-FI" dirty="0" err="1"/>
              <a:t>tietyllä</a:t>
            </a:r>
            <a:r>
              <a:rPr lang="fi-FI" dirty="0"/>
              <a:t> tavalla. Ei opeteta ”yhtä totuutta” tai aatesuuntaa ns. ainoana oikeana totuutena, katsomuskasvatus ei ole ”käännyttävää”. </a:t>
            </a:r>
          </a:p>
          <a:p>
            <a:pPr lvl="1">
              <a:buFont typeface="Wingdings" panose="05000000000000000000" pitchFamily="2" charset="2"/>
              <a:buChar char="Ø"/>
            </a:pPr>
            <a:r>
              <a:rPr lang="fi-FI" dirty="0"/>
              <a:t>Tavoitteiden suuntainen toiminta on sallittua ja jopa velvoitettua toimintaa, osa kaikille kuuluvaa yleissivistystä. VASU 2022 kannustaa yhteistyöhön eri toimijoiden kanssa erittelemättä niitä ideologian tai katsomuksen perusteella. </a:t>
            </a:r>
            <a:r>
              <a:rPr lang="fi-FI" b="1" dirty="0">
                <a:solidFill>
                  <a:srgbClr val="7030A0"/>
                </a:solidFill>
              </a:rPr>
              <a:t>Pedagogiset perustelut yhteistyölle kuten kaikelle muullekin toiminnalle!!</a:t>
            </a:r>
          </a:p>
          <a:p>
            <a:pPr lvl="1">
              <a:buFont typeface="Wingdings" panose="05000000000000000000" pitchFamily="2" charset="2"/>
              <a:buChar char="Ø"/>
            </a:pPr>
            <a:r>
              <a:rPr lang="fi-FI" dirty="0"/>
              <a:t>Se, että toimitaan yhdessä jonkun ulkopuolisen yhteistyötahon kanssa tarkoittaa aina sitä, että ulkopuolinen hyväksyy varhaiskasvatuksen, esiopetuksen tai koulun pelisäännöt. Ulkopuolinen ei saa hyväksikäyttää kasvatuksen toimijoita. </a:t>
            </a:r>
            <a:br>
              <a:rPr lang="fi-FI" dirty="0"/>
            </a:br>
            <a:endParaRPr lang="fi-FI" dirty="0"/>
          </a:p>
          <a:p>
            <a:r>
              <a:rPr lang="fi-FI" dirty="0"/>
              <a:t>Kotien kasvatus – yhteiskunnan tarjoama kasvatus </a:t>
            </a:r>
          </a:p>
          <a:p>
            <a:endParaRPr lang="sv-FI" dirty="0"/>
          </a:p>
        </p:txBody>
      </p:sp>
      <p:sp>
        <p:nvSpPr>
          <p:cNvPr id="4" name="Suorakulmio 3"/>
          <p:cNvSpPr/>
          <p:nvPr/>
        </p:nvSpPr>
        <p:spPr>
          <a:xfrm>
            <a:off x="838199" y="119592"/>
            <a:ext cx="10397067" cy="11199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3200" dirty="0">
                <a:solidFill>
                  <a:schemeClr val="tx1"/>
                </a:solidFill>
              </a:rPr>
              <a:t>KATSOMUSKASVATUS ON OSA YHTEISKUNNAN TARJOAMAA VARHAISKASVATUSTA </a:t>
            </a:r>
            <a:endParaRPr lang="sv-FI" sz="3200" dirty="0">
              <a:solidFill>
                <a:schemeClr val="tx1"/>
              </a:solidFill>
            </a:endParaRPr>
          </a:p>
        </p:txBody>
      </p:sp>
    </p:spTree>
    <p:extLst>
      <p:ext uri="{BB962C8B-B14F-4D97-AF65-F5344CB8AC3E}">
        <p14:creationId xmlns:p14="http://schemas.microsoft.com/office/powerpoint/2010/main" val="3814773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735</TotalTime>
  <Words>2163</Words>
  <Application>Microsoft Office PowerPoint</Application>
  <PresentationFormat>Laajakuva</PresentationFormat>
  <Paragraphs>147</Paragraphs>
  <Slides>21</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21</vt:i4>
      </vt:variant>
    </vt:vector>
  </HeadingPairs>
  <TitlesOfParts>
    <vt:vector size="26" baseType="lpstr">
      <vt:lpstr>Arial</vt:lpstr>
      <vt:lpstr>Calibri</vt:lpstr>
      <vt:lpstr>Calibri Light</vt:lpstr>
      <vt:lpstr>Wingdings</vt:lpstr>
      <vt:lpstr>Office-teema</vt:lpstr>
      <vt:lpstr>   KULTTUURI- JA KATSOMUSTIETOINEN VARHAISKASVATUS </vt:lpstr>
      <vt:lpstr>PowerPoint-esitys</vt:lpstr>
      <vt:lpstr>Tavoitteena on kieli- ja kulttuuritietoinen varhaiskasvatus: </vt:lpstr>
      <vt:lpstr>Miksi katsomuskasvatusta? </vt:lpstr>
      <vt:lpstr>Mistä nyt puhutaan? </vt:lpstr>
      <vt:lpstr>Käsitteistä (VASU &amp; EOPS) </vt:lpstr>
      <vt:lpstr>PEDAGOGISEEN TYÖKALUPAKKIIMME TARVITAAN: Katsomuksellista kompetenssia ja katsomustietoisuutta </vt:lpstr>
      <vt:lpstr>Kulttuurisesti ja katsomuksellisesti moninainen Suomi </vt:lpstr>
      <vt:lpstr>PowerPoint-esitys</vt:lpstr>
      <vt:lpstr>PowerPoint-esitys</vt:lpstr>
      <vt:lpstr>KULTTUURIIN JA KATSOMUKSEEN LIITTYVÄT KYSYMYKSET KULKEVAT MUKANA LÄPI VASUN</vt:lpstr>
      <vt:lpstr>Kieleen, kulttuuriin ja katsomukseen liittyviä nostoja VASU:sta 2022</vt:lpstr>
      <vt:lpstr>PowerPoint-esitys</vt:lpstr>
      <vt:lpstr>Miksi katsomuskasvatus voi tuntua hankalalta? </vt:lpstr>
      <vt:lpstr>Katsomuskasvatuksen lähestyminen dialogisuuden &amp; ammatillisuuden kautta </vt:lpstr>
      <vt:lpstr>DIALOGIN TASOT PÄIVÄKODISSA </vt:lpstr>
      <vt:lpstr>Huoltajien kanssa tehtävä yhteistyö </vt:lpstr>
      <vt:lpstr>KYSYMYKSIÄ KESKUSTELUUN HUOLTAJIEN KANSSA </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KULTTUURI- JA KATSOMUSTIETOINEN VARHAISKASVATUS</dc:title>
  <dc:creator>Leena Pirnes</dc:creator>
  <cp:lastModifiedBy>Pirnes Leena</cp:lastModifiedBy>
  <cp:revision>72</cp:revision>
  <dcterms:created xsi:type="dcterms:W3CDTF">2019-08-19T05:32:42Z</dcterms:created>
  <dcterms:modified xsi:type="dcterms:W3CDTF">2022-09-07T13:46:41Z</dcterms:modified>
</cp:coreProperties>
</file>