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03E969-C68B-4B58-96EB-F3489C6A07E5}" v="241" dt="2022-09-13T06:12:34.558"/>
    <p1510:client id="{FCDB7EC4-25E2-42C9-9817-C471819616D8}" v="804" dt="2022-09-13T06:18:05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5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8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9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3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4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0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6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fi-FI" sz="5200">
                <a:cs typeface="Calibri Light"/>
              </a:rPr>
              <a:t>Kriisin kohdatessa ja lastensuojelu ja sosiaalipalvelu!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Lotta M, Inka R, Inka E, Anni A-K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F83BF-AA0B-75E5-284A-4F741B860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>
                <a:cs typeface="Calibri Light"/>
              </a:rPr>
              <a:t>Kriisin kohdatessa!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2CBCA2-E6F0-FCC3-C334-9300C1F4A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>
                <a:cs typeface="Calibri"/>
              </a:rPr>
              <a:t>Kiireellisissä tilanteissa päivystyksestä saa apua ja kiireetöntä saa hakeutumalla oman terveyspalvelun sairaanhoitajan tai lääkärin vastaanotolle.</a:t>
            </a:r>
          </a:p>
          <a:p>
            <a:r>
              <a:rPr lang="fi-FI" sz="2000">
                <a:cs typeface="Calibri"/>
              </a:rPr>
              <a:t>Kouvolassa on saatavilla terveysasemien mielenterveys- ja päihdepalvelut johon hakeudutaan </a:t>
            </a:r>
            <a:r>
              <a:rPr lang="fi-FI" sz="2000" err="1">
                <a:cs typeface="Calibri"/>
              </a:rPr>
              <a:t>miepä</a:t>
            </a:r>
            <a:r>
              <a:rPr lang="fi-FI" sz="2000">
                <a:cs typeface="Calibri"/>
              </a:rPr>
              <a:t>-asiakasneuvonnan, terveysaseman sairaanhoitajan, terveysaseman lääkärin tai neuvolan ohjaamana.</a:t>
            </a:r>
          </a:p>
          <a:p>
            <a:r>
              <a:rPr lang="fi-FI" sz="2000">
                <a:cs typeface="Calibri"/>
              </a:rPr>
              <a:t>Seurakuntien apu ei edellytä evankelis-luterilaisessa kirkossa jäsenyyttä, se on kaikille avointa</a:t>
            </a:r>
          </a:p>
          <a:p>
            <a:r>
              <a:rPr lang="fi-FI" sz="2000">
                <a:cs typeface="Calibri"/>
              </a:rPr>
              <a:t>Erilaiset päivystävät kriisipuhelimet ja apua netistä</a:t>
            </a:r>
          </a:p>
          <a:p>
            <a:r>
              <a:rPr lang="fi-FI" sz="2000">
                <a:cs typeface="Calibri"/>
              </a:rPr>
              <a:t>Hätätilanteessa 112</a:t>
            </a:r>
          </a:p>
        </p:txBody>
      </p:sp>
      <p:pic>
        <p:nvPicPr>
          <p:cNvPr id="5" name="Picture 4" descr="Käsi – aurinko">
            <a:extLst>
              <a:ext uri="{FF2B5EF4-FFF2-40B4-BE49-F238E27FC236}">
                <a16:creationId xmlns:a16="http://schemas.microsoft.com/office/drawing/2014/main" id="{B7F828F0-4B91-CAFC-3494-7C13356D17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940" r="17808" b="-4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6D7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86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2FAD83-7F65-7EEF-82BB-033EB6C8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Miten perheet ohjataan tuen ja avun piiriin?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1C8B3C-8AD2-DC53-D353-2BF33557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209" y="2504813"/>
            <a:ext cx="10945447" cy="430041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1800">
                <a:cs typeface="Calibri"/>
              </a:rPr>
              <a:t>Ohjataan perheitä hakeutumaan ammattilaisen luo esim. neuvola palveluihin tai terveys asemalle.</a:t>
            </a:r>
          </a:p>
          <a:p>
            <a:r>
              <a:rPr lang="fi-FI" sz="1800">
                <a:ea typeface="+mn-lt"/>
                <a:cs typeface="+mn-lt"/>
              </a:rPr>
              <a:t>Esimerkiksi mielenterveys- ja päihdepalveluissa arvioidaan se, tarvitseeko perhe erityistä tukea alaikäisen lapsen hoidon, elatuksen, kehityksen ja terveyden kannalta. Tukitoimet toteutetaan yhteistyössä lapsen ja vanhempien tai muiden lasta hoitavien henkilöiden kanssa.</a:t>
            </a:r>
            <a:endParaRPr lang="fi-FI" sz="1800">
              <a:cs typeface="Calibri"/>
            </a:endParaRPr>
          </a:p>
          <a:p>
            <a:r>
              <a:rPr lang="fi-FI" sz="1800">
                <a:ea typeface="+mn-lt"/>
                <a:cs typeface="+mn-lt"/>
              </a:rPr>
              <a:t>Ehkäisevä lastensuojelutyö on kunnan peruspalvelua. Erityisen tärkeää ovat äitiys- ja lastenneuvoloiden ja muun terveydenhuollon osuus. Äitiys- ja lastenneuvoloissa seurataan äidin raskautta ja lapsen kehitystä seitsemään ikävuoteen asti. Lastenneuvoloista vanhemmat voivat saada apua tukea ja ohjausta lasten kasvatusasioihin.</a:t>
            </a:r>
            <a:endParaRPr lang="fi-FI" sz="1800">
              <a:cs typeface="Calibri"/>
            </a:endParaRPr>
          </a:p>
          <a:p>
            <a:r>
              <a:rPr lang="fi-FI" sz="1800">
                <a:ea typeface="+mn-lt"/>
                <a:cs typeface="+mn-lt"/>
              </a:rPr>
              <a:t>Kouluikäisen lapsen tukeminen on koulun oppilashuollon tehtävä. Siihen kuuluvat koulukuraattorien ja koulupsykologien palvelut. Koululaisen terveydentilasta vastaavat kouluterveydenhoitaja ja lääkäri.</a:t>
            </a:r>
            <a:endParaRPr lang="fi-FI" sz="1800">
              <a:cs typeface="Calibri"/>
            </a:endParaRPr>
          </a:p>
          <a:p>
            <a:r>
              <a:rPr lang="fi-FI" sz="1800">
                <a:ea typeface="+mn-lt"/>
                <a:cs typeface="+mn-lt"/>
              </a:rPr>
              <a:t>Nuorisotyön tehtävänä on antaa tietoa ja neuvoja nuoren ongelmissa ja tukea harrastuksia. Etsivä nuorisotyö pyrkii tarjoamaan turvallisen ja luottamuksellisen aikuissuhteen. Aikuinen on nuoren tukena erilaisissa elämiseen ja opiskeluun liittyvissä asioissa.</a:t>
            </a:r>
            <a:endParaRPr lang="fi-FI" sz="1800">
              <a:cs typeface="Calibri"/>
            </a:endParaRPr>
          </a:p>
          <a:p>
            <a:endParaRPr lang="fi-FI" sz="15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313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4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5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5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7AE9D96-E9D9-C0CF-9783-B57B9B8E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chemeClr val="tx2"/>
                </a:solidFill>
                <a:cs typeface="Calibri Light"/>
              </a:rPr>
              <a:t>Miten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perheet</a:t>
            </a:r>
            <a:r>
              <a:rPr lang="en-US" sz="4000">
                <a:solidFill>
                  <a:schemeClr val="tx2"/>
                </a:solidFill>
                <a:cs typeface="Calibri Light"/>
              </a:rPr>
              <a:t>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tavoittaisivat</a:t>
            </a:r>
            <a:r>
              <a:rPr lang="en-US" sz="4000">
                <a:solidFill>
                  <a:schemeClr val="tx2"/>
                </a:solidFill>
                <a:cs typeface="Calibri Light"/>
              </a:rPr>
              <a:t>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parhaiten</a:t>
            </a:r>
            <a:r>
              <a:rPr lang="en-US" sz="4000">
                <a:solidFill>
                  <a:schemeClr val="tx2"/>
                </a:solidFill>
                <a:cs typeface="Calibri Light"/>
              </a:rPr>
              <a:t>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tarvitsemansa</a:t>
            </a:r>
            <a:r>
              <a:rPr lang="en-US" sz="4000">
                <a:solidFill>
                  <a:schemeClr val="tx2"/>
                </a:solidFill>
                <a:cs typeface="Calibri Light"/>
              </a:rPr>
              <a:t>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avun</a:t>
            </a:r>
            <a:r>
              <a:rPr lang="en-US" sz="4000">
                <a:solidFill>
                  <a:schemeClr val="tx2"/>
                </a:solidFill>
                <a:cs typeface="Calibri Light"/>
              </a:rPr>
              <a:t> ja </a:t>
            </a:r>
            <a:r>
              <a:rPr lang="en-US" sz="4000" err="1">
                <a:solidFill>
                  <a:schemeClr val="tx2"/>
                </a:solidFill>
                <a:cs typeface="Calibri Light"/>
              </a:rPr>
              <a:t>tuen</a:t>
            </a:r>
            <a:endParaRPr lang="en-US" sz="4000">
              <a:solidFill>
                <a:schemeClr val="tx2"/>
              </a:solidFill>
              <a:cs typeface="Calibri Light"/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F543BE22-C733-7BC6-6D6F-FED737D8F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0725" y="2979336"/>
            <a:ext cx="9626876" cy="35500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err="1">
                <a:solidFill>
                  <a:schemeClr val="tx2"/>
                </a:solidFill>
                <a:cs typeface="Calibri"/>
              </a:rPr>
              <a:t>Ohjataan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mahdollisimman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hyvin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siihen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mistä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saa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yhteyden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esimerkiksi</a:t>
            </a:r>
            <a:r>
              <a:rPr lang="en-US" sz="3200">
                <a:solidFill>
                  <a:schemeClr val="tx2"/>
                </a:solidFill>
                <a:cs typeface="Calibri"/>
              </a:rPr>
              <a:t> 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etsitään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yhdessä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numerot</a:t>
            </a:r>
            <a:r>
              <a:rPr lang="en-US" sz="3200">
                <a:solidFill>
                  <a:schemeClr val="tx2"/>
                </a:solidFill>
                <a:cs typeface="Calibri"/>
              </a:rPr>
              <a:t> ja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tietoa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kyseisestä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palvelusta</a:t>
            </a:r>
            <a:endParaRPr lang="en-US" sz="3200">
              <a:solidFill>
                <a:schemeClr val="tx2"/>
              </a:solidFill>
              <a:cs typeface="Calibri"/>
            </a:endParaRPr>
          </a:p>
          <a:p>
            <a:r>
              <a:rPr lang="en-US" sz="3200" err="1">
                <a:solidFill>
                  <a:schemeClr val="tx2"/>
                </a:solidFill>
                <a:cs typeface="Calibri"/>
              </a:rPr>
              <a:t>Päiväkodin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seinällä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kirjattu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erilaisten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kriisipalveluiden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numeroita</a:t>
            </a:r>
            <a:r>
              <a:rPr lang="en-US" sz="3200">
                <a:solidFill>
                  <a:schemeClr val="tx2"/>
                </a:solidFill>
                <a:cs typeface="Calibri"/>
              </a:rPr>
              <a:t> ja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tietoa</a:t>
            </a:r>
            <a:r>
              <a:rPr lang="en-US" sz="3200">
                <a:solidFill>
                  <a:schemeClr val="tx2"/>
                </a:solidFill>
                <a:cs typeface="Calibri"/>
              </a:rPr>
              <a:t> </a:t>
            </a:r>
          </a:p>
          <a:p>
            <a:r>
              <a:rPr lang="en-US" sz="3200" err="1">
                <a:solidFill>
                  <a:schemeClr val="tx2"/>
                </a:solidFill>
                <a:cs typeface="Calibri"/>
              </a:rPr>
              <a:t>Tuetaan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mahdollisuuksien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mukaan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apuun</a:t>
            </a:r>
            <a:r>
              <a:rPr lang="en-US" sz="3200">
                <a:solidFill>
                  <a:schemeClr val="tx2"/>
                </a:solidFill>
                <a:cs typeface="Calibri"/>
              </a:rPr>
              <a:t> </a:t>
            </a:r>
            <a:r>
              <a:rPr lang="en-US" sz="3200" err="1">
                <a:solidFill>
                  <a:schemeClr val="tx2"/>
                </a:solidFill>
                <a:cs typeface="Calibri"/>
              </a:rPr>
              <a:t>hakiessa</a:t>
            </a:r>
            <a:endParaRPr lang="en-US" sz="3200">
              <a:solidFill>
                <a:schemeClr val="tx2"/>
              </a:solidFill>
              <a:cs typeface="Calibri"/>
            </a:endParaRPr>
          </a:p>
          <a:p>
            <a:endParaRPr lang="en-US" sz="20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72" name="Group 5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0900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Kriisin kohdatessa ja lastensuojelu ja sosiaalipalvelu!</vt:lpstr>
      <vt:lpstr>Kriisin kohdatessa!</vt:lpstr>
      <vt:lpstr>Miten perheet ohjataan tuen ja avun piiriin?</vt:lpstr>
      <vt:lpstr>Miten perheet tavoittaisivat parhaiten tarvitsemansa avun ja tuen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2</cp:revision>
  <dcterms:created xsi:type="dcterms:W3CDTF">2022-09-13T05:39:06Z</dcterms:created>
  <dcterms:modified xsi:type="dcterms:W3CDTF">2022-09-13T06:46:14Z</dcterms:modified>
</cp:coreProperties>
</file>