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60" r:id="rId6"/>
    <p:sldId id="263" r:id="rId7"/>
    <p:sldId id="261" r:id="rId8"/>
    <p:sldId id="264" r:id="rId9"/>
    <p:sldId id="265" r:id="rId10"/>
    <p:sldId id="259" r:id="rId11"/>
    <p:sldId id="262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90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74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94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53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015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3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17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33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08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18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09/04/29/w-yrjana-pohtii-suomalaisuutta" TargetMode="External"/><Relationship Id="rId2" Type="http://schemas.openxmlformats.org/officeDocument/2006/relationships/hyperlink" Target="https://www.youtube.com/watch?v=v7ch4mJ51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ulttuuriperintokasvatus.fi/varhaiskasvatussuunnitelman-perusteiden-uusiminen-vasu2017/" TargetMode="External"/><Relationship Id="rId4" Type="http://schemas.openxmlformats.org/officeDocument/2006/relationships/hyperlink" Target="https://dived.fi/kulttuuritietoisuu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ineetonkulttuuriperinto.fi/wiki/Luokka:Juhlat_ja_tavat" TargetMode="External"/><Relationship Id="rId7" Type="http://schemas.openxmlformats.org/officeDocument/2006/relationships/hyperlink" Target="https://wiki.aineetonkulttuuriperinto.fi/wiki/Luokka:Suullinen_perinne" TargetMode="External"/><Relationship Id="rId2" Type="http://schemas.openxmlformats.org/officeDocument/2006/relationships/hyperlink" Target="https://opi.aineetonkulttuuriperinto.fi/f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aineetonkulttuuriperinto.fi/wiki/Luokka:Musiikki_ja_tanssi" TargetMode="External"/><Relationship Id="rId5" Type="http://schemas.openxmlformats.org/officeDocument/2006/relationships/hyperlink" Target="https://wiki.aineetonkulttuuriperinto.fi/wiki/Luokka:Pelit_ja_leikit" TargetMode="External"/><Relationship Id="rId4" Type="http://schemas.openxmlformats.org/officeDocument/2006/relationships/hyperlink" Target="https://wiki.aineetonkulttuuriperinto.fi/wiki/Luokka:Ruokaperintee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56AE5-5279-42D2-B0A0-EA9F7B797D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SUOMALAINEN KULTTURIPERINTÖ JA SEN SIIRTÄMINEN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59EC00-0326-49EB-961A-773F9A381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1505" y="3623483"/>
            <a:ext cx="1474624" cy="571013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31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EB8D34-2224-425D-9178-712BEC3B8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Suomalainen kulttuuriperintö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041CB5-3B4C-489C-B3C0-7A34CC336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3" y="2049287"/>
            <a:ext cx="11232858" cy="3450613"/>
          </a:xfrm>
        </p:spPr>
        <p:txBody>
          <a:bodyPr>
            <a:normAutofit/>
          </a:bodyPr>
          <a:lstStyle/>
          <a:p>
            <a:r>
              <a:rPr lang="sv-FI" sz="3200" dirty="0" err="1"/>
              <a:t>Mitä</a:t>
            </a:r>
            <a:r>
              <a:rPr lang="sv-FI" sz="3200" dirty="0"/>
              <a:t> </a:t>
            </a:r>
            <a:r>
              <a:rPr lang="sv-FI" sz="3200" dirty="0" err="1"/>
              <a:t>tulee</a:t>
            </a:r>
            <a:r>
              <a:rPr lang="sv-FI" sz="3200" dirty="0"/>
              <a:t> </a:t>
            </a:r>
            <a:r>
              <a:rPr lang="sv-FI" sz="3200" dirty="0" err="1"/>
              <a:t>mieleen</a:t>
            </a:r>
            <a:r>
              <a:rPr lang="sv-FI" sz="3200" dirty="0"/>
              <a:t> </a:t>
            </a:r>
            <a:r>
              <a:rPr lang="sv-FI" sz="3200" dirty="0" err="1"/>
              <a:t>sanasta</a:t>
            </a:r>
            <a:r>
              <a:rPr lang="sv-FI" sz="3200" dirty="0"/>
              <a:t> </a:t>
            </a:r>
            <a:r>
              <a:rPr lang="sv-FI" sz="3200" b="1" dirty="0" err="1"/>
              <a:t>suomalainen</a:t>
            </a:r>
            <a:r>
              <a:rPr lang="sv-FI" sz="3200" dirty="0" smtClean="0"/>
              <a:t>?</a:t>
            </a:r>
          </a:p>
          <a:p>
            <a:r>
              <a:rPr lang="sv-FI" sz="2400" dirty="0" err="1" smtClean="0"/>
              <a:t>Jokaisella</a:t>
            </a:r>
            <a:r>
              <a:rPr lang="sv-FI" sz="2400" dirty="0" smtClean="0"/>
              <a:t> on A4-paperi. </a:t>
            </a:r>
            <a:r>
              <a:rPr lang="sv-FI" sz="2400" dirty="0" err="1" smtClean="0"/>
              <a:t>Kirjoita</a:t>
            </a:r>
            <a:r>
              <a:rPr lang="sv-FI" sz="2400" dirty="0" smtClean="0"/>
              <a:t> tai </a:t>
            </a:r>
            <a:r>
              <a:rPr lang="sv-FI" sz="2400" dirty="0" err="1" smtClean="0"/>
              <a:t>piirrä</a:t>
            </a:r>
            <a:r>
              <a:rPr lang="sv-FI" sz="2400" dirty="0" smtClean="0"/>
              <a:t> </a:t>
            </a:r>
            <a:r>
              <a:rPr lang="sv-FI" sz="2400" dirty="0" err="1" smtClean="0"/>
              <a:t>oma</a:t>
            </a:r>
            <a:r>
              <a:rPr lang="sv-FI" sz="2400" dirty="0" smtClean="0"/>
              <a:t> </a:t>
            </a:r>
            <a:r>
              <a:rPr lang="sv-FI" sz="2400" dirty="0" err="1" smtClean="0"/>
              <a:t>tulkintasi</a:t>
            </a:r>
            <a:r>
              <a:rPr lang="sv-FI" sz="2400" dirty="0" smtClean="0"/>
              <a:t> </a:t>
            </a:r>
            <a:r>
              <a:rPr lang="sv-FI" sz="2400" dirty="0" err="1" smtClean="0"/>
              <a:t>siitä</a:t>
            </a:r>
            <a:r>
              <a:rPr lang="sv-FI" sz="2400" dirty="0" smtClean="0"/>
              <a:t>, </a:t>
            </a:r>
            <a:r>
              <a:rPr lang="sv-FI" sz="2400" dirty="0" err="1" smtClean="0"/>
              <a:t>mitä</a:t>
            </a:r>
            <a:r>
              <a:rPr lang="sv-FI" sz="2400" dirty="0" smtClean="0"/>
              <a:t> </a:t>
            </a:r>
            <a:r>
              <a:rPr lang="sv-FI" sz="2400" dirty="0" err="1" smtClean="0"/>
              <a:t>suomalaisuus</a:t>
            </a:r>
            <a:r>
              <a:rPr lang="sv-FI" sz="2400" dirty="0" smtClean="0"/>
              <a:t> </a:t>
            </a:r>
            <a:r>
              <a:rPr lang="sv-FI" sz="2400" dirty="0" err="1" smtClean="0"/>
              <a:t>mielestäsi</a:t>
            </a:r>
            <a:r>
              <a:rPr lang="sv-FI" sz="2400" dirty="0" smtClean="0"/>
              <a:t> on. </a:t>
            </a:r>
          </a:p>
          <a:p>
            <a:r>
              <a:rPr lang="sv-FI" sz="2400" dirty="0" err="1" smtClean="0"/>
              <a:t>Kun</a:t>
            </a:r>
            <a:r>
              <a:rPr lang="sv-FI" sz="2400" dirty="0" smtClean="0"/>
              <a:t> </a:t>
            </a:r>
            <a:r>
              <a:rPr lang="sv-FI" sz="2400" dirty="0" err="1" smtClean="0"/>
              <a:t>olet</a:t>
            </a:r>
            <a:r>
              <a:rPr lang="sv-FI" sz="2400" dirty="0" smtClean="0"/>
              <a:t> </a:t>
            </a:r>
            <a:r>
              <a:rPr lang="sv-FI" sz="2400" dirty="0" err="1" smtClean="0"/>
              <a:t>valmis</a:t>
            </a:r>
            <a:r>
              <a:rPr lang="sv-FI" sz="2400" dirty="0" smtClean="0"/>
              <a:t>, </a:t>
            </a:r>
            <a:r>
              <a:rPr lang="sv-FI" sz="2400" dirty="0" err="1" smtClean="0"/>
              <a:t>palauta</a:t>
            </a:r>
            <a:r>
              <a:rPr lang="sv-FI" sz="2400" dirty="0" smtClean="0"/>
              <a:t> </a:t>
            </a:r>
            <a:r>
              <a:rPr lang="sv-FI" sz="2400" dirty="0" err="1" smtClean="0"/>
              <a:t>paperi</a:t>
            </a:r>
            <a:r>
              <a:rPr lang="sv-FI" sz="2400" dirty="0" smtClean="0"/>
              <a:t> </a:t>
            </a:r>
            <a:r>
              <a:rPr lang="sv-FI" sz="2400" dirty="0" err="1" smtClean="0"/>
              <a:t>opettajalle</a:t>
            </a:r>
            <a:r>
              <a:rPr lang="sv-FI" sz="2400" dirty="0" smtClean="0"/>
              <a:t>.</a:t>
            </a:r>
          </a:p>
          <a:p>
            <a:pPr marL="0" indent="0">
              <a:buNone/>
            </a:pPr>
            <a:endParaRPr lang="sv-FI" sz="2400" dirty="0"/>
          </a:p>
          <a:p>
            <a:pPr marL="0" indent="0">
              <a:buNone/>
            </a:pPr>
            <a:endParaRPr lang="fi-FI" sz="3200" dirty="0"/>
          </a:p>
        </p:txBody>
      </p:sp>
      <p:sp>
        <p:nvSpPr>
          <p:cNvPr id="4" name="Tekstiruutu 3"/>
          <p:cNvSpPr txBox="1"/>
          <p:nvPr/>
        </p:nvSpPr>
        <p:spPr>
          <a:xfrm>
            <a:off x="535577" y="4715691"/>
            <a:ext cx="117231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Kaikki nousevat seisomaan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Paperit jaetaan ympäri luokkaa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smtClean="0"/>
              <a:t>Kierrä luokassa ja asetu lähelle sitä paperia, joka kuvaa mielestäsi parhaiten suomalaisuutta.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71284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Suomalainen kulttuuriperintö ja sen siirtäminen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sz="2800" dirty="0"/>
              <a:t>Millaisia </a:t>
            </a:r>
            <a:r>
              <a:rPr lang="sv-FI" sz="2800" dirty="0" err="1"/>
              <a:t>asioita</a:t>
            </a:r>
            <a:r>
              <a:rPr lang="sv-FI" sz="2800" dirty="0"/>
              <a:t> </a:t>
            </a:r>
            <a:r>
              <a:rPr lang="sv-FI" sz="2800" dirty="0" err="1"/>
              <a:t>teit</a:t>
            </a:r>
            <a:r>
              <a:rPr lang="sv-FI" sz="2800" dirty="0"/>
              <a:t> (</a:t>
            </a:r>
            <a:r>
              <a:rPr lang="sv-FI" sz="2800" dirty="0" err="1"/>
              <a:t>leikit</a:t>
            </a:r>
            <a:r>
              <a:rPr lang="sv-FI" sz="2800" dirty="0"/>
              <a:t>, </a:t>
            </a:r>
            <a:r>
              <a:rPr lang="sv-FI" sz="2800" dirty="0" err="1"/>
              <a:t>lauloit</a:t>
            </a:r>
            <a:r>
              <a:rPr lang="sv-FI" sz="2800" dirty="0"/>
              <a:t>, </a:t>
            </a:r>
            <a:r>
              <a:rPr lang="sv-FI" sz="2800" dirty="0" err="1"/>
              <a:t>pelasit</a:t>
            </a:r>
            <a:r>
              <a:rPr lang="sv-FI" sz="2800" dirty="0"/>
              <a:t>, </a:t>
            </a:r>
            <a:r>
              <a:rPr lang="sv-FI" sz="2800" dirty="0" err="1"/>
              <a:t>söit</a:t>
            </a:r>
            <a:r>
              <a:rPr lang="sv-FI" sz="2800" dirty="0"/>
              <a:t>, </a:t>
            </a:r>
            <a:r>
              <a:rPr lang="sv-FI" sz="2800" dirty="0" err="1"/>
              <a:t>juhlit</a:t>
            </a:r>
            <a:r>
              <a:rPr lang="sv-FI" sz="2800" dirty="0"/>
              <a:t> </a:t>
            </a:r>
            <a:r>
              <a:rPr lang="sv-FI" sz="2800" dirty="0" err="1"/>
              <a:t>jne</a:t>
            </a:r>
            <a:r>
              <a:rPr lang="sv-FI" sz="2800" dirty="0"/>
              <a:t>. )</a:t>
            </a:r>
            <a:r>
              <a:rPr lang="sv-FI" sz="2800" dirty="0" err="1"/>
              <a:t>lapsena</a:t>
            </a:r>
            <a:r>
              <a:rPr lang="sv-FI" sz="2800" dirty="0"/>
              <a:t>? 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255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88B1A-80F3-490E-BAEB-D92AEDC62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Miten siirtää suomalaista kulttuuriperintöä lapsille?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E51A3-9AAB-4CCE-8875-735E7F1A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63" y="1946246"/>
            <a:ext cx="10956022" cy="4107235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Juhlat ja tavat </a:t>
            </a:r>
            <a:br>
              <a:rPr lang="fi-FI" b="1" dirty="0"/>
            </a:br>
            <a:r>
              <a:rPr lang="fi-FI" dirty="0" err="1"/>
              <a:t>Tavat</a:t>
            </a:r>
            <a:r>
              <a:rPr lang="fi-FI" dirty="0"/>
              <a:t>, rituaalit ja juhlat voivat olla merkkinä vaikkapa vuodenaikojen vaihtumisesta, ihmisen elämänvaiheista tai maanviljelyn merkittävistä tapahtumista.</a:t>
            </a:r>
          </a:p>
          <a:p>
            <a:r>
              <a:rPr lang="fi-FI" b="1" dirty="0"/>
              <a:t>Musiikki ja tanssi </a:t>
            </a:r>
            <a:br>
              <a:rPr lang="fi-FI" b="1" dirty="0"/>
            </a:br>
            <a:r>
              <a:rPr lang="fi-FI" dirty="0"/>
              <a:t>Tanssiminen, laulaminen ja soittaminen ovat ilmaisumuotoja, joita harjoitetaan mitä moninaisimmissa yhteyksissä: yksin tai yhdessä, leikissä, työssä tai vapaa-ajalla, yksityisesti tai julkisesti, osana seremoniaa tai juhlaa, ilon, surun tai rakkauden kohdatessa. </a:t>
            </a:r>
            <a:endParaRPr lang="fi-FI" b="1" dirty="0"/>
          </a:p>
          <a:p>
            <a:r>
              <a:rPr lang="fi-FI" b="1" dirty="0"/>
              <a:t>Suullinen perinne</a:t>
            </a:r>
            <a:br>
              <a:rPr lang="fi-FI" b="1" dirty="0"/>
            </a:br>
            <a:r>
              <a:rPr lang="fi-FI" dirty="0"/>
              <a:t>Suullinen perinne pitää sisällään suuren valikoiman kulttuurin esitysmuotoja, kuten sananlaskut, arvoitukset, tarinat, lastenlorut, tarut, myytit, vitsit, laulut, runot ja loitsut.</a:t>
            </a:r>
          </a:p>
          <a:p>
            <a:r>
              <a:rPr lang="fi-FI" b="1" dirty="0"/>
              <a:t>Ruokaperinteet</a:t>
            </a:r>
            <a:br>
              <a:rPr lang="fi-FI" b="1" dirty="0"/>
            </a:br>
            <a:r>
              <a:rPr lang="fi-FI" dirty="0"/>
              <a:t>Jokaisessa maassa on oma ruokakulttuurinsa, johon kuuluvat tietyt perusraaka-aineet, valmistustavat sekä ominaiset mausteet.</a:t>
            </a:r>
            <a:endParaRPr lang="fi-FI" b="1" dirty="0"/>
          </a:p>
          <a:p>
            <a:r>
              <a:rPr lang="fi-FI" b="1" dirty="0"/>
              <a:t>Pelit ja leikit</a:t>
            </a:r>
            <a:br>
              <a:rPr lang="fi-FI" b="1" dirty="0"/>
            </a:br>
            <a:r>
              <a:rPr lang="fi-FI" dirty="0"/>
              <a:t>Leikki on ihmisen perusominaisuus ja läsnä kaikessa kulttuurissa ja keksinnöissä. Leikki on lapsen luontainen tapa oppia, mutta leikki kuuluu myös aikuisille.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4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Suomalainen kulttuuriperintö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Kansalaiset </a:t>
            </a:r>
            <a:r>
              <a:rPr lang="fi-FI" dirty="0" err="1">
                <a:hlinkClick r:id="rId2"/>
              </a:rPr>
              <a:t>feat</a:t>
            </a:r>
            <a:r>
              <a:rPr lang="fi-FI" dirty="0">
                <a:hlinkClick r:id="rId2"/>
              </a:rPr>
              <a:t>. </a:t>
            </a:r>
            <a:r>
              <a:rPr lang="fi-FI" dirty="0" err="1">
                <a:hlinkClick r:id="rId2"/>
              </a:rPr>
              <a:t>Medborgare</a:t>
            </a:r>
            <a:r>
              <a:rPr lang="fi-FI" dirty="0">
                <a:hlinkClick r:id="rId2"/>
              </a:rPr>
              <a:t>: Olen suomalainen </a:t>
            </a:r>
            <a:r>
              <a:rPr lang="fi-FI" dirty="0" smtClean="0">
                <a:hlinkClick r:id="rId2"/>
              </a:rPr>
              <a:t>– YouTube</a:t>
            </a:r>
            <a:endParaRPr lang="fi-FI" dirty="0" smtClean="0"/>
          </a:p>
          <a:p>
            <a:r>
              <a:rPr lang="fi-FI" dirty="0">
                <a:hlinkClick r:id="rId3"/>
              </a:rPr>
              <a:t>A. W. Yrjänä pohtii suomalaisuutta | Elävä arkisto | </a:t>
            </a:r>
            <a:r>
              <a:rPr lang="fi-FI" dirty="0" smtClean="0">
                <a:hlinkClick r:id="rId3"/>
              </a:rPr>
              <a:t>yle.fi</a:t>
            </a:r>
            <a:endParaRPr lang="fi-FI" dirty="0" smtClean="0"/>
          </a:p>
          <a:p>
            <a:r>
              <a:rPr lang="fi-FI" dirty="0">
                <a:hlinkClick r:id="rId4"/>
              </a:rPr>
              <a:t>Kulttuuritietoisuus - Sukella kieleen ja kulttuuriin (dived.fi</a:t>
            </a:r>
            <a:r>
              <a:rPr lang="fi-FI" dirty="0" smtClean="0">
                <a:hlinkClick r:id="rId4"/>
              </a:rPr>
              <a:t>)</a:t>
            </a:r>
            <a:endParaRPr lang="fi-FI" dirty="0" smtClean="0"/>
          </a:p>
          <a:p>
            <a:r>
              <a:rPr lang="fi-FI" u="sng" dirty="0">
                <a:hlinkClick r:id="rId5"/>
              </a:rPr>
              <a:t>https://www.kulttuuriperintokasvatus.fi/varhaiskasvatussuunnitelman-perusteiden-uusiminen-vasu2017/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636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SUOMALAISUUS – Mitä sanoja keksitte/muodostatte sanan kirjaimista?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Mitkä </a:t>
            </a:r>
            <a:r>
              <a:rPr lang="fi-FI" b="1" dirty="0" smtClean="0"/>
              <a:t>kolme</a:t>
            </a:r>
            <a:r>
              <a:rPr lang="fi-FI" dirty="0" smtClean="0"/>
              <a:t> sanaa valitsisit kuvaamaan suomalaisuutta?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b="1" dirty="0" smtClean="0"/>
              <a:t>Hahmo-arvuuttelu</a:t>
            </a:r>
            <a:r>
              <a:rPr lang="fi-FI" dirty="0" smtClean="0"/>
              <a:t>: Selkääsi liimataan lappu, jossa lukee jokin suomalainen hahmo. Kierrelkää luokassa ja kyselkää opiskelutovereilta omasta hahmostanne kysymyksiä, joihin voi ainoastaan vastata kyllä/ei ja näiden avulla yrität arvuutella omaa hahmoasi.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953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3E6348-D32B-4B5E-A919-5083EE9EC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LINKKIVINKKEJÄ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82431-D3FB-415E-9043-4F3A93890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Aineeton kulttuuriperintö </a:t>
            </a:r>
            <a:r>
              <a:rPr lang="fi-FI" dirty="0">
                <a:hlinkClick r:id="rId2"/>
              </a:rPr>
              <a:t>https://opi.aineetonkulttuuriperinto.fi/fi/</a:t>
            </a:r>
            <a:endParaRPr lang="fi-FI" dirty="0"/>
          </a:p>
          <a:p>
            <a:r>
              <a:rPr lang="fi-FI" dirty="0"/>
              <a:t>Juhlat ja tavat </a:t>
            </a:r>
            <a:r>
              <a:rPr lang="fi-FI" dirty="0">
                <a:hlinkClick r:id="rId3"/>
              </a:rPr>
              <a:t>https://wiki.aineetonkulttuuriperinto.fi/wiki/Luokka:Juhlat_ja_tavat</a:t>
            </a:r>
            <a:endParaRPr lang="fi-FI" dirty="0"/>
          </a:p>
          <a:p>
            <a:r>
              <a:rPr lang="fi-FI" dirty="0"/>
              <a:t>Ruokaperinteet </a:t>
            </a:r>
            <a:r>
              <a:rPr lang="fi-FI" dirty="0">
                <a:hlinkClick r:id="rId4"/>
              </a:rPr>
              <a:t>https://wiki.aineetonkulttuuriperinto.fi/wiki/Luokka:Ruokaperinteet</a:t>
            </a:r>
            <a:endParaRPr lang="fi-FI" dirty="0"/>
          </a:p>
          <a:p>
            <a:r>
              <a:rPr lang="fi-FI" dirty="0"/>
              <a:t>Pelit ja leikit </a:t>
            </a:r>
            <a:r>
              <a:rPr lang="fi-FI" dirty="0">
                <a:hlinkClick r:id="rId5"/>
              </a:rPr>
              <a:t>https://wiki.aineetonkulttuuriperinto.fi/wiki/Luokka:Pelit_ja_leikit</a:t>
            </a:r>
            <a:endParaRPr lang="fi-FI" dirty="0"/>
          </a:p>
          <a:p>
            <a:r>
              <a:rPr lang="fi-FI" dirty="0"/>
              <a:t>Musiikki ja tanssi </a:t>
            </a:r>
            <a:r>
              <a:rPr lang="fi-FI" dirty="0">
                <a:hlinkClick r:id="rId6"/>
              </a:rPr>
              <a:t>https://wiki.aineetonkulttuuriperinto.fi/wiki/Luokka:Musiikki_ja_tanssi</a:t>
            </a:r>
            <a:endParaRPr lang="fi-FI" dirty="0"/>
          </a:p>
          <a:p>
            <a:r>
              <a:rPr lang="fi-FI" dirty="0"/>
              <a:t>Suullinen perinne </a:t>
            </a:r>
            <a:r>
              <a:rPr lang="fi-FI" dirty="0">
                <a:hlinkClick r:id="rId7"/>
              </a:rPr>
              <a:t>https://wiki.aineetonkulttuuriperinto.fi/wiki/Luokka:Suullinen_perinne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03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772E13-BF8A-4605-89ED-A013A467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966" y="804519"/>
            <a:ext cx="9881948" cy="1049235"/>
          </a:xfrm>
        </p:spPr>
        <p:txBody>
          <a:bodyPr>
            <a:normAutofit/>
          </a:bodyPr>
          <a:lstStyle/>
          <a:p>
            <a:r>
              <a:rPr lang="fi-FI" dirty="0"/>
              <a:t>KRITEERIT k5 </a:t>
            </a:r>
            <a:br>
              <a:rPr lang="fi-FI" dirty="0"/>
            </a:br>
            <a:r>
              <a:rPr lang="fi-FI" dirty="0"/>
              <a:t>arvot, kulttuurit ja katsomukset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86F9C0-F3B2-49B1-ACD3-2C0EC388D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575" y="1940231"/>
            <a:ext cx="10343342" cy="402936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i-FI" dirty="0"/>
              <a:t>Opiskelija</a:t>
            </a:r>
          </a:p>
          <a:p>
            <a:pPr lvl="0"/>
            <a:r>
              <a:rPr lang="fi-FI" dirty="0"/>
              <a:t>pohtii aktiivisesti omia arvojaan ja toimii mallina lapsille ja perheille erilaisten ihmisten sekä kielellisen, kulttuurisen ja katsomuksellisen moninaisuuden myönteisessä kohtaamisessa</a:t>
            </a:r>
          </a:p>
          <a:p>
            <a:pPr lvl="0"/>
            <a:r>
              <a:rPr lang="fi-FI" dirty="0"/>
              <a:t>kohtaa perheiden erilaisia arvoja, kulttuureja, katsomuksia ja kasvatusnäkemyksiä ammatillisesti ja luontevasti sekä kannustaa lasta ja perhettä heidän arvojensa mukaiseen toimintaan</a:t>
            </a:r>
          </a:p>
          <a:p>
            <a:pPr lvl="0"/>
            <a:r>
              <a:rPr lang="fi-FI" dirty="0"/>
              <a:t>kunnioittaa sukupuolista ja seksuaalista moninaisuutta toiminnassaan</a:t>
            </a:r>
          </a:p>
          <a:p>
            <a:pPr lvl="0"/>
            <a:r>
              <a:rPr lang="fi-FI" dirty="0"/>
              <a:t>ottaa toiminnassaan huomioon yhdenvertaisesti lasten ja perheiden arvoja, kulttuureja ja katsomuksia sekä luo moninaisuutta kunnioittavaa ilmapiiriä</a:t>
            </a:r>
          </a:p>
          <a:p>
            <a:r>
              <a:rPr lang="fi-FI" dirty="0"/>
              <a:t>edistää toiminnallaan lapsen ja perheen kulttuurista osaamista sekä kulttuurisen ja katsomuksellisen identiteetin rakentumista.</a:t>
            </a:r>
          </a:p>
        </p:txBody>
      </p:sp>
    </p:spTree>
    <p:extLst>
      <p:ext uri="{BB962C8B-B14F-4D97-AF65-F5344CB8AC3E}">
        <p14:creationId xmlns:p14="http://schemas.microsoft.com/office/powerpoint/2010/main" val="355559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2" ma:contentTypeDescription="Luo uusi asiakirja." ma:contentTypeScope="" ma:versionID="0d0d4ca410bb43ac2594abbed20f76f3">
  <xsd:schema xmlns:xsd="http://www.w3.org/2001/XMLSchema" xmlns:xs="http://www.w3.org/2001/XMLSchema" xmlns:p="http://schemas.microsoft.com/office/2006/metadata/properties" xmlns:ns3="919f7752-8d9c-4bdc-8753-27a993321872" xmlns:ns4="a5149041-3037-49cb-a805-ab7d0b5517e3" targetNamespace="http://schemas.microsoft.com/office/2006/metadata/properties" ma:root="true" ma:fieldsID="17908f87c14c7a52a0ff1249eb6b6945" ns3:_="" ns4:_="">
    <xsd:import namespace="919f7752-8d9c-4bdc-8753-27a993321872"/>
    <xsd:import namespace="a5149041-3037-49cb-a805-ab7d0b5517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011B39-9822-4CC6-B3BF-AFD336755D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9f7752-8d9c-4bdc-8753-27a993321872"/>
    <ds:schemaRef ds:uri="a5149041-3037-49cb-a805-ab7d0b5517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A144D3-8E18-48C7-92DB-0560E8D6EB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FCD964-7C0A-4B11-8CC4-A08A8A3921D0}">
  <ds:schemaRefs>
    <ds:schemaRef ds:uri="http://www.w3.org/XML/1998/namespace"/>
    <ds:schemaRef ds:uri="919f7752-8d9c-4bdc-8753-27a993321872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a5149041-3037-49cb-a805-ab7d0b5517e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10007</TotalTime>
  <Words>442</Words>
  <Application>Microsoft Office PowerPoint</Application>
  <PresentationFormat>Laajakuva</PresentationFormat>
  <Paragraphs>40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Galleria</vt:lpstr>
      <vt:lpstr>SUOMALAINEN KULTTURIPERINTÖ JA SEN SIIRTÄMINEN</vt:lpstr>
      <vt:lpstr> Suomalainen kulttuuriperintö</vt:lpstr>
      <vt:lpstr>Suomalainen kulttuuriperintö ja sen siirtäminen</vt:lpstr>
      <vt:lpstr>Miten siirtää suomalaista kulttuuriperintöä lapsille?</vt:lpstr>
      <vt:lpstr>Suomalainen kulttuuriperintö</vt:lpstr>
      <vt:lpstr>PowerPoint-esitys</vt:lpstr>
      <vt:lpstr>LINKKIVINKKEJÄ</vt:lpstr>
      <vt:lpstr>KRITEERIT k5  arvot, kulttuurit ja katsomukset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SUOMALAINEN KULTTURIPERINTÖ JA SEN SIIRTÄMINEN</dc:title>
  <dc:creator>Leena</dc:creator>
  <cp:lastModifiedBy>Paukkuri Jenni</cp:lastModifiedBy>
  <cp:revision>10</cp:revision>
  <dcterms:created xsi:type="dcterms:W3CDTF">2021-04-01T05:01:54Z</dcterms:created>
  <dcterms:modified xsi:type="dcterms:W3CDTF">2021-08-31T17:49:25Z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