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1" r:id="rId5"/>
    <p:sldId id="258" r:id="rId6"/>
    <p:sldId id="265" r:id="rId7"/>
    <p:sldId id="266" r:id="rId8"/>
    <p:sldId id="264" r:id="rId9"/>
    <p:sldId id="259" r:id="rId1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3" Type="http://schemas.openxmlformats.org/officeDocument/2006/relationships/hyperlink" Target="https://centriabulletin.fi/digitaalisuus-varhaiskasvatuksessa/" TargetMode="External"/><Relationship Id="rId2" Type="http://schemas.openxmlformats.org/officeDocument/2006/relationships/hyperlink" Target="https://varhaista-aikaa.blogspot.com/2017/10/teknologiakasvatus.html?m=1" TargetMode="External"/><Relationship Id="rId1" Type="http://schemas.openxmlformats.org/officeDocument/2006/relationships/hyperlink" Target="https://tutkittuavarhaiskasvatuksesta.com/2020/09/25/teknologiakasvatus-varhaiskasvatuksessa-tuttua-ja-tuntematonta/" TargetMode="External"/><Relationship Id="rId4" Type="http://schemas.openxmlformats.org/officeDocument/2006/relationships/hyperlink" Target="https://yle.fi/uutiset/3-10373488" TargetMode="External"/></Relationships>
</file>

<file path=ppt/diagrams/_rels/drawing2.xml.rels><?xml version="1.0" encoding="UTF-8" standalone="yes"?>
<Relationships xmlns="http://schemas.openxmlformats.org/package/2006/relationships"><Relationship Id="rId3" Type="http://schemas.openxmlformats.org/officeDocument/2006/relationships/hyperlink" Target="https://centriabulletin.fi/digitaalisuus-varhaiskasvatuksessa/" TargetMode="External"/><Relationship Id="rId2" Type="http://schemas.openxmlformats.org/officeDocument/2006/relationships/hyperlink" Target="https://varhaista-aikaa.blogspot.com/2017/10/teknologiakasvatus.html?m=1" TargetMode="External"/><Relationship Id="rId1" Type="http://schemas.openxmlformats.org/officeDocument/2006/relationships/hyperlink" Target="https://tutkittuavarhaiskasvatuksesta.com/2020/09/25/teknologiakasvatus-varhaiskasvatuksessa-tuttua-ja-tuntematonta/" TargetMode="External"/><Relationship Id="rId4" Type="http://schemas.openxmlformats.org/officeDocument/2006/relationships/hyperlink" Target="https://yle.fi/uutiset/3-10373488"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F8FBFA-5904-400D-898F-06279243E13F}"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924E1365-A737-41F1-B489-EAAF285FC327}">
      <dgm:prSet/>
      <dgm:spPr/>
      <dgm:t>
        <a:bodyPr/>
        <a:lstStyle/>
        <a:p>
          <a:r>
            <a:rPr lang="fi-FI"/>
            <a:t>Laitekartoitus omassa ryhmässä: mitä kaikkia teknologisia laitteita ja –ratkaisuja? Mitä löytyy kotoa? Mihin laitteita tarvitaan?</a:t>
          </a:r>
          <a:endParaRPr lang="en-US"/>
        </a:p>
      </dgm:t>
    </dgm:pt>
    <dgm:pt modelId="{0E8F4050-9921-43C2-9376-8042E0E9E218}" type="parTrans" cxnId="{182D5271-E18D-4E1A-B4B5-8040ADAD1D74}">
      <dgm:prSet/>
      <dgm:spPr/>
      <dgm:t>
        <a:bodyPr/>
        <a:lstStyle/>
        <a:p>
          <a:endParaRPr lang="en-US"/>
        </a:p>
      </dgm:t>
    </dgm:pt>
    <dgm:pt modelId="{55D6195D-B360-4A52-85B2-1093BCFFCDE3}" type="sibTrans" cxnId="{182D5271-E18D-4E1A-B4B5-8040ADAD1D74}">
      <dgm:prSet/>
      <dgm:spPr/>
      <dgm:t>
        <a:bodyPr/>
        <a:lstStyle/>
        <a:p>
          <a:endParaRPr lang="en-US"/>
        </a:p>
      </dgm:t>
    </dgm:pt>
    <dgm:pt modelId="{2D04527C-6B12-47DD-9A36-608DFAEAEAAE}">
      <dgm:prSet/>
      <dgm:spPr/>
      <dgm:t>
        <a:bodyPr/>
        <a:lstStyle/>
        <a:p>
          <a:r>
            <a:rPr lang="fi-FI"/>
            <a:t>Teknologiarakentelu ja –askartelu: rakennussarjat, kuularadat, legot, robottien tai puhelimien askartelu</a:t>
          </a:r>
          <a:endParaRPr lang="en-US"/>
        </a:p>
      </dgm:t>
    </dgm:pt>
    <dgm:pt modelId="{99A83C52-964F-4297-BBB5-C28B78B182BB}" type="parTrans" cxnId="{3316CE88-8124-43FC-80DC-A4B5D7D42934}">
      <dgm:prSet/>
      <dgm:spPr/>
      <dgm:t>
        <a:bodyPr/>
        <a:lstStyle/>
        <a:p>
          <a:endParaRPr lang="en-US"/>
        </a:p>
      </dgm:t>
    </dgm:pt>
    <dgm:pt modelId="{0B04A487-4DFC-4DFA-A21C-181B8D8A2C27}" type="sibTrans" cxnId="{3316CE88-8124-43FC-80DC-A4B5D7D42934}">
      <dgm:prSet/>
      <dgm:spPr/>
      <dgm:t>
        <a:bodyPr/>
        <a:lstStyle/>
        <a:p>
          <a:endParaRPr lang="en-US"/>
        </a:p>
      </dgm:t>
    </dgm:pt>
    <dgm:pt modelId="{58A69EAD-A757-4B10-AEC8-438C44A7E783}" type="pres">
      <dgm:prSet presAssocID="{ACF8FBFA-5904-400D-898F-06279243E13F}" presName="vert0" presStyleCnt="0">
        <dgm:presLayoutVars>
          <dgm:dir/>
          <dgm:animOne val="branch"/>
          <dgm:animLvl val="lvl"/>
        </dgm:presLayoutVars>
      </dgm:prSet>
      <dgm:spPr/>
    </dgm:pt>
    <dgm:pt modelId="{35B0A54F-37A2-45CA-86E3-4EC0FD7B8CE2}" type="pres">
      <dgm:prSet presAssocID="{924E1365-A737-41F1-B489-EAAF285FC327}" presName="thickLine" presStyleLbl="alignNode1" presStyleIdx="0" presStyleCnt="2"/>
      <dgm:spPr/>
    </dgm:pt>
    <dgm:pt modelId="{45E572EA-FA2C-4E46-B1A2-F3C551BA291D}" type="pres">
      <dgm:prSet presAssocID="{924E1365-A737-41F1-B489-EAAF285FC327}" presName="horz1" presStyleCnt="0"/>
      <dgm:spPr/>
    </dgm:pt>
    <dgm:pt modelId="{54B01546-5DA0-495D-96E6-56D71BE32CEB}" type="pres">
      <dgm:prSet presAssocID="{924E1365-A737-41F1-B489-EAAF285FC327}" presName="tx1" presStyleLbl="revTx" presStyleIdx="0" presStyleCnt="2"/>
      <dgm:spPr/>
    </dgm:pt>
    <dgm:pt modelId="{F750B1CE-01D9-4124-87AA-78845FFD06EB}" type="pres">
      <dgm:prSet presAssocID="{924E1365-A737-41F1-B489-EAAF285FC327}" presName="vert1" presStyleCnt="0"/>
      <dgm:spPr/>
    </dgm:pt>
    <dgm:pt modelId="{52623DB9-FF03-489F-AD89-CDF889B9A97A}" type="pres">
      <dgm:prSet presAssocID="{2D04527C-6B12-47DD-9A36-608DFAEAEAAE}" presName="thickLine" presStyleLbl="alignNode1" presStyleIdx="1" presStyleCnt="2"/>
      <dgm:spPr/>
    </dgm:pt>
    <dgm:pt modelId="{17799183-8614-48D8-BBF5-C29700EC152B}" type="pres">
      <dgm:prSet presAssocID="{2D04527C-6B12-47DD-9A36-608DFAEAEAAE}" presName="horz1" presStyleCnt="0"/>
      <dgm:spPr/>
    </dgm:pt>
    <dgm:pt modelId="{B2F8020B-3118-4D03-9ED2-B06F024B2731}" type="pres">
      <dgm:prSet presAssocID="{2D04527C-6B12-47DD-9A36-608DFAEAEAAE}" presName="tx1" presStyleLbl="revTx" presStyleIdx="1" presStyleCnt="2"/>
      <dgm:spPr/>
    </dgm:pt>
    <dgm:pt modelId="{7B632931-4360-4C56-A251-49284E84DE72}" type="pres">
      <dgm:prSet presAssocID="{2D04527C-6B12-47DD-9A36-608DFAEAEAAE}" presName="vert1" presStyleCnt="0"/>
      <dgm:spPr/>
    </dgm:pt>
  </dgm:ptLst>
  <dgm:cxnLst>
    <dgm:cxn modelId="{A7EB5116-FB8B-4B6C-A8A8-A9A1FB86E5C0}" type="presOf" srcId="{924E1365-A737-41F1-B489-EAAF285FC327}" destId="{54B01546-5DA0-495D-96E6-56D71BE32CEB}" srcOrd="0" destOrd="0" presId="urn:microsoft.com/office/officeart/2008/layout/LinedList"/>
    <dgm:cxn modelId="{182D5271-E18D-4E1A-B4B5-8040ADAD1D74}" srcId="{ACF8FBFA-5904-400D-898F-06279243E13F}" destId="{924E1365-A737-41F1-B489-EAAF285FC327}" srcOrd="0" destOrd="0" parTransId="{0E8F4050-9921-43C2-9376-8042E0E9E218}" sibTransId="{55D6195D-B360-4A52-85B2-1093BCFFCDE3}"/>
    <dgm:cxn modelId="{D98EE955-C0C9-4E1B-B163-B3D742452D94}" type="presOf" srcId="{ACF8FBFA-5904-400D-898F-06279243E13F}" destId="{58A69EAD-A757-4B10-AEC8-438C44A7E783}" srcOrd="0" destOrd="0" presId="urn:microsoft.com/office/officeart/2008/layout/LinedList"/>
    <dgm:cxn modelId="{3316CE88-8124-43FC-80DC-A4B5D7D42934}" srcId="{ACF8FBFA-5904-400D-898F-06279243E13F}" destId="{2D04527C-6B12-47DD-9A36-608DFAEAEAAE}" srcOrd="1" destOrd="0" parTransId="{99A83C52-964F-4297-BBB5-C28B78B182BB}" sibTransId="{0B04A487-4DFC-4DFA-A21C-181B8D8A2C27}"/>
    <dgm:cxn modelId="{5725E4C3-07F0-432F-BDB0-9F9D093876DB}" type="presOf" srcId="{2D04527C-6B12-47DD-9A36-608DFAEAEAAE}" destId="{B2F8020B-3118-4D03-9ED2-B06F024B2731}" srcOrd="0" destOrd="0" presId="urn:microsoft.com/office/officeart/2008/layout/LinedList"/>
    <dgm:cxn modelId="{E262B41C-3CE1-4C79-AA06-9366D8474D04}" type="presParOf" srcId="{58A69EAD-A757-4B10-AEC8-438C44A7E783}" destId="{35B0A54F-37A2-45CA-86E3-4EC0FD7B8CE2}" srcOrd="0" destOrd="0" presId="urn:microsoft.com/office/officeart/2008/layout/LinedList"/>
    <dgm:cxn modelId="{DA9531A3-DF2A-46EA-B6C1-68A6B147C5CE}" type="presParOf" srcId="{58A69EAD-A757-4B10-AEC8-438C44A7E783}" destId="{45E572EA-FA2C-4E46-B1A2-F3C551BA291D}" srcOrd="1" destOrd="0" presId="urn:microsoft.com/office/officeart/2008/layout/LinedList"/>
    <dgm:cxn modelId="{9D28F3B6-15D5-4EFA-8F0F-DB27BFE67BC1}" type="presParOf" srcId="{45E572EA-FA2C-4E46-B1A2-F3C551BA291D}" destId="{54B01546-5DA0-495D-96E6-56D71BE32CEB}" srcOrd="0" destOrd="0" presId="urn:microsoft.com/office/officeart/2008/layout/LinedList"/>
    <dgm:cxn modelId="{FF85FB4C-76B8-437C-9A16-59C2AC0B32F2}" type="presParOf" srcId="{45E572EA-FA2C-4E46-B1A2-F3C551BA291D}" destId="{F750B1CE-01D9-4124-87AA-78845FFD06EB}" srcOrd="1" destOrd="0" presId="urn:microsoft.com/office/officeart/2008/layout/LinedList"/>
    <dgm:cxn modelId="{AEADAAAB-CA14-4202-B734-0920ED157416}" type="presParOf" srcId="{58A69EAD-A757-4B10-AEC8-438C44A7E783}" destId="{52623DB9-FF03-489F-AD89-CDF889B9A97A}" srcOrd="2" destOrd="0" presId="urn:microsoft.com/office/officeart/2008/layout/LinedList"/>
    <dgm:cxn modelId="{3CE50E58-8FB9-4833-8975-2A486D0BA0BB}" type="presParOf" srcId="{58A69EAD-A757-4B10-AEC8-438C44A7E783}" destId="{17799183-8614-48D8-BBF5-C29700EC152B}" srcOrd="3" destOrd="0" presId="urn:microsoft.com/office/officeart/2008/layout/LinedList"/>
    <dgm:cxn modelId="{AAABA85B-8E21-4B8B-9E20-2EA76C38DB40}" type="presParOf" srcId="{17799183-8614-48D8-BBF5-C29700EC152B}" destId="{B2F8020B-3118-4D03-9ED2-B06F024B2731}" srcOrd="0" destOrd="0" presId="urn:microsoft.com/office/officeart/2008/layout/LinedList"/>
    <dgm:cxn modelId="{EFCA0353-3CF5-4478-A950-DE250288D5A8}" type="presParOf" srcId="{17799183-8614-48D8-BBF5-C29700EC152B}" destId="{7B632931-4360-4C56-A251-49284E84DE7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6BD848-BAFC-41D1-B7FD-9F1A8FCD39C7}" type="doc">
      <dgm:prSet loTypeId="urn:microsoft.com/office/officeart/2005/8/layout/default" loCatId="list" qsTypeId="urn:microsoft.com/office/officeart/2005/8/quickstyle/simple5" qsCatId="simple" csTypeId="urn:microsoft.com/office/officeart/2005/8/colors/colorful1" csCatId="colorful" phldr="1"/>
      <dgm:spPr/>
      <dgm:t>
        <a:bodyPr/>
        <a:lstStyle/>
        <a:p>
          <a:endParaRPr lang="en-US"/>
        </a:p>
      </dgm:t>
    </dgm:pt>
    <dgm:pt modelId="{650932D9-C9AE-4AE1-82C8-7BAB1B1EA69C}">
      <dgm:prSet phldr="0"/>
      <dgm:spPr/>
      <dgm:t>
        <a:bodyPr/>
        <a:lstStyle/>
        <a:p>
          <a:pPr rtl="0"/>
          <a:r>
            <a:rPr lang="fi-FI" b="0">
              <a:hlinkClick xmlns:r="http://schemas.openxmlformats.org/officeDocument/2006/relationships" r:id="rId1"/>
            </a:rPr>
            <a:t>Teknologiakasvatus varhaiskasvatuksessa – tuttua ja tuntematonta – Tutkittua varhaiskasvatuksesta</a:t>
          </a:r>
          <a:endParaRPr lang="fi-FI" b="1"/>
        </a:p>
      </dgm:t>
    </dgm:pt>
    <dgm:pt modelId="{250C9009-6611-4D1F-89C1-4B7A5F13A8BA}" type="parTrans" cxnId="{7D66B5EA-3798-4700-9D36-55C0F8BE02DF}">
      <dgm:prSet/>
      <dgm:spPr/>
      <dgm:t>
        <a:bodyPr/>
        <a:lstStyle/>
        <a:p>
          <a:endParaRPr lang="en-US"/>
        </a:p>
      </dgm:t>
    </dgm:pt>
    <dgm:pt modelId="{FEE6EBA9-5B13-45B1-8763-5A78DBA716DC}" type="sibTrans" cxnId="{7D66B5EA-3798-4700-9D36-55C0F8BE02DF}">
      <dgm:prSet/>
      <dgm:spPr/>
      <dgm:t>
        <a:bodyPr/>
        <a:lstStyle/>
        <a:p>
          <a:endParaRPr lang="en-US"/>
        </a:p>
      </dgm:t>
    </dgm:pt>
    <dgm:pt modelId="{D202C5BE-C21C-48A8-BF83-900A673223D1}">
      <dgm:prSet phldr="0"/>
      <dgm:spPr/>
      <dgm:t>
        <a:bodyPr/>
        <a:lstStyle/>
        <a:p>
          <a:pPr rtl="0"/>
          <a:r>
            <a:rPr lang="fi-FI" b="0">
              <a:hlinkClick xmlns:r="http://schemas.openxmlformats.org/officeDocument/2006/relationships" r:id="rId2"/>
            </a:rPr>
            <a:t>Varhaista Aikaa - Varhaiskasvatuksen Aikaa: Teknologiakasvatus (varhaista-aikaa.blogspot.com)</a:t>
          </a:r>
          <a:endParaRPr lang="fi-FI" b="0">
            <a:latin typeface="Calibri Light" panose="020F0302020204030204"/>
          </a:endParaRPr>
        </a:p>
      </dgm:t>
    </dgm:pt>
    <dgm:pt modelId="{3EAB6016-8D05-431A-9CA7-A9574105FCD7}" type="parTrans" cxnId="{32CFC3A8-7806-4025-867A-58040C2272B3}">
      <dgm:prSet/>
      <dgm:spPr/>
    </dgm:pt>
    <dgm:pt modelId="{41E86F17-A020-4D77-A9B2-B0F661695D27}" type="sibTrans" cxnId="{32CFC3A8-7806-4025-867A-58040C2272B3}">
      <dgm:prSet/>
      <dgm:spPr/>
      <dgm:t>
        <a:bodyPr/>
        <a:lstStyle/>
        <a:p>
          <a:endParaRPr lang="en-US"/>
        </a:p>
      </dgm:t>
    </dgm:pt>
    <dgm:pt modelId="{6168B8F8-C79A-4106-BD38-0D0142EF188E}">
      <dgm:prSet phldr="0"/>
      <dgm:spPr/>
      <dgm:t>
        <a:bodyPr/>
        <a:lstStyle/>
        <a:p>
          <a:pPr rtl="0"/>
          <a:r>
            <a:rPr lang="fi-FI" b="0">
              <a:hlinkClick xmlns:r="http://schemas.openxmlformats.org/officeDocument/2006/relationships" r:id="rId3"/>
            </a:rPr>
            <a:t>Digitaalisuus varhaiskasvatuksessa (centriabulletin.fi)</a:t>
          </a:r>
          <a:endParaRPr lang="fi-FI" b="0">
            <a:latin typeface="Calibri Light" panose="020F0302020204030204"/>
          </a:endParaRPr>
        </a:p>
      </dgm:t>
    </dgm:pt>
    <dgm:pt modelId="{D1BA9E3A-43AC-4352-AA7B-508BC88F2467}" type="parTrans" cxnId="{1A5CF1FB-B061-40E4-B562-CFDAB341F189}">
      <dgm:prSet/>
      <dgm:spPr/>
    </dgm:pt>
    <dgm:pt modelId="{7FA3D54E-46A8-45A2-BD9A-41C4B9EECCAC}" type="sibTrans" cxnId="{1A5CF1FB-B061-40E4-B562-CFDAB341F189}">
      <dgm:prSet/>
      <dgm:spPr/>
      <dgm:t>
        <a:bodyPr/>
        <a:lstStyle/>
        <a:p>
          <a:endParaRPr lang="en-US"/>
        </a:p>
      </dgm:t>
    </dgm:pt>
    <dgm:pt modelId="{9A9F22A3-78B1-4C01-BDA2-EB7B1034AA44}">
      <dgm:prSet phldr="0"/>
      <dgm:spPr/>
      <dgm:t>
        <a:bodyPr/>
        <a:lstStyle/>
        <a:p>
          <a:pPr rtl="0"/>
          <a:r>
            <a:rPr lang="fi-FI" b="0">
              <a:hlinkClick xmlns:r="http://schemas.openxmlformats.org/officeDocument/2006/relationships" r:id="rId4"/>
            </a:rPr>
            <a:t>Päiväkodin lapset ottavat älylaitteella lääkärileikin röntgenkuvia ja leikkivät lelupiilosta – Koukuttavuus huolettaa kehitysneuropsykologian dosenttia (yle.fi)</a:t>
          </a:r>
          <a:endParaRPr lang="fi-FI" b="0">
            <a:latin typeface="Calibri Light" panose="020F0302020204030204"/>
          </a:endParaRPr>
        </a:p>
      </dgm:t>
    </dgm:pt>
    <dgm:pt modelId="{4466DC3F-DD37-4330-B10C-551F856CC799}" type="parTrans" cxnId="{4FE81ABE-7633-43CD-84AC-A8B43233F1CF}">
      <dgm:prSet/>
      <dgm:spPr/>
    </dgm:pt>
    <dgm:pt modelId="{D1C5B900-B77B-48DE-BBC9-0FC6774FF8DE}" type="sibTrans" cxnId="{4FE81ABE-7633-43CD-84AC-A8B43233F1CF}">
      <dgm:prSet/>
      <dgm:spPr/>
      <dgm:t>
        <a:bodyPr/>
        <a:lstStyle/>
        <a:p>
          <a:endParaRPr lang="en-US"/>
        </a:p>
      </dgm:t>
    </dgm:pt>
    <dgm:pt modelId="{376ED139-BCFA-4CD1-A11D-AE74238DCA0C}" type="pres">
      <dgm:prSet presAssocID="{5C6BD848-BAFC-41D1-B7FD-9F1A8FCD39C7}" presName="diagram" presStyleCnt="0">
        <dgm:presLayoutVars>
          <dgm:dir/>
          <dgm:resizeHandles val="exact"/>
        </dgm:presLayoutVars>
      </dgm:prSet>
      <dgm:spPr/>
    </dgm:pt>
    <dgm:pt modelId="{2085EB04-40C8-46FD-AB28-4A7C6CA5B7A0}" type="pres">
      <dgm:prSet presAssocID="{650932D9-C9AE-4AE1-82C8-7BAB1B1EA69C}" presName="node" presStyleLbl="node1" presStyleIdx="0" presStyleCnt="4">
        <dgm:presLayoutVars>
          <dgm:bulletEnabled val="1"/>
        </dgm:presLayoutVars>
      </dgm:prSet>
      <dgm:spPr/>
    </dgm:pt>
    <dgm:pt modelId="{293D34EF-2BFA-4F1B-85DD-9E4F45BB9C37}" type="pres">
      <dgm:prSet presAssocID="{FEE6EBA9-5B13-45B1-8763-5A78DBA716DC}" presName="sibTrans" presStyleCnt="0"/>
      <dgm:spPr/>
    </dgm:pt>
    <dgm:pt modelId="{3B9C308C-84BD-4DBB-96DC-BAFFBD6C4421}" type="pres">
      <dgm:prSet presAssocID="{D202C5BE-C21C-48A8-BF83-900A673223D1}" presName="node" presStyleLbl="node1" presStyleIdx="1" presStyleCnt="4">
        <dgm:presLayoutVars>
          <dgm:bulletEnabled val="1"/>
        </dgm:presLayoutVars>
      </dgm:prSet>
      <dgm:spPr/>
    </dgm:pt>
    <dgm:pt modelId="{E7510FB5-8594-4442-964D-FEDBE6E0F6C6}" type="pres">
      <dgm:prSet presAssocID="{41E86F17-A020-4D77-A9B2-B0F661695D27}" presName="sibTrans" presStyleCnt="0"/>
      <dgm:spPr/>
    </dgm:pt>
    <dgm:pt modelId="{1FA598F0-6834-4C88-8C9D-2BA080DD0829}" type="pres">
      <dgm:prSet presAssocID="{6168B8F8-C79A-4106-BD38-0D0142EF188E}" presName="node" presStyleLbl="node1" presStyleIdx="2" presStyleCnt="4">
        <dgm:presLayoutVars>
          <dgm:bulletEnabled val="1"/>
        </dgm:presLayoutVars>
      </dgm:prSet>
      <dgm:spPr/>
    </dgm:pt>
    <dgm:pt modelId="{F0765E31-77B1-461A-9F26-5D1B09DA4266}" type="pres">
      <dgm:prSet presAssocID="{7FA3D54E-46A8-45A2-BD9A-41C4B9EECCAC}" presName="sibTrans" presStyleCnt="0"/>
      <dgm:spPr/>
    </dgm:pt>
    <dgm:pt modelId="{001F3D41-20D1-41C1-A7E7-E39BF36C1E05}" type="pres">
      <dgm:prSet presAssocID="{9A9F22A3-78B1-4C01-BDA2-EB7B1034AA44}" presName="node" presStyleLbl="node1" presStyleIdx="3" presStyleCnt="4">
        <dgm:presLayoutVars>
          <dgm:bulletEnabled val="1"/>
        </dgm:presLayoutVars>
      </dgm:prSet>
      <dgm:spPr/>
    </dgm:pt>
  </dgm:ptLst>
  <dgm:cxnLst>
    <dgm:cxn modelId="{A7F8E378-90DA-41A0-9160-7242DB456B56}" type="presOf" srcId="{650932D9-C9AE-4AE1-82C8-7BAB1B1EA69C}" destId="{2085EB04-40C8-46FD-AB28-4A7C6CA5B7A0}" srcOrd="0" destOrd="0" presId="urn:microsoft.com/office/officeart/2005/8/layout/default"/>
    <dgm:cxn modelId="{95DC528F-D1AE-413E-8316-4180E647A0C7}" type="presOf" srcId="{9A9F22A3-78B1-4C01-BDA2-EB7B1034AA44}" destId="{001F3D41-20D1-41C1-A7E7-E39BF36C1E05}" srcOrd="0" destOrd="0" presId="urn:microsoft.com/office/officeart/2005/8/layout/default"/>
    <dgm:cxn modelId="{ADF3C495-7E9F-4EC3-A4B1-64AB3302876B}" type="presOf" srcId="{5C6BD848-BAFC-41D1-B7FD-9F1A8FCD39C7}" destId="{376ED139-BCFA-4CD1-A11D-AE74238DCA0C}" srcOrd="0" destOrd="0" presId="urn:microsoft.com/office/officeart/2005/8/layout/default"/>
    <dgm:cxn modelId="{32CFC3A8-7806-4025-867A-58040C2272B3}" srcId="{5C6BD848-BAFC-41D1-B7FD-9F1A8FCD39C7}" destId="{D202C5BE-C21C-48A8-BF83-900A673223D1}" srcOrd="1" destOrd="0" parTransId="{3EAB6016-8D05-431A-9CA7-A9574105FCD7}" sibTransId="{41E86F17-A020-4D77-A9B2-B0F661695D27}"/>
    <dgm:cxn modelId="{4FE81ABE-7633-43CD-84AC-A8B43233F1CF}" srcId="{5C6BD848-BAFC-41D1-B7FD-9F1A8FCD39C7}" destId="{9A9F22A3-78B1-4C01-BDA2-EB7B1034AA44}" srcOrd="3" destOrd="0" parTransId="{4466DC3F-DD37-4330-B10C-551F856CC799}" sibTransId="{D1C5B900-B77B-48DE-BBC9-0FC6774FF8DE}"/>
    <dgm:cxn modelId="{7D66B5EA-3798-4700-9D36-55C0F8BE02DF}" srcId="{5C6BD848-BAFC-41D1-B7FD-9F1A8FCD39C7}" destId="{650932D9-C9AE-4AE1-82C8-7BAB1B1EA69C}" srcOrd="0" destOrd="0" parTransId="{250C9009-6611-4D1F-89C1-4B7A5F13A8BA}" sibTransId="{FEE6EBA9-5B13-45B1-8763-5A78DBA716DC}"/>
    <dgm:cxn modelId="{8B7FDDF1-0950-46DB-8EB0-57EC532B71B9}" type="presOf" srcId="{6168B8F8-C79A-4106-BD38-0D0142EF188E}" destId="{1FA598F0-6834-4C88-8C9D-2BA080DD0829}" srcOrd="0" destOrd="0" presId="urn:microsoft.com/office/officeart/2005/8/layout/default"/>
    <dgm:cxn modelId="{F55080F6-983A-4F41-9B8E-FC4104F7C977}" type="presOf" srcId="{D202C5BE-C21C-48A8-BF83-900A673223D1}" destId="{3B9C308C-84BD-4DBB-96DC-BAFFBD6C4421}" srcOrd="0" destOrd="0" presId="urn:microsoft.com/office/officeart/2005/8/layout/default"/>
    <dgm:cxn modelId="{1A5CF1FB-B061-40E4-B562-CFDAB341F189}" srcId="{5C6BD848-BAFC-41D1-B7FD-9F1A8FCD39C7}" destId="{6168B8F8-C79A-4106-BD38-0D0142EF188E}" srcOrd="2" destOrd="0" parTransId="{D1BA9E3A-43AC-4352-AA7B-508BC88F2467}" sibTransId="{7FA3D54E-46A8-45A2-BD9A-41C4B9EECCAC}"/>
    <dgm:cxn modelId="{308612F1-B0FA-48D4-88B7-B6F8809EA6FD}" type="presParOf" srcId="{376ED139-BCFA-4CD1-A11D-AE74238DCA0C}" destId="{2085EB04-40C8-46FD-AB28-4A7C6CA5B7A0}" srcOrd="0" destOrd="0" presId="urn:microsoft.com/office/officeart/2005/8/layout/default"/>
    <dgm:cxn modelId="{C9D5E397-AF4F-462C-B854-17F41666F369}" type="presParOf" srcId="{376ED139-BCFA-4CD1-A11D-AE74238DCA0C}" destId="{293D34EF-2BFA-4F1B-85DD-9E4F45BB9C37}" srcOrd="1" destOrd="0" presId="urn:microsoft.com/office/officeart/2005/8/layout/default"/>
    <dgm:cxn modelId="{4BD05CF3-B0CA-4D00-9674-F891E752581C}" type="presParOf" srcId="{376ED139-BCFA-4CD1-A11D-AE74238DCA0C}" destId="{3B9C308C-84BD-4DBB-96DC-BAFFBD6C4421}" srcOrd="2" destOrd="0" presId="urn:microsoft.com/office/officeart/2005/8/layout/default"/>
    <dgm:cxn modelId="{D12C43C3-48D8-49B4-8613-18E5EA56511C}" type="presParOf" srcId="{376ED139-BCFA-4CD1-A11D-AE74238DCA0C}" destId="{E7510FB5-8594-4442-964D-FEDBE6E0F6C6}" srcOrd="3" destOrd="0" presId="urn:microsoft.com/office/officeart/2005/8/layout/default"/>
    <dgm:cxn modelId="{1B02802A-D93A-4F84-91C7-D582FC6F2E27}" type="presParOf" srcId="{376ED139-BCFA-4CD1-A11D-AE74238DCA0C}" destId="{1FA598F0-6834-4C88-8C9D-2BA080DD0829}" srcOrd="4" destOrd="0" presId="urn:microsoft.com/office/officeart/2005/8/layout/default"/>
    <dgm:cxn modelId="{F600D96F-FEE3-4E09-BA39-EFABFF80B7D4}" type="presParOf" srcId="{376ED139-BCFA-4CD1-A11D-AE74238DCA0C}" destId="{F0765E31-77B1-461A-9F26-5D1B09DA4266}" srcOrd="5" destOrd="0" presId="urn:microsoft.com/office/officeart/2005/8/layout/default"/>
    <dgm:cxn modelId="{8A41E973-11A4-4898-8C48-06100FD099B9}" type="presParOf" srcId="{376ED139-BCFA-4CD1-A11D-AE74238DCA0C}" destId="{001F3D41-20D1-41C1-A7E7-E39BF36C1E05}"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34C7C2-280B-4496-8E7E-616B002D5AB0}"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649947A1-292D-48EA-992D-CECD81ADA0A6}">
      <dgm:prSet/>
      <dgm:spPr/>
      <dgm:t>
        <a:bodyPr/>
        <a:lstStyle/>
        <a:p>
          <a:r>
            <a:rPr lang="fi-FI" dirty="0"/>
            <a:t>Valitse parin kanssa hahmo (legoukko, nukke </a:t>
          </a:r>
          <a:r>
            <a:rPr lang="fi-FI" dirty="0" err="1"/>
            <a:t>tm</a:t>
          </a:r>
          <a:r>
            <a:rPr lang="fi-FI" dirty="0"/>
            <a:t>.), jonka ympärille lähdette</a:t>
          </a:r>
          <a:r>
            <a:rPr lang="fi-FI" dirty="0">
              <a:latin typeface="Calibri Light" panose="020F0302020204030204"/>
            </a:rPr>
            <a:t> suunnittelemaan ja</a:t>
          </a:r>
          <a:r>
            <a:rPr lang="fi-FI" dirty="0"/>
            <a:t> toteuttamaan</a:t>
          </a:r>
          <a:r>
            <a:rPr lang="fi-FI" dirty="0">
              <a:latin typeface="Calibri Light" panose="020F0302020204030204"/>
            </a:rPr>
            <a:t> konkreettista, jollakin tavoin teknologiaan liittyvää</a:t>
          </a:r>
          <a:r>
            <a:rPr lang="fi-FI" dirty="0"/>
            <a:t> "tarinaa/seikkailua" </a:t>
          </a:r>
          <a:r>
            <a:rPr lang="fi-FI" dirty="0">
              <a:latin typeface="Calibri Light" panose="020F0302020204030204"/>
            </a:rPr>
            <a:t>digitaalisia apuvälineitä</a:t>
          </a:r>
          <a:r>
            <a:rPr lang="fi-FI" dirty="0"/>
            <a:t> hyödyntämällä</a:t>
          </a:r>
          <a:endParaRPr lang="en-US" dirty="0"/>
        </a:p>
      </dgm:t>
    </dgm:pt>
    <dgm:pt modelId="{2114C6B3-35EA-47EA-8082-7B85B21B5783}" type="parTrans" cxnId="{390CD528-C0D9-42C9-9A30-08BAE6F54722}">
      <dgm:prSet/>
      <dgm:spPr/>
      <dgm:t>
        <a:bodyPr/>
        <a:lstStyle/>
        <a:p>
          <a:endParaRPr lang="en-US"/>
        </a:p>
      </dgm:t>
    </dgm:pt>
    <dgm:pt modelId="{ECF0E23C-26FA-4D95-9EB2-06AEB7C630D0}" type="sibTrans" cxnId="{390CD528-C0D9-42C9-9A30-08BAE6F54722}">
      <dgm:prSet/>
      <dgm:spPr/>
      <dgm:t>
        <a:bodyPr/>
        <a:lstStyle/>
        <a:p>
          <a:endParaRPr lang="en-US"/>
        </a:p>
      </dgm:t>
    </dgm:pt>
    <dgm:pt modelId="{C239D36F-B0CE-467D-9BAC-480A925A55B7}">
      <dgm:prSet/>
      <dgm:spPr/>
      <dgm:t>
        <a:bodyPr/>
        <a:lstStyle/>
        <a:p>
          <a:pPr rtl="0"/>
          <a:r>
            <a:rPr lang="fi-FI" dirty="0"/>
            <a:t>Miettikää, mitä kaikkea haluatte tarinalla/seikkailulla tuoda esiin</a:t>
          </a:r>
          <a:r>
            <a:rPr lang="fi-FI" dirty="0">
              <a:latin typeface="Calibri Light" panose="020F0302020204030204"/>
            </a:rPr>
            <a:t> lapselle ja mitä lapsi voi oppia?</a:t>
          </a:r>
          <a:r>
            <a:rPr lang="fi-FI" dirty="0"/>
            <a:t> Onko seikkailun teemana joku tietty esim. kotiseutu, kaupassa käynti </a:t>
          </a:r>
          <a:r>
            <a:rPr lang="fi-FI" dirty="0" err="1"/>
            <a:t>tms</a:t>
          </a:r>
          <a:r>
            <a:rPr lang="fi-FI" dirty="0"/>
            <a:t> ja tuotte esim. kuvitetun tarinan, videon kautta esiin, millaisia teknologiaa aiheeseenne voisi liittyä.</a:t>
          </a:r>
          <a:endParaRPr lang="en-US" dirty="0"/>
        </a:p>
      </dgm:t>
    </dgm:pt>
    <dgm:pt modelId="{E32576F9-6A02-4E58-9083-CEB56CBCBA65}" type="parTrans" cxnId="{7F484FCB-5883-4BBB-8AAF-4292C0C7C4A1}">
      <dgm:prSet/>
      <dgm:spPr/>
      <dgm:t>
        <a:bodyPr/>
        <a:lstStyle/>
        <a:p>
          <a:endParaRPr lang="en-US"/>
        </a:p>
      </dgm:t>
    </dgm:pt>
    <dgm:pt modelId="{AF9C2988-B998-49D3-A3A8-6657A032092A}" type="sibTrans" cxnId="{7F484FCB-5883-4BBB-8AAF-4292C0C7C4A1}">
      <dgm:prSet/>
      <dgm:spPr/>
      <dgm:t>
        <a:bodyPr/>
        <a:lstStyle/>
        <a:p>
          <a:endParaRPr lang="en-US"/>
        </a:p>
      </dgm:t>
    </dgm:pt>
    <dgm:pt modelId="{6674D3B9-B92E-45E3-9C7F-C4DD219130E0}">
      <dgm:prSet phldr="0"/>
      <dgm:spPr/>
      <dgm:t>
        <a:bodyPr/>
        <a:lstStyle/>
        <a:p>
          <a:r>
            <a:rPr lang="en-US" dirty="0" err="1">
              <a:latin typeface="Calibri Light" panose="020F0302020204030204"/>
            </a:rPr>
            <a:t>Dokumentoikaa</a:t>
          </a:r>
          <a:r>
            <a:rPr lang="en-US" dirty="0">
              <a:latin typeface="Calibri Light" panose="020F0302020204030204"/>
            </a:rPr>
            <a:t> </a:t>
          </a:r>
          <a:r>
            <a:rPr lang="en-US" dirty="0" err="1">
              <a:latin typeface="Calibri Light" panose="020F0302020204030204"/>
            </a:rPr>
            <a:t>hahmonne</a:t>
          </a:r>
          <a:r>
            <a:rPr lang="en-US" dirty="0">
              <a:latin typeface="Calibri Light" panose="020F0302020204030204"/>
            </a:rPr>
            <a:t> </a:t>
          </a:r>
          <a:r>
            <a:rPr lang="en-US" dirty="0" err="1">
              <a:latin typeface="Calibri Light" panose="020F0302020204030204"/>
            </a:rPr>
            <a:t>seikkailu</a:t>
          </a:r>
          <a:r>
            <a:rPr lang="en-US" dirty="0">
              <a:latin typeface="Calibri Light" panose="020F0302020204030204"/>
            </a:rPr>
            <a:t> </a:t>
          </a:r>
          <a:r>
            <a:rPr lang="en-US" dirty="0" err="1">
              <a:latin typeface="Calibri Light" panose="020F0302020204030204"/>
            </a:rPr>
            <a:t>muulle</a:t>
          </a:r>
          <a:r>
            <a:rPr lang="en-US" dirty="0">
              <a:latin typeface="Calibri Light" panose="020F0302020204030204"/>
            </a:rPr>
            <a:t> </a:t>
          </a:r>
          <a:r>
            <a:rPr lang="en-US" dirty="0" err="1">
              <a:latin typeface="Calibri Light" panose="020F0302020204030204"/>
            </a:rPr>
            <a:t>ryhmälle</a:t>
          </a:r>
          <a:r>
            <a:rPr lang="en-US" dirty="0">
              <a:latin typeface="Calibri Light" panose="020F0302020204030204"/>
            </a:rPr>
            <a:t> </a:t>
          </a:r>
          <a:r>
            <a:rPr lang="en-US" dirty="0" err="1">
              <a:latin typeface="Calibri Light" panose="020F0302020204030204"/>
            </a:rPr>
            <a:t>esitettävään</a:t>
          </a:r>
          <a:r>
            <a:rPr lang="en-US" dirty="0">
              <a:latin typeface="Calibri Light" panose="020F0302020204030204"/>
            </a:rPr>
            <a:t> </a:t>
          </a:r>
          <a:r>
            <a:rPr lang="en-US" dirty="0" err="1">
              <a:latin typeface="Calibri Light" panose="020F0302020204030204"/>
            </a:rPr>
            <a:t>muotoon</a:t>
          </a:r>
          <a:r>
            <a:rPr lang="en-US" dirty="0">
              <a:latin typeface="Calibri Light" panose="020F0302020204030204"/>
            </a:rPr>
            <a:t>, </a:t>
          </a:r>
          <a:r>
            <a:rPr lang="en-US" dirty="0" err="1">
              <a:latin typeface="Calibri Light" panose="020F0302020204030204"/>
            </a:rPr>
            <a:t>esimerkiksi</a:t>
          </a:r>
          <a:r>
            <a:rPr lang="en-US" dirty="0">
              <a:latin typeface="Calibri Light" panose="020F0302020204030204"/>
            </a:rPr>
            <a:t> video, </a:t>
          </a:r>
          <a:r>
            <a:rPr lang="en-US" dirty="0" err="1">
              <a:latin typeface="Calibri Light" panose="020F0302020204030204"/>
            </a:rPr>
            <a:t>powerpoint</a:t>
          </a:r>
          <a:r>
            <a:rPr lang="en-US" dirty="0">
              <a:latin typeface="Calibri Light" panose="020F0302020204030204"/>
            </a:rPr>
            <a:t> </a:t>
          </a:r>
          <a:r>
            <a:rPr lang="en-US" dirty="0" err="1">
              <a:latin typeface="Calibri Light" panose="020F0302020204030204"/>
            </a:rPr>
            <a:t>kuvista</a:t>
          </a:r>
          <a:r>
            <a:rPr lang="en-US" dirty="0">
              <a:latin typeface="Calibri Light" panose="020F0302020204030204"/>
            </a:rPr>
            <a:t> tm.</a:t>
          </a:r>
        </a:p>
      </dgm:t>
    </dgm:pt>
    <dgm:pt modelId="{9DA706AB-B393-4AB0-B67C-4A1504225BF2}" type="parTrans" cxnId="{688A09B8-CD97-4007-8064-3A3F578545A0}">
      <dgm:prSet/>
      <dgm:spPr/>
    </dgm:pt>
    <dgm:pt modelId="{EDFB6C35-646B-46EC-896B-7297BECD7A96}" type="sibTrans" cxnId="{688A09B8-CD97-4007-8064-3A3F578545A0}">
      <dgm:prSet/>
      <dgm:spPr/>
      <dgm:t>
        <a:bodyPr/>
        <a:lstStyle/>
        <a:p>
          <a:endParaRPr lang="en-US"/>
        </a:p>
      </dgm:t>
    </dgm:pt>
    <dgm:pt modelId="{0B12AFE9-B809-4276-B5F8-537AF348EF32}" type="pres">
      <dgm:prSet presAssocID="{9434C7C2-280B-4496-8E7E-616B002D5AB0}" presName="vert0" presStyleCnt="0">
        <dgm:presLayoutVars>
          <dgm:dir/>
          <dgm:animOne val="branch"/>
          <dgm:animLvl val="lvl"/>
        </dgm:presLayoutVars>
      </dgm:prSet>
      <dgm:spPr/>
    </dgm:pt>
    <dgm:pt modelId="{2AE46B47-5937-46AE-8145-0BF05A10B5CB}" type="pres">
      <dgm:prSet presAssocID="{649947A1-292D-48EA-992D-CECD81ADA0A6}" presName="thickLine" presStyleLbl="alignNode1" presStyleIdx="0" presStyleCnt="3"/>
      <dgm:spPr/>
    </dgm:pt>
    <dgm:pt modelId="{269B9193-C670-4219-9970-BE9DECFD087D}" type="pres">
      <dgm:prSet presAssocID="{649947A1-292D-48EA-992D-CECD81ADA0A6}" presName="horz1" presStyleCnt="0"/>
      <dgm:spPr/>
    </dgm:pt>
    <dgm:pt modelId="{F8610728-E83A-482D-8CA4-AAF73E472B62}" type="pres">
      <dgm:prSet presAssocID="{649947A1-292D-48EA-992D-CECD81ADA0A6}" presName="tx1" presStyleLbl="revTx" presStyleIdx="0" presStyleCnt="3"/>
      <dgm:spPr/>
    </dgm:pt>
    <dgm:pt modelId="{9EAC0523-3DF2-4A5B-8C8B-008914E0687A}" type="pres">
      <dgm:prSet presAssocID="{649947A1-292D-48EA-992D-CECD81ADA0A6}" presName="vert1" presStyleCnt="0"/>
      <dgm:spPr/>
    </dgm:pt>
    <dgm:pt modelId="{DEB6E8BA-B5AB-4D30-8F46-56279FC0FA73}" type="pres">
      <dgm:prSet presAssocID="{C239D36F-B0CE-467D-9BAC-480A925A55B7}" presName="thickLine" presStyleLbl="alignNode1" presStyleIdx="1" presStyleCnt="3"/>
      <dgm:spPr/>
    </dgm:pt>
    <dgm:pt modelId="{B0778ED0-41E9-4B3E-ACAD-15A2FED3B68D}" type="pres">
      <dgm:prSet presAssocID="{C239D36F-B0CE-467D-9BAC-480A925A55B7}" presName="horz1" presStyleCnt="0"/>
      <dgm:spPr/>
    </dgm:pt>
    <dgm:pt modelId="{7CE518B2-3DDE-4D0B-90F8-CD99BA615378}" type="pres">
      <dgm:prSet presAssocID="{C239D36F-B0CE-467D-9BAC-480A925A55B7}" presName="tx1" presStyleLbl="revTx" presStyleIdx="1" presStyleCnt="3"/>
      <dgm:spPr/>
    </dgm:pt>
    <dgm:pt modelId="{61EF4503-E081-48A2-8838-14C4F49A46CE}" type="pres">
      <dgm:prSet presAssocID="{C239D36F-B0CE-467D-9BAC-480A925A55B7}" presName="vert1" presStyleCnt="0"/>
      <dgm:spPr/>
    </dgm:pt>
    <dgm:pt modelId="{3202F864-5ABF-4913-A9EB-EE7BE46D10FB}" type="pres">
      <dgm:prSet presAssocID="{6674D3B9-B92E-45E3-9C7F-C4DD219130E0}" presName="thickLine" presStyleLbl="alignNode1" presStyleIdx="2" presStyleCnt="3"/>
      <dgm:spPr/>
    </dgm:pt>
    <dgm:pt modelId="{51084FB6-C42C-4581-A8FC-F2291E4E873C}" type="pres">
      <dgm:prSet presAssocID="{6674D3B9-B92E-45E3-9C7F-C4DD219130E0}" presName="horz1" presStyleCnt="0"/>
      <dgm:spPr/>
    </dgm:pt>
    <dgm:pt modelId="{AF6D34E9-15EA-4541-AAD0-6CB905580AEB}" type="pres">
      <dgm:prSet presAssocID="{6674D3B9-B92E-45E3-9C7F-C4DD219130E0}" presName="tx1" presStyleLbl="revTx" presStyleIdx="2" presStyleCnt="3"/>
      <dgm:spPr/>
    </dgm:pt>
    <dgm:pt modelId="{E04706EF-D809-4E14-AEA5-7E1E740AE075}" type="pres">
      <dgm:prSet presAssocID="{6674D3B9-B92E-45E3-9C7F-C4DD219130E0}" presName="vert1" presStyleCnt="0"/>
      <dgm:spPr/>
    </dgm:pt>
  </dgm:ptLst>
  <dgm:cxnLst>
    <dgm:cxn modelId="{390CD528-C0D9-42C9-9A30-08BAE6F54722}" srcId="{9434C7C2-280B-4496-8E7E-616B002D5AB0}" destId="{649947A1-292D-48EA-992D-CECD81ADA0A6}" srcOrd="0" destOrd="0" parTransId="{2114C6B3-35EA-47EA-8082-7B85B21B5783}" sibTransId="{ECF0E23C-26FA-4D95-9EB2-06AEB7C630D0}"/>
    <dgm:cxn modelId="{170B6F6C-4F49-46C7-81D1-18CF018C5B91}" type="presOf" srcId="{6674D3B9-B92E-45E3-9C7F-C4DD219130E0}" destId="{AF6D34E9-15EA-4541-AAD0-6CB905580AEB}" srcOrd="0" destOrd="0" presId="urn:microsoft.com/office/officeart/2008/layout/LinedList"/>
    <dgm:cxn modelId="{9FD17E80-C3FC-48CD-B8B9-4E33CE9093E4}" type="presOf" srcId="{9434C7C2-280B-4496-8E7E-616B002D5AB0}" destId="{0B12AFE9-B809-4276-B5F8-537AF348EF32}" srcOrd="0" destOrd="0" presId="urn:microsoft.com/office/officeart/2008/layout/LinedList"/>
    <dgm:cxn modelId="{BC011E9E-C0E2-4AE5-8748-72554D83FD6D}" type="presOf" srcId="{649947A1-292D-48EA-992D-CECD81ADA0A6}" destId="{F8610728-E83A-482D-8CA4-AAF73E472B62}" srcOrd="0" destOrd="0" presId="urn:microsoft.com/office/officeart/2008/layout/LinedList"/>
    <dgm:cxn modelId="{688A09B8-CD97-4007-8064-3A3F578545A0}" srcId="{9434C7C2-280B-4496-8E7E-616B002D5AB0}" destId="{6674D3B9-B92E-45E3-9C7F-C4DD219130E0}" srcOrd="2" destOrd="0" parTransId="{9DA706AB-B393-4AB0-B67C-4A1504225BF2}" sibTransId="{EDFB6C35-646B-46EC-896B-7297BECD7A96}"/>
    <dgm:cxn modelId="{7F484FCB-5883-4BBB-8AAF-4292C0C7C4A1}" srcId="{9434C7C2-280B-4496-8E7E-616B002D5AB0}" destId="{C239D36F-B0CE-467D-9BAC-480A925A55B7}" srcOrd="1" destOrd="0" parTransId="{E32576F9-6A02-4E58-9083-CEB56CBCBA65}" sibTransId="{AF9C2988-B998-49D3-A3A8-6657A032092A}"/>
    <dgm:cxn modelId="{6E258CE7-E1F1-496D-ABB7-5653B9F8FC13}" type="presOf" srcId="{C239D36F-B0CE-467D-9BAC-480A925A55B7}" destId="{7CE518B2-3DDE-4D0B-90F8-CD99BA615378}" srcOrd="0" destOrd="0" presId="urn:microsoft.com/office/officeart/2008/layout/LinedList"/>
    <dgm:cxn modelId="{DE36A067-CF69-4C36-9618-D5134AE12FE9}" type="presParOf" srcId="{0B12AFE9-B809-4276-B5F8-537AF348EF32}" destId="{2AE46B47-5937-46AE-8145-0BF05A10B5CB}" srcOrd="0" destOrd="0" presId="urn:microsoft.com/office/officeart/2008/layout/LinedList"/>
    <dgm:cxn modelId="{DBA11656-F4EE-42AB-BA38-9FEAB45E5859}" type="presParOf" srcId="{0B12AFE9-B809-4276-B5F8-537AF348EF32}" destId="{269B9193-C670-4219-9970-BE9DECFD087D}" srcOrd="1" destOrd="0" presId="urn:microsoft.com/office/officeart/2008/layout/LinedList"/>
    <dgm:cxn modelId="{572FCDB6-3E3D-4539-ADDC-7D9D95B2A755}" type="presParOf" srcId="{269B9193-C670-4219-9970-BE9DECFD087D}" destId="{F8610728-E83A-482D-8CA4-AAF73E472B62}" srcOrd="0" destOrd="0" presId="urn:microsoft.com/office/officeart/2008/layout/LinedList"/>
    <dgm:cxn modelId="{0E9D48CC-C505-4677-B933-B71FBCBB98D6}" type="presParOf" srcId="{269B9193-C670-4219-9970-BE9DECFD087D}" destId="{9EAC0523-3DF2-4A5B-8C8B-008914E0687A}" srcOrd="1" destOrd="0" presId="urn:microsoft.com/office/officeart/2008/layout/LinedList"/>
    <dgm:cxn modelId="{277B8F38-A468-4F97-B58A-4FAC07AB0B8A}" type="presParOf" srcId="{0B12AFE9-B809-4276-B5F8-537AF348EF32}" destId="{DEB6E8BA-B5AB-4D30-8F46-56279FC0FA73}" srcOrd="2" destOrd="0" presId="urn:microsoft.com/office/officeart/2008/layout/LinedList"/>
    <dgm:cxn modelId="{84659AA7-D645-4308-BC83-FBC419F5A05B}" type="presParOf" srcId="{0B12AFE9-B809-4276-B5F8-537AF348EF32}" destId="{B0778ED0-41E9-4B3E-ACAD-15A2FED3B68D}" srcOrd="3" destOrd="0" presId="urn:microsoft.com/office/officeart/2008/layout/LinedList"/>
    <dgm:cxn modelId="{3660AB15-B64A-491E-A51D-6D5CD41949E2}" type="presParOf" srcId="{B0778ED0-41E9-4B3E-ACAD-15A2FED3B68D}" destId="{7CE518B2-3DDE-4D0B-90F8-CD99BA615378}" srcOrd="0" destOrd="0" presId="urn:microsoft.com/office/officeart/2008/layout/LinedList"/>
    <dgm:cxn modelId="{B03D8416-7234-4793-90BE-86C50BABA75B}" type="presParOf" srcId="{B0778ED0-41E9-4B3E-ACAD-15A2FED3B68D}" destId="{61EF4503-E081-48A2-8838-14C4F49A46CE}" srcOrd="1" destOrd="0" presId="urn:microsoft.com/office/officeart/2008/layout/LinedList"/>
    <dgm:cxn modelId="{C5CECFD8-92BE-4BAE-A23F-F783C9C0886E}" type="presParOf" srcId="{0B12AFE9-B809-4276-B5F8-537AF348EF32}" destId="{3202F864-5ABF-4913-A9EB-EE7BE46D10FB}" srcOrd="4" destOrd="0" presId="urn:microsoft.com/office/officeart/2008/layout/LinedList"/>
    <dgm:cxn modelId="{13E22BC6-77BD-488D-9447-502BE3873A2E}" type="presParOf" srcId="{0B12AFE9-B809-4276-B5F8-537AF348EF32}" destId="{51084FB6-C42C-4581-A8FC-F2291E4E873C}" srcOrd="5" destOrd="0" presId="urn:microsoft.com/office/officeart/2008/layout/LinedList"/>
    <dgm:cxn modelId="{2C1ECA7F-EB26-441C-9C66-DC337DF20E69}" type="presParOf" srcId="{51084FB6-C42C-4581-A8FC-F2291E4E873C}" destId="{AF6D34E9-15EA-4541-AAD0-6CB905580AEB}" srcOrd="0" destOrd="0" presId="urn:microsoft.com/office/officeart/2008/layout/LinedList"/>
    <dgm:cxn modelId="{DDBEF0DC-D20A-4072-BB12-E578694167AD}" type="presParOf" srcId="{51084FB6-C42C-4581-A8FC-F2291E4E873C}" destId="{E04706EF-D809-4E14-AEA5-7E1E740AE07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B0A54F-37A2-45CA-86E3-4EC0FD7B8CE2}">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B01546-5DA0-495D-96E6-56D71BE32CEB}">
      <dsp:nvSpPr>
        <dsp:cNvPr id="0" name=""/>
        <dsp:cNvSpPr/>
      </dsp:nvSpPr>
      <dsp:spPr>
        <a:xfrm>
          <a:off x="0" y="0"/>
          <a:ext cx="10515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fi-FI" sz="4300" kern="1200"/>
            <a:t>Laitekartoitus omassa ryhmässä: mitä kaikkia teknologisia laitteita ja –ratkaisuja? Mitä löytyy kotoa? Mihin laitteita tarvitaan?</a:t>
          </a:r>
          <a:endParaRPr lang="en-US" sz="4300" kern="1200"/>
        </a:p>
      </dsp:txBody>
      <dsp:txXfrm>
        <a:off x="0" y="0"/>
        <a:ext cx="10515600" cy="2175669"/>
      </dsp:txXfrm>
    </dsp:sp>
    <dsp:sp modelId="{52623DB9-FF03-489F-AD89-CDF889B9A97A}">
      <dsp:nvSpPr>
        <dsp:cNvPr id="0" name=""/>
        <dsp:cNvSpPr/>
      </dsp:nvSpPr>
      <dsp:spPr>
        <a:xfrm>
          <a:off x="0" y="217566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2F8020B-3118-4D03-9ED2-B06F024B2731}">
      <dsp:nvSpPr>
        <dsp:cNvPr id="0" name=""/>
        <dsp:cNvSpPr/>
      </dsp:nvSpPr>
      <dsp:spPr>
        <a:xfrm>
          <a:off x="0" y="2175669"/>
          <a:ext cx="10515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fi-FI" sz="4300" kern="1200"/>
            <a:t>Teknologiarakentelu ja –askartelu: rakennussarjat, kuularadat, legot, robottien tai puhelimien askartelu</a:t>
          </a:r>
          <a:endParaRPr lang="en-US" sz="4300" kern="1200"/>
        </a:p>
      </dsp:txBody>
      <dsp:txXfrm>
        <a:off x="0" y="2175669"/>
        <a:ext cx="10515600" cy="21756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85EB04-40C8-46FD-AB28-4A7C6CA5B7A0}">
      <dsp:nvSpPr>
        <dsp:cNvPr id="0" name=""/>
        <dsp:cNvSpPr/>
      </dsp:nvSpPr>
      <dsp:spPr>
        <a:xfrm>
          <a:off x="1748064" y="2975"/>
          <a:ext cx="3342605" cy="200556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fi-FI" sz="1900" b="0" kern="1200">
              <a:hlinkClick xmlns:r="http://schemas.openxmlformats.org/officeDocument/2006/relationships" r:id="rId1"/>
            </a:rPr>
            <a:t>Teknologiakasvatus varhaiskasvatuksessa – tuttua ja tuntematonta – Tutkittua varhaiskasvatuksesta</a:t>
          </a:r>
          <a:endParaRPr lang="fi-FI" sz="1900" b="1" kern="1200"/>
        </a:p>
      </dsp:txBody>
      <dsp:txXfrm>
        <a:off x="1748064" y="2975"/>
        <a:ext cx="3342605" cy="2005563"/>
      </dsp:txXfrm>
    </dsp:sp>
    <dsp:sp modelId="{3B9C308C-84BD-4DBB-96DC-BAFFBD6C4421}">
      <dsp:nvSpPr>
        <dsp:cNvPr id="0" name=""/>
        <dsp:cNvSpPr/>
      </dsp:nvSpPr>
      <dsp:spPr>
        <a:xfrm>
          <a:off x="5424930" y="2975"/>
          <a:ext cx="3342605" cy="2005563"/>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fi-FI" sz="1900" b="0" kern="1200">
              <a:hlinkClick xmlns:r="http://schemas.openxmlformats.org/officeDocument/2006/relationships" r:id="rId2"/>
            </a:rPr>
            <a:t>Varhaista Aikaa - Varhaiskasvatuksen Aikaa: Teknologiakasvatus (varhaista-aikaa.blogspot.com)</a:t>
          </a:r>
          <a:endParaRPr lang="fi-FI" sz="1900" b="0" kern="1200">
            <a:latin typeface="Calibri Light" panose="020F0302020204030204"/>
          </a:endParaRPr>
        </a:p>
      </dsp:txBody>
      <dsp:txXfrm>
        <a:off x="5424930" y="2975"/>
        <a:ext cx="3342605" cy="2005563"/>
      </dsp:txXfrm>
    </dsp:sp>
    <dsp:sp modelId="{1FA598F0-6834-4C88-8C9D-2BA080DD0829}">
      <dsp:nvSpPr>
        <dsp:cNvPr id="0" name=""/>
        <dsp:cNvSpPr/>
      </dsp:nvSpPr>
      <dsp:spPr>
        <a:xfrm>
          <a:off x="1748064" y="2342799"/>
          <a:ext cx="3342605" cy="2005563"/>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fi-FI" sz="1900" b="0" kern="1200">
              <a:hlinkClick xmlns:r="http://schemas.openxmlformats.org/officeDocument/2006/relationships" r:id="rId3"/>
            </a:rPr>
            <a:t>Digitaalisuus varhaiskasvatuksessa (centriabulletin.fi)</a:t>
          </a:r>
          <a:endParaRPr lang="fi-FI" sz="1900" b="0" kern="1200">
            <a:latin typeface="Calibri Light" panose="020F0302020204030204"/>
          </a:endParaRPr>
        </a:p>
      </dsp:txBody>
      <dsp:txXfrm>
        <a:off x="1748064" y="2342799"/>
        <a:ext cx="3342605" cy="2005563"/>
      </dsp:txXfrm>
    </dsp:sp>
    <dsp:sp modelId="{001F3D41-20D1-41C1-A7E7-E39BF36C1E05}">
      <dsp:nvSpPr>
        <dsp:cNvPr id="0" name=""/>
        <dsp:cNvSpPr/>
      </dsp:nvSpPr>
      <dsp:spPr>
        <a:xfrm>
          <a:off x="5424930" y="2342799"/>
          <a:ext cx="3342605" cy="2005563"/>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rtl="0">
            <a:lnSpc>
              <a:spcPct val="90000"/>
            </a:lnSpc>
            <a:spcBef>
              <a:spcPct val="0"/>
            </a:spcBef>
            <a:spcAft>
              <a:spcPct val="35000"/>
            </a:spcAft>
            <a:buNone/>
          </a:pPr>
          <a:r>
            <a:rPr lang="fi-FI" sz="1900" b="0" kern="1200">
              <a:hlinkClick xmlns:r="http://schemas.openxmlformats.org/officeDocument/2006/relationships" r:id="rId4"/>
            </a:rPr>
            <a:t>Päiväkodin lapset ottavat älylaitteella lääkärileikin röntgenkuvia ja leikkivät lelupiilosta – Koukuttavuus huolettaa kehitysneuropsykologian dosenttia (yle.fi)</a:t>
          </a:r>
          <a:endParaRPr lang="fi-FI" sz="1900" b="0" kern="1200">
            <a:latin typeface="Calibri Light" panose="020F0302020204030204"/>
          </a:endParaRPr>
        </a:p>
      </dsp:txBody>
      <dsp:txXfrm>
        <a:off x="5424930" y="2342799"/>
        <a:ext cx="3342605" cy="20055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E46B47-5937-46AE-8145-0BF05A10B5CB}">
      <dsp:nvSpPr>
        <dsp:cNvPr id="0" name=""/>
        <dsp:cNvSpPr/>
      </dsp:nvSpPr>
      <dsp:spPr>
        <a:xfrm>
          <a:off x="0" y="2307"/>
          <a:ext cx="6192319"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610728-E83A-482D-8CA4-AAF73E472B62}">
      <dsp:nvSpPr>
        <dsp:cNvPr id="0" name=""/>
        <dsp:cNvSpPr/>
      </dsp:nvSpPr>
      <dsp:spPr>
        <a:xfrm>
          <a:off x="0" y="2307"/>
          <a:ext cx="6192319" cy="1573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fi-FI" sz="2000" kern="1200" dirty="0"/>
            <a:t>Valitse parin kanssa hahmo (legoukko, nukke </a:t>
          </a:r>
          <a:r>
            <a:rPr lang="fi-FI" sz="2000" kern="1200" dirty="0" err="1"/>
            <a:t>tm</a:t>
          </a:r>
          <a:r>
            <a:rPr lang="fi-FI" sz="2000" kern="1200" dirty="0"/>
            <a:t>.), jonka ympärille lähdette</a:t>
          </a:r>
          <a:r>
            <a:rPr lang="fi-FI" sz="2000" kern="1200" dirty="0">
              <a:latin typeface="Calibri Light" panose="020F0302020204030204"/>
            </a:rPr>
            <a:t> suunnittelemaan ja</a:t>
          </a:r>
          <a:r>
            <a:rPr lang="fi-FI" sz="2000" kern="1200" dirty="0"/>
            <a:t> toteuttamaan</a:t>
          </a:r>
          <a:r>
            <a:rPr lang="fi-FI" sz="2000" kern="1200" dirty="0">
              <a:latin typeface="Calibri Light" panose="020F0302020204030204"/>
            </a:rPr>
            <a:t> konkreettista, jollakin tavoin teknologiaan liittyvää</a:t>
          </a:r>
          <a:r>
            <a:rPr lang="fi-FI" sz="2000" kern="1200" dirty="0"/>
            <a:t> "tarinaa/seikkailua" </a:t>
          </a:r>
          <a:r>
            <a:rPr lang="fi-FI" sz="2000" kern="1200" dirty="0">
              <a:latin typeface="Calibri Light" panose="020F0302020204030204"/>
            </a:rPr>
            <a:t>digitaalisia apuvälineitä</a:t>
          </a:r>
          <a:r>
            <a:rPr lang="fi-FI" sz="2000" kern="1200" dirty="0"/>
            <a:t> hyödyntämällä</a:t>
          </a:r>
          <a:endParaRPr lang="en-US" sz="2000" kern="1200" dirty="0"/>
        </a:p>
      </dsp:txBody>
      <dsp:txXfrm>
        <a:off x="0" y="2307"/>
        <a:ext cx="6192319" cy="1573886"/>
      </dsp:txXfrm>
    </dsp:sp>
    <dsp:sp modelId="{DEB6E8BA-B5AB-4D30-8F46-56279FC0FA73}">
      <dsp:nvSpPr>
        <dsp:cNvPr id="0" name=""/>
        <dsp:cNvSpPr/>
      </dsp:nvSpPr>
      <dsp:spPr>
        <a:xfrm>
          <a:off x="0" y="1576194"/>
          <a:ext cx="6192319" cy="0"/>
        </a:xfrm>
        <a:prstGeom prst="line">
          <a:avLst/>
        </a:prstGeom>
        <a:solidFill>
          <a:schemeClr val="accent5">
            <a:hueOff val="-3379271"/>
            <a:satOff val="-8710"/>
            <a:lumOff val="-5883"/>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E518B2-3DDE-4D0B-90F8-CD99BA615378}">
      <dsp:nvSpPr>
        <dsp:cNvPr id="0" name=""/>
        <dsp:cNvSpPr/>
      </dsp:nvSpPr>
      <dsp:spPr>
        <a:xfrm>
          <a:off x="0" y="1576194"/>
          <a:ext cx="6192319" cy="1573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rtl="0">
            <a:lnSpc>
              <a:spcPct val="90000"/>
            </a:lnSpc>
            <a:spcBef>
              <a:spcPct val="0"/>
            </a:spcBef>
            <a:spcAft>
              <a:spcPct val="35000"/>
            </a:spcAft>
            <a:buNone/>
          </a:pPr>
          <a:r>
            <a:rPr lang="fi-FI" sz="2000" kern="1200" dirty="0"/>
            <a:t>Miettikää, mitä kaikkea haluatte tarinalla/seikkailulla tuoda esiin</a:t>
          </a:r>
          <a:r>
            <a:rPr lang="fi-FI" sz="2000" kern="1200" dirty="0">
              <a:latin typeface="Calibri Light" panose="020F0302020204030204"/>
            </a:rPr>
            <a:t> lapselle ja mitä lapsi voi oppia?</a:t>
          </a:r>
          <a:r>
            <a:rPr lang="fi-FI" sz="2000" kern="1200" dirty="0"/>
            <a:t> Onko seikkailun teemana joku tietty esim. kotiseutu, kaupassa käynti </a:t>
          </a:r>
          <a:r>
            <a:rPr lang="fi-FI" sz="2000" kern="1200" dirty="0" err="1"/>
            <a:t>tms</a:t>
          </a:r>
          <a:r>
            <a:rPr lang="fi-FI" sz="2000" kern="1200" dirty="0"/>
            <a:t> ja tuotte esim. kuvitetun tarinan, videon kautta esiin, millaisia teknologiaa aiheeseenne voisi liittyä.</a:t>
          </a:r>
          <a:endParaRPr lang="en-US" sz="2000" kern="1200" dirty="0"/>
        </a:p>
      </dsp:txBody>
      <dsp:txXfrm>
        <a:off x="0" y="1576194"/>
        <a:ext cx="6192319" cy="1573886"/>
      </dsp:txXfrm>
    </dsp:sp>
    <dsp:sp modelId="{3202F864-5ABF-4913-A9EB-EE7BE46D10FB}">
      <dsp:nvSpPr>
        <dsp:cNvPr id="0" name=""/>
        <dsp:cNvSpPr/>
      </dsp:nvSpPr>
      <dsp:spPr>
        <a:xfrm>
          <a:off x="0" y="3150081"/>
          <a:ext cx="6192319" cy="0"/>
        </a:xfrm>
        <a:prstGeom prst="line">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6D34E9-15EA-4541-AAD0-6CB905580AEB}">
      <dsp:nvSpPr>
        <dsp:cNvPr id="0" name=""/>
        <dsp:cNvSpPr/>
      </dsp:nvSpPr>
      <dsp:spPr>
        <a:xfrm>
          <a:off x="0" y="3150081"/>
          <a:ext cx="6192319" cy="1573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err="1">
              <a:latin typeface="Calibri Light" panose="020F0302020204030204"/>
            </a:rPr>
            <a:t>Dokumentoikaa</a:t>
          </a:r>
          <a:r>
            <a:rPr lang="en-US" sz="2000" kern="1200" dirty="0">
              <a:latin typeface="Calibri Light" panose="020F0302020204030204"/>
            </a:rPr>
            <a:t> </a:t>
          </a:r>
          <a:r>
            <a:rPr lang="en-US" sz="2000" kern="1200" dirty="0" err="1">
              <a:latin typeface="Calibri Light" panose="020F0302020204030204"/>
            </a:rPr>
            <a:t>hahmonne</a:t>
          </a:r>
          <a:r>
            <a:rPr lang="en-US" sz="2000" kern="1200" dirty="0">
              <a:latin typeface="Calibri Light" panose="020F0302020204030204"/>
            </a:rPr>
            <a:t> </a:t>
          </a:r>
          <a:r>
            <a:rPr lang="en-US" sz="2000" kern="1200" dirty="0" err="1">
              <a:latin typeface="Calibri Light" panose="020F0302020204030204"/>
            </a:rPr>
            <a:t>seikkailu</a:t>
          </a:r>
          <a:r>
            <a:rPr lang="en-US" sz="2000" kern="1200" dirty="0">
              <a:latin typeface="Calibri Light" panose="020F0302020204030204"/>
            </a:rPr>
            <a:t> </a:t>
          </a:r>
          <a:r>
            <a:rPr lang="en-US" sz="2000" kern="1200" dirty="0" err="1">
              <a:latin typeface="Calibri Light" panose="020F0302020204030204"/>
            </a:rPr>
            <a:t>muulle</a:t>
          </a:r>
          <a:r>
            <a:rPr lang="en-US" sz="2000" kern="1200" dirty="0">
              <a:latin typeface="Calibri Light" panose="020F0302020204030204"/>
            </a:rPr>
            <a:t> </a:t>
          </a:r>
          <a:r>
            <a:rPr lang="en-US" sz="2000" kern="1200" dirty="0" err="1">
              <a:latin typeface="Calibri Light" panose="020F0302020204030204"/>
            </a:rPr>
            <a:t>ryhmälle</a:t>
          </a:r>
          <a:r>
            <a:rPr lang="en-US" sz="2000" kern="1200" dirty="0">
              <a:latin typeface="Calibri Light" panose="020F0302020204030204"/>
            </a:rPr>
            <a:t> </a:t>
          </a:r>
          <a:r>
            <a:rPr lang="en-US" sz="2000" kern="1200" dirty="0" err="1">
              <a:latin typeface="Calibri Light" panose="020F0302020204030204"/>
            </a:rPr>
            <a:t>esitettävään</a:t>
          </a:r>
          <a:r>
            <a:rPr lang="en-US" sz="2000" kern="1200" dirty="0">
              <a:latin typeface="Calibri Light" panose="020F0302020204030204"/>
            </a:rPr>
            <a:t> </a:t>
          </a:r>
          <a:r>
            <a:rPr lang="en-US" sz="2000" kern="1200" dirty="0" err="1">
              <a:latin typeface="Calibri Light" panose="020F0302020204030204"/>
            </a:rPr>
            <a:t>muotoon</a:t>
          </a:r>
          <a:r>
            <a:rPr lang="en-US" sz="2000" kern="1200" dirty="0">
              <a:latin typeface="Calibri Light" panose="020F0302020204030204"/>
            </a:rPr>
            <a:t>, </a:t>
          </a:r>
          <a:r>
            <a:rPr lang="en-US" sz="2000" kern="1200" dirty="0" err="1">
              <a:latin typeface="Calibri Light" panose="020F0302020204030204"/>
            </a:rPr>
            <a:t>esimerkiksi</a:t>
          </a:r>
          <a:r>
            <a:rPr lang="en-US" sz="2000" kern="1200" dirty="0">
              <a:latin typeface="Calibri Light" panose="020F0302020204030204"/>
            </a:rPr>
            <a:t> video, </a:t>
          </a:r>
          <a:r>
            <a:rPr lang="en-US" sz="2000" kern="1200" dirty="0" err="1">
              <a:latin typeface="Calibri Light" panose="020F0302020204030204"/>
            </a:rPr>
            <a:t>powerpoint</a:t>
          </a:r>
          <a:r>
            <a:rPr lang="en-US" sz="2000" kern="1200" dirty="0">
              <a:latin typeface="Calibri Light" panose="020F0302020204030204"/>
            </a:rPr>
            <a:t> </a:t>
          </a:r>
          <a:r>
            <a:rPr lang="en-US" sz="2000" kern="1200" dirty="0" err="1">
              <a:latin typeface="Calibri Light" panose="020F0302020204030204"/>
            </a:rPr>
            <a:t>kuvista</a:t>
          </a:r>
          <a:r>
            <a:rPr lang="en-US" sz="2000" kern="1200" dirty="0">
              <a:latin typeface="Calibri Light" panose="020F0302020204030204"/>
            </a:rPr>
            <a:t> tm.</a:t>
          </a:r>
        </a:p>
      </dsp:txBody>
      <dsp:txXfrm>
        <a:off x="0" y="3150081"/>
        <a:ext cx="6192319" cy="157388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7.12.2022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7.12.2022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7.12.2022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7.12.2022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7.12.2022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7.12.2022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7.12.2022</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7.12.2022</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7.12.2022</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7.12.2022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7.12.2022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ABAE3-D89C-4001-9AEC-5083F82B749C}" type="datetimeFigureOut">
              <a:rPr lang="fi-FI" smtClean="0"/>
              <a:t>7.12.2022</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Y9_qVfYRl6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 name="Rectangle 60">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Freeform: Shape 62">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 name="Freeform: Shape 64">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3" name="Freeform: Shape 66">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4" name="Rectangle 68">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5" name="Freeform: Shape 70">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6" name="Rectangle 72">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87" name="Freeform: Shape 74">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Shape 76">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Alaotsikko 2"/>
          <p:cNvSpPr>
            <a:spLocks noGrp="1"/>
          </p:cNvSpPr>
          <p:nvPr>
            <p:ph type="subTitle" idx="1"/>
          </p:nvPr>
        </p:nvSpPr>
        <p:spPr>
          <a:xfrm>
            <a:off x="4439633" y="4518923"/>
            <a:ext cx="3312734" cy="1141851"/>
          </a:xfrm>
          <a:noFill/>
        </p:spPr>
        <p:txBody>
          <a:bodyPr vert="horz" lIns="91440" tIns="45720" rIns="91440" bIns="45720" rtlCol="0">
            <a:normAutofit/>
          </a:bodyPr>
          <a:lstStyle/>
          <a:p>
            <a:r>
              <a:rPr lang="fi-FI" sz="2000">
                <a:solidFill>
                  <a:srgbClr val="080808"/>
                </a:solidFill>
                <a:ea typeface="Calibri"/>
                <a:cs typeface="Calibri"/>
              </a:rPr>
              <a:t>Lakho 2022</a:t>
            </a:r>
            <a:endParaRPr lang="fi-FI" sz="2000">
              <a:solidFill>
                <a:srgbClr val="080808"/>
              </a:solidFill>
            </a:endParaRPr>
          </a:p>
        </p:txBody>
      </p:sp>
      <p:sp>
        <p:nvSpPr>
          <p:cNvPr id="2" name="Otsikko 1"/>
          <p:cNvSpPr>
            <a:spLocks noGrp="1"/>
          </p:cNvSpPr>
          <p:nvPr>
            <p:ph type="ctrTitle"/>
          </p:nvPr>
        </p:nvSpPr>
        <p:spPr>
          <a:xfrm>
            <a:off x="3204642" y="2353641"/>
            <a:ext cx="5782716" cy="2150719"/>
          </a:xfrm>
          <a:noFill/>
        </p:spPr>
        <p:txBody>
          <a:bodyPr anchor="ctr">
            <a:normAutofit/>
          </a:bodyPr>
          <a:lstStyle/>
          <a:p>
            <a:r>
              <a:rPr lang="fi-FI" sz="3600">
                <a:solidFill>
                  <a:srgbClr val="080808"/>
                </a:solidFill>
                <a:ea typeface="Calibri Light"/>
                <a:cs typeface="Calibri Light"/>
              </a:rPr>
              <a:t>Teknologiakasvatus</a:t>
            </a:r>
            <a:endParaRPr lang="fi-FI" sz="3600">
              <a:solidFill>
                <a:srgbClr val="080808"/>
              </a:solidFill>
            </a:endParaRPr>
          </a:p>
        </p:txBody>
      </p:sp>
      <p:sp>
        <p:nvSpPr>
          <p:cNvPr id="79" name="Freeform: Shape 78">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1" name="Rectangle 80">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782385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ectangle 14">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Rectangle 18">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1" name="Freeform: Shape 20">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 name="Otsikko 1">
            <a:extLst>
              <a:ext uri="{FF2B5EF4-FFF2-40B4-BE49-F238E27FC236}">
                <a16:creationId xmlns:a16="http://schemas.microsoft.com/office/drawing/2014/main" id="{4B867BB5-C0A4-352D-DFF8-5681F54B86E1}"/>
              </a:ext>
            </a:extLst>
          </p:cNvPr>
          <p:cNvSpPr>
            <a:spLocks noGrp="1"/>
          </p:cNvSpPr>
          <p:nvPr>
            <p:ph type="title"/>
          </p:nvPr>
        </p:nvSpPr>
        <p:spPr>
          <a:xfrm>
            <a:off x="3204642" y="2353641"/>
            <a:ext cx="5782716" cy="2150719"/>
          </a:xfrm>
          <a:noFill/>
        </p:spPr>
        <p:txBody>
          <a:bodyPr vert="horz" lIns="91440" tIns="45720" rIns="91440" bIns="45720" rtlCol="0" anchor="ctr">
            <a:normAutofit/>
          </a:bodyPr>
          <a:lstStyle/>
          <a:p>
            <a:pPr algn="ctr"/>
            <a:r>
              <a:rPr lang="en-US" sz="3600" kern="1200" err="1">
                <a:solidFill>
                  <a:srgbClr val="080808"/>
                </a:solidFill>
                <a:latin typeface="+mj-lt"/>
                <a:ea typeface="+mj-ea"/>
                <a:cs typeface="+mj-cs"/>
              </a:rPr>
              <a:t>Mitä</a:t>
            </a:r>
            <a:r>
              <a:rPr lang="en-US" sz="3600" kern="1200">
                <a:solidFill>
                  <a:srgbClr val="080808"/>
                </a:solidFill>
                <a:latin typeface="+mj-lt"/>
                <a:ea typeface="+mj-ea"/>
                <a:cs typeface="+mj-cs"/>
              </a:rPr>
              <a:t> </a:t>
            </a:r>
            <a:r>
              <a:rPr lang="en-US" sz="3600" err="1">
                <a:solidFill>
                  <a:srgbClr val="080808"/>
                </a:solidFill>
              </a:rPr>
              <a:t>teknologiakasvatus</a:t>
            </a:r>
            <a:r>
              <a:rPr lang="en-US" sz="3600">
                <a:solidFill>
                  <a:srgbClr val="080808"/>
                </a:solidFill>
              </a:rPr>
              <a:t> </a:t>
            </a:r>
            <a:r>
              <a:rPr lang="en-US" sz="3600" err="1">
                <a:solidFill>
                  <a:srgbClr val="080808"/>
                </a:solidFill>
              </a:rPr>
              <a:t>tuo</a:t>
            </a:r>
            <a:r>
              <a:rPr lang="en-US" sz="3600">
                <a:solidFill>
                  <a:srgbClr val="080808"/>
                </a:solidFill>
              </a:rPr>
              <a:t> </a:t>
            </a:r>
            <a:r>
              <a:rPr lang="en-US" sz="3600" err="1">
                <a:solidFill>
                  <a:srgbClr val="080808"/>
                </a:solidFill>
              </a:rPr>
              <a:t>mieleen</a:t>
            </a:r>
            <a:r>
              <a:rPr lang="en-US" sz="3600" kern="1200">
                <a:solidFill>
                  <a:srgbClr val="080808"/>
                </a:solidFill>
                <a:latin typeface="+mj-lt"/>
                <a:ea typeface="+mj-ea"/>
                <a:cs typeface="+mj-cs"/>
              </a:rPr>
              <a:t>?</a:t>
            </a:r>
          </a:p>
        </p:txBody>
      </p:sp>
      <p:sp>
        <p:nvSpPr>
          <p:cNvPr id="25" name="Freeform: Shape 24">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Rectangle 26">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806107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isällön paikkamerkki 2">
            <a:extLst>
              <a:ext uri="{FF2B5EF4-FFF2-40B4-BE49-F238E27FC236}">
                <a16:creationId xmlns:a16="http://schemas.microsoft.com/office/drawing/2014/main" id="{DCE7651F-105B-99DD-D3EC-B743EDA26011}"/>
              </a:ext>
            </a:extLst>
          </p:cNvPr>
          <p:cNvSpPr>
            <a:spLocks noGrp="1"/>
          </p:cNvSpPr>
          <p:nvPr>
            <p:ph idx="1"/>
          </p:nvPr>
        </p:nvSpPr>
        <p:spPr>
          <a:xfrm>
            <a:off x="4439633" y="4518923"/>
            <a:ext cx="3312734" cy="1141851"/>
          </a:xfrm>
          <a:noFill/>
        </p:spPr>
        <p:txBody>
          <a:bodyPr vert="horz" lIns="91440" tIns="45720" rIns="91440" bIns="45720" rtlCol="0">
            <a:normAutofit/>
          </a:bodyPr>
          <a:lstStyle/>
          <a:p>
            <a:pPr marL="0" indent="0" algn="ctr">
              <a:buNone/>
            </a:pPr>
            <a:r>
              <a:rPr lang="en-US" sz="1900" kern="1200">
                <a:solidFill>
                  <a:srgbClr val="080808"/>
                </a:solidFill>
                <a:latin typeface="+mn-lt"/>
                <a:ea typeface="+mn-ea"/>
                <a:cs typeface="+mn-cs"/>
              </a:rPr>
              <a:t> </a:t>
            </a:r>
            <a:r>
              <a:rPr lang="en-US" sz="1900" kern="1200">
                <a:solidFill>
                  <a:srgbClr val="080808"/>
                </a:solidFill>
                <a:latin typeface="+mn-lt"/>
                <a:ea typeface="+mn-ea"/>
                <a:cs typeface="+mn-cs"/>
                <a:hlinkClick r:id="rId2"/>
              </a:rPr>
              <a:t>Tiede- ja teknologiakasvatus varhaiskasvatuksessa (Tampereen yliopiston Juniversity) - YouTube</a:t>
            </a:r>
            <a:endParaRPr lang="en-US" sz="1900" kern="1200">
              <a:solidFill>
                <a:srgbClr val="080808"/>
              </a:solidFill>
              <a:latin typeface="+mn-lt"/>
              <a:ea typeface="+mn-ea"/>
              <a:cs typeface="+mn-cs"/>
            </a:endParaRPr>
          </a:p>
        </p:txBody>
      </p:sp>
      <p:sp>
        <p:nvSpPr>
          <p:cNvPr id="2" name="Otsikko 1">
            <a:extLst>
              <a:ext uri="{FF2B5EF4-FFF2-40B4-BE49-F238E27FC236}">
                <a16:creationId xmlns:a16="http://schemas.microsoft.com/office/drawing/2014/main" id="{C1CA6349-DD79-C359-9465-2548CAB5AABF}"/>
              </a:ext>
            </a:extLst>
          </p:cNvPr>
          <p:cNvSpPr>
            <a:spLocks noGrp="1"/>
          </p:cNvSpPr>
          <p:nvPr>
            <p:ph type="title"/>
          </p:nvPr>
        </p:nvSpPr>
        <p:spPr>
          <a:xfrm>
            <a:off x="3204642" y="2353641"/>
            <a:ext cx="5782716" cy="2150719"/>
          </a:xfrm>
          <a:noFill/>
        </p:spPr>
        <p:txBody>
          <a:bodyPr vert="horz" lIns="91440" tIns="45720" rIns="91440" bIns="45720" rtlCol="0" anchor="ctr">
            <a:normAutofit/>
          </a:bodyPr>
          <a:lstStyle/>
          <a:p>
            <a:pPr algn="ctr"/>
            <a:r>
              <a:rPr lang="en-US" sz="3600" kern="1200">
                <a:solidFill>
                  <a:srgbClr val="080808"/>
                </a:solidFill>
                <a:latin typeface="+mj-lt"/>
                <a:ea typeface="+mj-ea"/>
                <a:cs typeface="+mj-cs"/>
              </a:rPr>
              <a:t>Mitä teknologia tarkoittaa? </a:t>
            </a:r>
            <a:br>
              <a:rPr lang="en-US" sz="3600" kern="1200">
                <a:solidFill>
                  <a:srgbClr val="080808"/>
                </a:solidFill>
                <a:latin typeface="+mj-lt"/>
                <a:ea typeface="+mj-ea"/>
                <a:cs typeface="+mj-cs"/>
              </a:rPr>
            </a:br>
            <a:r>
              <a:rPr lang="en-US" sz="3600" kern="1200">
                <a:solidFill>
                  <a:srgbClr val="080808"/>
                </a:solidFill>
                <a:latin typeface="+mj-lt"/>
                <a:ea typeface="+mj-ea"/>
                <a:cs typeface="+mj-cs"/>
              </a:rPr>
              <a:t>Mitä siitä olisi tarkoitus oppia varhaisvuosina?</a:t>
            </a: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10131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7">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E167FA5-FC1C-C036-DD06-E7AF3C4DD22A}"/>
              </a:ext>
            </a:extLst>
          </p:cNvPr>
          <p:cNvSpPr>
            <a:spLocks noGrp="1"/>
          </p:cNvSpPr>
          <p:nvPr>
            <p:ph type="title"/>
          </p:nvPr>
        </p:nvSpPr>
        <p:spPr>
          <a:xfrm>
            <a:off x="643467" y="1698171"/>
            <a:ext cx="3962061" cy="4516360"/>
          </a:xfrm>
        </p:spPr>
        <p:txBody>
          <a:bodyPr anchor="t">
            <a:normAutofit/>
          </a:bodyPr>
          <a:lstStyle/>
          <a:p>
            <a:r>
              <a:rPr lang="fi-FI" sz="3600">
                <a:cs typeface="Calibri Light"/>
              </a:rPr>
              <a:t>Vasun perusteet 2022</a:t>
            </a:r>
            <a:endParaRPr lang="fi-FI" sz="3600"/>
          </a:p>
        </p:txBody>
      </p:sp>
      <p:sp>
        <p:nvSpPr>
          <p:cNvPr id="29" name="Rectangle 9">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11">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Shape 13">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Rectangle 15">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07FD854F-CF26-AFFC-291C-F904FBFBB6DE}"/>
              </a:ext>
            </a:extLst>
          </p:cNvPr>
          <p:cNvSpPr>
            <a:spLocks noGrp="1"/>
          </p:cNvSpPr>
          <p:nvPr>
            <p:ph idx="1"/>
          </p:nvPr>
        </p:nvSpPr>
        <p:spPr>
          <a:xfrm>
            <a:off x="5070020" y="1698170"/>
            <a:ext cx="6478513" cy="4516361"/>
          </a:xfrm>
        </p:spPr>
        <p:txBody>
          <a:bodyPr vert="horz" lIns="91440" tIns="45720" rIns="91440" bIns="45720" rtlCol="0">
            <a:normAutofit/>
          </a:bodyPr>
          <a:lstStyle/>
          <a:p>
            <a:r>
              <a:rPr lang="fi-FI" sz="2000" i="1">
                <a:ea typeface="+mn-lt"/>
                <a:cs typeface="+mn-lt"/>
              </a:rPr>
              <a:t>Teknologia on osa monipuolista ja lasta osallistavaa oppimisympäristöä. Varhaiskasvatuksessa käytetään digitaalisia välineitä, sovelluksia ja ympäristöjä tarkoituksenmukaisella tavalla. Lasten omia digitaalisia laitteita, leluja ja muita välineitä käytetään varhaiskasvatuksen järjestäjän määrittämällä tavalla, ja niiden käytöstä sovitaan huoltajien kanssa. </a:t>
            </a:r>
          </a:p>
          <a:p>
            <a:pPr marL="0" indent="0">
              <a:buNone/>
            </a:pPr>
            <a:r>
              <a:rPr lang="fi-FI" sz="2000" i="1">
                <a:ea typeface="+mn-lt"/>
                <a:cs typeface="+mn-lt"/>
              </a:rPr>
              <a:t>(Varhaiskasvatuksen toimintakulttuuri/ varhaiskasvatuksen oppimisympäristöt)</a:t>
            </a:r>
            <a:endParaRPr lang="fi-FI" sz="2000" i="1">
              <a:cs typeface="Calibri"/>
            </a:endParaRPr>
          </a:p>
        </p:txBody>
      </p:sp>
      <p:sp>
        <p:nvSpPr>
          <p:cNvPr id="33" name="Isosceles Triangle 17">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Isosceles Triangle 19">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289556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 name="Rectangle 30">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63622548-8A47-FFD8-7E1C-176C73D0F67E}"/>
              </a:ext>
            </a:extLst>
          </p:cNvPr>
          <p:cNvSpPr>
            <a:spLocks noGrp="1"/>
          </p:cNvSpPr>
          <p:nvPr>
            <p:ph type="title"/>
          </p:nvPr>
        </p:nvSpPr>
        <p:spPr>
          <a:xfrm>
            <a:off x="643467" y="1698171"/>
            <a:ext cx="3962061" cy="4516360"/>
          </a:xfrm>
        </p:spPr>
        <p:txBody>
          <a:bodyPr anchor="t">
            <a:normAutofit/>
          </a:bodyPr>
          <a:lstStyle/>
          <a:p>
            <a:r>
              <a:rPr lang="fi-FI" sz="3600">
                <a:ea typeface="Calibri Light"/>
                <a:cs typeface="Calibri Light"/>
              </a:rPr>
              <a:t>Vasun perusteet 2022</a:t>
            </a:r>
            <a:endParaRPr lang="fi-FI" sz="3600"/>
          </a:p>
        </p:txBody>
      </p:sp>
      <p:sp>
        <p:nvSpPr>
          <p:cNvPr id="51" name="Rectangle 32">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Shape 34">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Freeform: Shape 36">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4" name="Rectangle 38">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5" name="Sisällön paikkamerkki 2">
            <a:extLst>
              <a:ext uri="{FF2B5EF4-FFF2-40B4-BE49-F238E27FC236}">
                <a16:creationId xmlns:a16="http://schemas.microsoft.com/office/drawing/2014/main" id="{00C40FFD-F5B9-489B-B05F-398D3936749B}"/>
              </a:ext>
            </a:extLst>
          </p:cNvPr>
          <p:cNvSpPr>
            <a:spLocks noGrp="1"/>
          </p:cNvSpPr>
          <p:nvPr>
            <p:ph idx="1"/>
          </p:nvPr>
        </p:nvSpPr>
        <p:spPr>
          <a:xfrm>
            <a:off x="5070020" y="1698170"/>
            <a:ext cx="6478513" cy="4516361"/>
          </a:xfrm>
        </p:spPr>
        <p:txBody>
          <a:bodyPr vert="horz" lIns="91440" tIns="45720" rIns="91440" bIns="45720" rtlCol="0" anchor="t">
            <a:normAutofit/>
          </a:bodyPr>
          <a:lstStyle/>
          <a:p>
            <a:r>
              <a:rPr lang="fi-FI" sz="1700" b="1">
                <a:ea typeface="+mn-lt"/>
                <a:cs typeface="+mn-lt"/>
              </a:rPr>
              <a:t>Laaja-alaisen osaamisen alue: Digitaalinen osaaminen</a:t>
            </a:r>
            <a:endParaRPr lang="fi-FI" sz="1700" b="1">
              <a:ea typeface="Calibri" panose="020F0502020204030204"/>
              <a:cs typeface="Calibri" panose="020F0502020204030204"/>
            </a:endParaRPr>
          </a:p>
          <a:p>
            <a:pPr marL="0" indent="0">
              <a:buNone/>
            </a:pPr>
            <a:r>
              <a:rPr lang="fi-FI" sz="1700" i="1">
                <a:ea typeface="+mn-lt"/>
                <a:cs typeface="+mn-lt"/>
              </a:rPr>
              <a:t>Digitaalisuus on osa yhteiskuntaa, jossa lapsi kasvaa. Digitaalista osaamista tarvitaan ihmisten välisessä vuorovaikutuksessa, yhteiskunnassa toimimisessa ja oppimisessa. Digitaalisen osaamisen vahvistaminen edistää lasten koulutuksellista tasa-arvoa. Varhaiskasvatuksen tehtävänä on yhteistyössä kotien kanssa tukea lapsen ymmärrystä digitaalisuudesta.</a:t>
            </a:r>
            <a:endParaRPr lang="fi-FI" sz="1700" i="1">
              <a:ea typeface="Calibri" panose="020F0502020204030204"/>
              <a:cs typeface="Calibri" panose="020F0502020204030204"/>
            </a:endParaRPr>
          </a:p>
          <a:p>
            <a:pPr marL="0" indent="0">
              <a:buNone/>
            </a:pPr>
            <a:r>
              <a:rPr lang="fi-FI" sz="1700" i="1">
                <a:ea typeface="+mn-lt"/>
                <a:cs typeface="+mn-lt"/>
              </a:rPr>
              <a:t>Lasten kanssa tutkitaan ja havainnoidaan digitaalisuuden roolia arkielämässä. Digitaalisia välineitä, sovelluksia ja ympäristöjä hyödynnetään dokumentoinnissa, leikeissä, vuorovaikutuksessa, peleissä, tutkimisessa, liikkumisessa sekä taiteellisessa kokemisessa ja tuottamisessa. Mahdollisuudet harjoitella, kokeilla ja tuottaa sisältöjä itse ja yhdessä muiden lasten kanssa käyttäen apuna digitaalisia välineitä edistävät lasten luovan ajattelun ja yhteistoiminnan taitoja sekä monilukutaitoa. Henkilöstö ohjaa lapsia digitaalisten ympäristöjen monipuoliseen, vastuulliseen ja turvalliseen käyttöön.</a:t>
            </a:r>
            <a:endParaRPr lang="fi-FI" sz="1700" i="1">
              <a:ea typeface="Calibri"/>
              <a:cs typeface="Calibri"/>
            </a:endParaRPr>
          </a:p>
          <a:p>
            <a:pPr marL="0" indent="0">
              <a:buNone/>
            </a:pPr>
            <a:endParaRPr lang="fi-FI" sz="1700">
              <a:ea typeface="Calibri"/>
              <a:cs typeface="Calibri"/>
            </a:endParaRPr>
          </a:p>
        </p:txBody>
      </p:sp>
      <p:sp>
        <p:nvSpPr>
          <p:cNvPr id="56" name="Isosceles Triangle 40">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7" name="Isosceles Triangle 42">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810695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A0FBB280-7062-6BEB-6741-314B7D3D43A6}"/>
              </a:ext>
            </a:extLst>
          </p:cNvPr>
          <p:cNvSpPr>
            <a:spLocks noGrp="1"/>
          </p:cNvSpPr>
          <p:nvPr>
            <p:ph type="title"/>
          </p:nvPr>
        </p:nvSpPr>
        <p:spPr>
          <a:xfrm>
            <a:off x="643467" y="321734"/>
            <a:ext cx="10905066" cy="1135737"/>
          </a:xfrm>
        </p:spPr>
        <p:txBody>
          <a:bodyPr>
            <a:normAutofit/>
          </a:bodyPr>
          <a:lstStyle/>
          <a:p>
            <a:endParaRPr lang="fi-FI" sz="3600"/>
          </a:p>
        </p:txBody>
      </p:sp>
      <p:sp>
        <p:nvSpPr>
          <p:cNvPr id="3" name="Sisällön paikkamerkki 2">
            <a:extLst>
              <a:ext uri="{FF2B5EF4-FFF2-40B4-BE49-F238E27FC236}">
                <a16:creationId xmlns:a16="http://schemas.microsoft.com/office/drawing/2014/main" id="{809899F5-4284-E93D-5650-6B2B73870A97}"/>
              </a:ext>
            </a:extLst>
          </p:cNvPr>
          <p:cNvSpPr>
            <a:spLocks noGrp="1"/>
          </p:cNvSpPr>
          <p:nvPr>
            <p:ph idx="1"/>
          </p:nvPr>
        </p:nvSpPr>
        <p:spPr>
          <a:xfrm>
            <a:off x="643467" y="1782981"/>
            <a:ext cx="10905066" cy="4393982"/>
          </a:xfrm>
        </p:spPr>
        <p:txBody>
          <a:bodyPr vert="horz" lIns="91440" tIns="45720" rIns="91440" bIns="45720" rtlCol="0">
            <a:normAutofit/>
          </a:bodyPr>
          <a:lstStyle/>
          <a:p>
            <a:r>
              <a:rPr lang="fi-FI" sz="2000">
                <a:cs typeface="Calibri"/>
              </a:rPr>
              <a:t>Teknologia merkitsee eri ihmisille ja kulttuureille eri asioita</a:t>
            </a:r>
          </a:p>
          <a:p>
            <a:r>
              <a:rPr lang="fi-FI" sz="2000">
                <a:cs typeface="Calibri"/>
              </a:rPr>
              <a:t>Teknologiaa on kaikkialla ja kokoajan, ei pelkästään digitaalisissa vempaimissa.</a:t>
            </a:r>
          </a:p>
          <a:p>
            <a:r>
              <a:rPr lang="fi-FI" sz="2000">
                <a:ea typeface="+mn-lt"/>
                <a:cs typeface="+mn-lt"/>
              </a:rPr>
              <a:t>Varhaiskasvatuksen teknologiakasvatuksen tavoitteena on kannustaa lapsia tutustumaan tutkivaan ja kokeilevaan työtapaan sekä havainnoimaan ympäristön teknologiaa ja keksimään luovia ratkaisuja</a:t>
            </a:r>
          </a:p>
          <a:p>
            <a:r>
              <a:rPr lang="fi-FI" sz="2000">
                <a:ea typeface="+mn-lt"/>
                <a:cs typeface="+mn-lt"/>
              </a:rPr>
              <a:t> Havainnoidaan arjen teknisiä ratkaisuja, tutustutaan laitteisiin sekä niiden toimintaan ja turvalliseen käyttöön.</a:t>
            </a:r>
            <a:endParaRPr lang="fi-FI" sz="2000">
              <a:cs typeface="Calibri"/>
            </a:endParaRPr>
          </a:p>
          <a:p>
            <a:r>
              <a:rPr lang="fi-FI" sz="2000">
                <a:ea typeface="+mn-lt"/>
                <a:cs typeface="+mn-lt"/>
              </a:rPr>
              <a:t>Ympäristön teknologian havainnoiminen ja omien luovien ratkaisujen keksimiseen pitää kannustaa ja ohjata. Tekemällä kysymyksiä ja etsimällä niihin yhdessä vastauksia sekä tekemällä päätelmiä kehitetään lasten ymmärrystä teknologiasta ja siitä, että teknologia on ihmisen toiminnan aikaansaamaa.</a:t>
            </a:r>
            <a:endParaRPr lang="fi-FI" sz="200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796515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3753B72-3FB3-D1B5-EDCC-8F95C656A6CC}"/>
              </a:ext>
            </a:extLst>
          </p:cNvPr>
          <p:cNvSpPr>
            <a:spLocks noGrp="1"/>
          </p:cNvSpPr>
          <p:nvPr>
            <p:ph type="title"/>
          </p:nvPr>
        </p:nvSpPr>
        <p:spPr/>
        <p:txBody>
          <a:bodyPr/>
          <a:lstStyle/>
          <a:p>
            <a:r>
              <a:rPr lang="fi-FI">
                <a:cs typeface="Calibri Light"/>
              </a:rPr>
              <a:t>Esimerkkejä</a:t>
            </a:r>
            <a:endParaRPr lang="fi-FI"/>
          </a:p>
        </p:txBody>
      </p:sp>
      <p:graphicFrame>
        <p:nvGraphicFramePr>
          <p:cNvPr id="5" name="Sisällön paikkamerkki 2">
            <a:extLst>
              <a:ext uri="{FF2B5EF4-FFF2-40B4-BE49-F238E27FC236}">
                <a16:creationId xmlns:a16="http://schemas.microsoft.com/office/drawing/2014/main" id="{044E45A1-6A29-5582-7225-30AE41231F44}"/>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45199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2F6F8CBD-BE02-77B6-3C8B-19F161E10D42}"/>
              </a:ext>
            </a:extLst>
          </p:cNvPr>
          <p:cNvPicPr>
            <a:picLocks noChangeAspect="1"/>
          </p:cNvPicPr>
          <p:nvPr/>
        </p:nvPicPr>
        <p:blipFill rotWithShape="1">
          <a:blip r:embed="rId2"/>
          <a:srcRect l="1087" r="24814" b="9093"/>
          <a:stretch/>
        </p:blipFill>
        <p:spPr>
          <a:xfrm>
            <a:off x="20" y="10"/>
            <a:ext cx="12191980" cy="6857990"/>
          </a:xfrm>
          <a:prstGeom prst="rect">
            <a:avLst/>
          </a:prstGeom>
        </p:spPr>
      </p:pic>
      <p:sp>
        <p:nvSpPr>
          <p:cNvPr id="32" name="Rectangle 31">
            <a:extLst>
              <a:ext uri="{FF2B5EF4-FFF2-40B4-BE49-F238E27FC236}">
                <a16:creationId xmlns:a16="http://schemas.microsoft.com/office/drawing/2014/main" id="{257363FD-7E77-4145-9483-331A807A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6802" cy="6858000"/>
          </a:xfrm>
          <a:prstGeom prst="rect">
            <a:avLst/>
          </a:prstGeom>
          <a:gradFill flip="none" rotWithShape="1">
            <a:gsLst>
              <a:gs pos="28000">
                <a:schemeClr val="bg2">
                  <a:alpha val="84000"/>
                </a:schemeClr>
              </a:gs>
              <a:gs pos="74000">
                <a:schemeClr val="bg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9C9B3511-73C6-71DF-6C44-FCEBB4133774}"/>
              </a:ext>
            </a:extLst>
          </p:cNvPr>
          <p:cNvSpPr>
            <a:spLocks noGrp="1"/>
          </p:cNvSpPr>
          <p:nvPr>
            <p:ph type="title"/>
          </p:nvPr>
        </p:nvSpPr>
        <p:spPr>
          <a:xfrm>
            <a:off x="838200" y="365125"/>
            <a:ext cx="10515600" cy="1325563"/>
          </a:xfrm>
        </p:spPr>
        <p:txBody>
          <a:bodyPr>
            <a:normAutofit/>
          </a:bodyPr>
          <a:lstStyle/>
          <a:p>
            <a:endParaRPr lang="fi-FI"/>
          </a:p>
        </p:txBody>
      </p:sp>
      <p:graphicFrame>
        <p:nvGraphicFramePr>
          <p:cNvPr id="5" name="Sisällön paikkamerkki 2">
            <a:extLst>
              <a:ext uri="{FF2B5EF4-FFF2-40B4-BE49-F238E27FC236}">
                <a16:creationId xmlns:a16="http://schemas.microsoft.com/office/drawing/2014/main" id="{ACE02F77-23BC-1FA0-616F-B2775B02522C}"/>
              </a:ext>
            </a:extLst>
          </p:cNvPr>
          <p:cNvGraphicFramePr>
            <a:graphicFrameLocks noGrp="1"/>
          </p:cNvGraphicFramePr>
          <p:nvPr>
            <p:ph idx="1"/>
            <p:extLst>
              <p:ext uri="{D42A27DB-BD31-4B8C-83A1-F6EECF244321}">
                <p14:modId xmlns:p14="http://schemas.microsoft.com/office/powerpoint/2010/main" val="14964528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28444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 name="Picture 29">
            <a:extLst>
              <a:ext uri="{FF2B5EF4-FFF2-40B4-BE49-F238E27FC236}">
                <a16:creationId xmlns:a16="http://schemas.microsoft.com/office/drawing/2014/main" id="{E7A21417-7432-C5A9-FCCD-B5E05B8CB92A}"/>
              </a:ext>
            </a:extLst>
          </p:cNvPr>
          <p:cNvPicPr>
            <a:picLocks noChangeAspect="1"/>
          </p:cNvPicPr>
          <p:nvPr/>
        </p:nvPicPr>
        <p:blipFill rotWithShape="1">
          <a:blip r:embed="rId2">
            <a:duotone>
              <a:prstClr val="black"/>
              <a:prstClr val="white"/>
            </a:duotone>
            <a:alphaModFix amt="35000"/>
          </a:blip>
          <a:srcRect t="8382" b="7032"/>
          <a:stretch/>
        </p:blipFill>
        <p:spPr>
          <a:xfrm>
            <a:off x="20" y="10"/>
            <a:ext cx="12191980" cy="6857990"/>
          </a:xfrm>
          <a:prstGeom prst="rect">
            <a:avLst/>
          </a:prstGeom>
        </p:spPr>
      </p:pic>
      <p:sp>
        <p:nvSpPr>
          <p:cNvPr id="46" name="Rectangle 45">
            <a:extLst>
              <a:ext uri="{FF2B5EF4-FFF2-40B4-BE49-F238E27FC236}">
                <a16:creationId xmlns:a16="http://schemas.microsoft.com/office/drawing/2014/main" id="{FCEC2294-5A7B-45E5-9251-C1AA89F4A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bg2">
              <a:alpha val="60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20C50300-EC26-9559-05CE-61BE8814E940}"/>
              </a:ext>
            </a:extLst>
          </p:cNvPr>
          <p:cNvSpPr>
            <a:spLocks noGrp="1"/>
          </p:cNvSpPr>
          <p:nvPr>
            <p:ph type="title"/>
          </p:nvPr>
        </p:nvSpPr>
        <p:spPr>
          <a:xfrm>
            <a:off x="838201" y="1065862"/>
            <a:ext cx="3313164" cy="4726276"/>
          </a:xfrm>
        </p:spPr>
        <p:txBody>
          <a:bodyPr>
            <a:normAutofit/>
          </a:bodyPr>
          <a:lstStyle/>
          <a:p>
            <a:pPr algn="r"/>
            <a:r>
              <a:rPr lang="fi-FI" sz="4000">
                <a:cs typeface="Calibri Light"/>
              </a:rPr>
              <a:t>Tehtävä</a:t>
            </a:r>
            <a:endParaRPr lang="fi-FI" sz="4000"/>
          </a:p>
        </p:txBody>
      </p:sp>
      <p:cxnSp>
        <p:nvCxnSpPr>
          <p:cNvPr id="48" name="Straight Connector 47">
            <a:extLst>
              <a:ext uri="{FF2B5EF4-FFF2-40B4-BE49-F238E27FC236}">
                <a16:creationId xmlns:a16="http://schemas.microsoft.com/office/drawing/2014/main" id="{67182200-4859-4C8D-BCBB-55B245C28B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3372" y="2286000"/>
            <a:ext cx="0" cy="22860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Sisällön paikkamerkki 2">
            <a:extLst>
              <a:ext uri="{FF2B5EF4-FFF2-40B4-BE49-F238E27FC236}">
                <a16:creationId xmlns:a16="http://schemas.microsoft.com/office/drawing/2014/main" id="{3745012E-7B1E-7A06-9540-87B15BE357F9}"/>
              </a:ext>
            </a:extLst>
          </p:cNvPr>
          <p:cNvGraphicFramePr>
            <a:graphicFrameLocks noGrp="1"/>
          </p:cNvGraphicFramePr>
          <p:nvPr>
            <p:ph idx="1"/>
            <p:extLst>
              <p:ext uri="{D42A27DB-BD31-4B8C-83A1-F6EECF244321}">
                <p14:modId xmlns:p14="http://schemas.microsoft.com/office/powerpoint/2010/main" val="55185219"/>
              </p:ext>
            </p:extLst>
          </p:nvPr>
        </p:nvGraphicFramePr>
        <p:xfrm>
          <a:off x="5155379" y="1065862"/>
          <a:ext cx="6192319" cy="47262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42644609"/>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8508</TotalTime>
  <Words>472</Words>
  <Application>Microsoft Office PowerPoint</Application>
  <PresentationFormat>Laajakuva</PresentationFormat>
  <Paragraphs>28</Paragraphs>
  <Slides>9</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9</vt:i4>
      </vt:variant>
    </vt:vector>
  </HeadingPairs>
  <TitlesOfParts>
    <vt:vector size="13" baseType="lpstr">
      <vt:lpstr>Arial</vt:lpstr>
      <vt:lpstr>Calibri</vt:lpstr>
      <vt:lpstr>Calibri Light</vt:lpstr>
      <vt:lpstr>Office-teema</vt:lpstr>
      <vt:lpstr>Teknologiakasvatus</vt:lpstr>
      <vt:lpstr>Mitä teknologiakasvatus tuo mieleen?</vt:lpstr>
      <vt:lpstr>Mitä teknologia tarkoittaa?  Mitä siitä olisi tarkoitus oppia varhaisvuosina?</vt:lpstr>
      <vt:lpstr>Vasun perusteet 2022</vt:lpstr>
      <vt:lpstr>Vasun perusteet 2022</vt:lpstr>
      <vt:lpstr>PowerPoint-esitys</vt:lpstr>
      <vt:lpstr>Esimerkkejä</vt:lpstr>
      <vt:lpstr>PowerPoint-esitys</vt:lpstr>
      <vt:lpstr>Tehtävä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Paukkuri Jenni</dc:creator>
  <cp:lastModifiedBy>Paukkuri Jenni</cp:lastModifiedBy>
  <cp:revision>9</cp:revision>
  <dcterms:created xsi:type="dcterms:W3CDTF">2022-03-31T11:06:26Z</dcterms:created>
  <dcterms:modified xsi:type="dcterms:W3CDTF">2022-12-13T08:43:52Z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2022-12-07T10:54:56Z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2baacab8-5842-4cae-b85b-f70bdcce9af2</vt:lpwstr>
  </property>
  <property fmtid="{D5CDD505-2E9C-101B-9397-08002B2CF9AE}" pid="7" name="MSIP_Label_defa4170-0d19-0005-0004-bc88714345d2_ActionId">
    <vt:lpwstr>bec94b70-b0f0-4b84-8489-e4e37d774a7b</vt:lpwstr>
  </property>
  <property fmtid="{D5CDD505-2E9C-101B-9397-08002B2CF9AE}" pid="8" name="MSIP_Label_defa4170-0d19-0005-0004-bc88714345d2_ContentBits">
    <vt:lpwstr>0</vt:lpwstr>
  </property>
</Properties>
</file>