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7" r:id="rId4"/>
    <p:sldId id="259" r:id="rId5"/>
    <p:sldId id="260" r:id="rId6"/>
    <p:sldId id="273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61" r:id="rId18"/>
    <p:sldId id="271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AB5522-352B-4843-879C-78DF1B06937B}" v="1239" dt="2022-11-17T16:56:17.747"/>
    <p1510:client id="{8081657A-BDE5-4CFC-9FAB-EBD4AD708009}" v="1" dt="2022-11-17T17:01:51.544"/>
    <p1510:client id="{B4D1F9B8-D68C-918D-230F-C8D5B3682384}" v="405" dt="2022-11-18T07:14:24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0CFB1-A055-4172-B15B-60368967F12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16F540A-B7A0-4CAA-9190-42100145278B}">
      <dgm:prSet/>
      <dgm:spPr/>
      <dgm:t>
        <a:bodyPr/>
        <a:lstStyle/>
        <a:p>
          <a:r>
            <a:rPr lang="en-US"/>
            <a:t>Jokainen tekee vähintään 5 kysymystä kiusaamisesta, jotka esitetään 4-10-vuotiaalle lapselle.</a:t>
          </a:r>
        </a:p>
      </dgm:t>
    </dgm:pt>
    <dgm:pt modelId="{E8BD969A-7DE0-4BEF-99A4-C88518241447}" type="parTrans" cxnId="{9742B9F6-36B0-4066-AF4D-DCBBCF4142DD}">
      <dgm:prSet/>
      <dgm:spPr/>
      <dgm:t>
        <a:bodyPr/>
        <a:lstStyle/>
        <a:p>
          <a:endParaRPr lang="en-US"/>
        </a:p>
      </dgm:t>
    </dgm:pt>
    <dgm:pt modelId="{DCEF6DAC-7F02-42C8-BCDF-05CE67FB8C1C}" type="sibTrans" cxnId="{9742B9F6-36B0-4066-AF4D-DCBBCF4142DD}">
      <dgm:prSet/>
      <dgm:spPr/>
      <dgm:t>
        <a:bodyPr/>
        <a:lstStyle/>
        <a:p>
          <a:endParaRPr lang="en-US"/>
        </a:p>
      </dgm:t>
    </dgm:pt>
    <dgm:pt modelId="{2CA336B5-E6FE-444E-88E3-C1D952AA2AC2}">
      <dgm:prSet/>
      <dgm:spPr/>
      <dgm:t>
        <a:bodyPr/>
        <a:lstStyle/>
        <a:p>
          <a:r>
            <a:rPr lang="en-US"/>
            <a:t>Toteuttakaa haastattelut 28.11. mennessä, jolloin haastattelut puretaan tunneilla.</a:t>
          </a:r>
        </a:p>
      </dgm:t>
    </dgm:pt>
    <dgm:pt modelId="{F8B54B1A-882C-411F-84A7-B51FE56FED72}" type="parTrans" cxnId="{1F16FF0C-A418-4CCE-A8B6-B087704940D5}">
      <dgm:prSet/>
      <dgm:spPr/>
      <dgm:t>
        <a:bodyPr/>
        <a:lstStyle/>
        <a:p>
          <a:endParaRPr lang="en-US"/>
        </a:p>
      </dgm:t>
    </dgm:pt>
    <dgm:pt modelId="{46153042-D0D9-4B67-AD77-81BC565D2B67}" type="sibTrans" cxnId="{1F16FF0C-A418-4CCE-A8B6-B087704940D5}">
      <dgm:prSet/>
      <dgm:spPr/>
      <dgm:t>
        <a:bodyPr/>
        <a:lstStyle/>
        <a:p>
          <a:endParaRPr lang="en-US"/>
        </a:p>
      </dgm:t>
    </dgm:pt>
    <dgm:pt modelId="{DAC3270A-EC81-4D5E-A3A2-46C64FCB971F}">
      <dgm:prSet/>
      <dgm:spPr/>
      <dgm:t>
        <a:bodyPr/>
        <a:lstStyle/>
        <a:p>
          <a:r>
            <a:rPr lang="en-US"/>
            <a:t>Raportoikaa lasten vastaukset heidän omilla sanoillaan.</a:t>
          </a:r>
        </a:p>
      </dgm:t>
    </dgm:pt>
    <dgm:pt modelId="{10CCD2B0-DCB8-4A1F-AE8D-BE7AC4ED70E8}" type="parTrans" cxnId="{C07EFAC3-9440-42D1-84E5-377D82A2B90E}">
      <dgm:prSet/>
      <dgm:spPr/>
      <dgm:t>
        <a:bodyPr/>
        <a:lstStyle/>
        <a:p>
          <a:endParaRPr lang="en-US"/>
        </a:p>
      </dgm:t>
    </dgm:pt>
    <dgm:pt modelId="{782CD0A6-D70C-46AB-BD11-CB94172FEEBF}" type="sibTrans" cxnId="{C07EFAC3-9440-42D1-84E5-377D82A2B90E}">
      <dgm:prSet/>
      <dgm:spPr/>
      <dgm:t>
        <a:bodyPr/>
        <a:lstStyle/>
        <a:p>
          <a:endParaRPr lang="en-US"/>
        </a:p>
      </dgm:t>
    </dgm:pt>
    <dgm:pt modelId="{C204E8AB-F504-4DC0-B374-B3B5242C6D80}" type="pres">
      <dgm:prSet presAssocID="{9BF0CFB1-A055-4172-B15B-60368967F121}" presName="root" presStyleCnt="0">
        <dgm:presLayoutVars>
          <dgm:dir/>
          <dgm:resizeHandles val="exact"/>
        </dgm:presLayoutVars>
      </dgm:prSet>
      <dgm:spPr/>
    </dgm:pt>
    <dgm:pt modelId="{2E4EAB96-4481-4CD6-AEA3-DF303581B295}" type="pres">
      <dgm:prSet presAssocID="{D16F540A-B7A0-4CAA-9190-42100145278B}" presName="compNode" presStyleCnt="0"/>
      <dgm:spPr/>
    </dgm:pt>
    <dgm:pt modelId="{0439333E-0821-4D7A-9CB8-17279A95D54E}" type="pres">
      <dgm:prSet presAssocID="{D16F540A-B7A0-4CAA-9190-42100145278B}" presName="bgRect" presStyleLbl="bgShp" presStyleIdx="0" presStyleCnt="3"/>
      <dgm:spPr/>
    </dgm:pt>
    <dgm:pt modelId="{145F4C70-01B9-4708-87F2-69A9DF42B49D}" type="pres">
      <dgm:prSet presAssocID="{D16F540A-B7A0-4CAA-9190-42100145278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önkulku"/>
        </a:ext>
      </dgm:extLst>
    </dgm:pt>
    <dgm:pt modelId="{CC0020F4-920A-4ACC-A36F-9BDB601F7E20}" type="pres">
      <dgm:prSet presAssocID="{D16F540A-B7A0-4CAA-9190-42100145278B}" presName="spaceRect" presStyleCnt="0"/>
      <dgm:spPr/>
    </dgm:pt>
    <dgm:pt modelId="{6DC3F368-5271-4BAC-9D29-A43E0AAECEBA}" type="pres">
      <dgm:prSet presAssocID="{D16F540A-B7A0-4CAA-9190-42100145278B}" presName="parTx" presStyleLbl="revTx" presStyleIdx="0" presStyleCnt="3">
        <dgm:presLayoutVars>
          <dgm:chMax val="0"/>
          <dgm:chPref val="0"/>
        </dgm:presLayoutVars>
      </dgm:prSet>
      <dgm:spPr/>
    </dgm:pt>
    <dgm:pt modelId="{DCA2008D-9047-4702-B48F-EF662B47BE13}" type="pres">
      <dgm:prSet presAssocID="{DCEF6DAC-7F02-42C8-BCDF-05CE67FB8C1C}" presName="sibTrans" presStyleCnt="0"/>
      <dgm:spPr/>
    </dgm:pt>
    <dgm:pt modelId="{8D1CC85C-ED5D-422F-8B34-8D3016FF42CF}" type="pres">
      <dgm:prSet presAssocID="{2CA336B5-E6FE-444E-88E3-C1D952AA2AC2}" presName="compNode" presStyleCnt="0"/>
      <dgm:spPr/>
    </dgm:pt>
    <dgm:pt modelId="{3FE16522-A836-405C-A4F1-C36B2CFE1B59}" type="pres">
      <dgm:prSet presAssocID="{2CA336B5-E6FE-444E-88E3-C1D952AA2AC2}" presName="bgRect" presStyleLbl="bgShp" presStyleIdx="1" presStyleCnt="3"/>
      <dgm:spPr/>
    </dgm:pt>
    <dgm:pt modelId="{E36255F0-1FBD-4F8C-9096-EF207FAA1A31}" type="pres">
      <dgm:prSet presAssocID="{2CA336B5-E6FE-444E-88E3-C1D952AA2AC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24B149F6-5868-4447-9E98-D1BFF3EB4D7F}" type="pres">
      <dgm:prSet presAssocID="{2CA336B5-E6FE-444E-88E3-C1D952AA2AC2}" presName="spaceRect" presStyleCnt="0"/>
      <dgm:spPr/>
    </dgm:pt>
    <dgm:pt modelId="{6967BA99-522D-4C02-9CC6-9214264C8001}" type="pres">
      <dgm:prSet presAssocID="{2CA336B5-E6FE-444E-88E3-C1D952AA2AC2}" presName="parTx" presStyleLbl="revTx" presStyleIdx="1" presStyleCnt="3">
        <dgm:presLayoutVars>
          <dgm:chMax val="0"/>
          <dgm:chPref val="0"/>
        </dgm:presLayoutVars>
      </dgm:prSet>
      <dgm:spPr/>
    </dgm:pt>
    <dgm:pt modelId="{711EF127-1D4D-4F21-8BD0-AF33E5688B28}" type="pres">
      <dgm:prSet presAssocID="{46153042-D0D9-4B67-AD77-81BC565D2B67}" presName="sibTrans" presStyleCnt="0"/>
      <dgm:spPr/>
    </dgm:pt>
    <dgm:pt modelId="{DEAD00B1-A7FA-4C2E-94D0-0D506B16EED1}" type="pres">
      <dgm:prSet presAssocID="{DAC3270A-EC81-4D5E-A3A2-46C64FCB971F}" presName="compNode" presStyleCnt="0"/>
      <dgm:spPr/>
    </dgm:pt>
    <dgm:pt modelId="{779879E1-3A61-4B23-AC29-D1B95D2A9177}" type="pres">
      <dgm:prSet presAssocID="{DAC3270A-EC81-4D5E-A3A2-46C64FCB971F}" presName="bgRect" presStyleLbl="bgShp" presStyleIdx="2" presStyleCnt="3"/>
      <dgm:spPr/>
    </dgm:pt>
    <dgm:pt modelId="{BE0FA832-B1A4-4255-9157-ED03E729AF75}" type="pres">
      <dgm:prSet presAssocID="{DAC3270A-EC81-4D5E-A3A2-46C64FCB97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kstitykset"/>
        </a:ext>
      </dgm:extLst>
    </dgm:pt>
    <dgm:pt modelId="{CB9F80EA-DFCF-4D44-A573-A4BD30EBEC0D}" type="pres">
      <dgm:prSet presAssocID="{DAC3270A-EC81-4D5E-A3A2-46C64FCB971F}" presName="spaceRect" presStyleCnt="0"/>
      <dgm:spPr/>
    </dgm:pt>
    <dgm:pt modelId="{8E61C3D6-99B5-4619-A267-2BFBFEDDCE1A}" type="pres">
      <dgm:prSet presAssocID="{DAC3270A-EC81-4D5E-A3A2-46C64FCB971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16FF0C-A418-4CCE-A8B6-B087704940D5}" srcId="{9BF0CFB1-A055-4172-B15B-60368967F121}" destId="{2CA336B5-E6FE-444E-88E3-C1D952AA2AC2}" srcOrd="1" destOrd="0" parTransId="{F8B54B1A-882C-411F-84A7-B51FE56FED72}" sibTransId="{46153042-D0D9-4B67-AD77-81BC565D2B67}"/>
    <dgm:cxn modelId="{F12F4225-3241-43EF-8AAC-C5C634A7571C}" type="presOf" srcId="{9BF0CFB1-A055-4172-B15B-60368967F121}" destId="{C204E8AB-F504-4DC0-B374-B3B5242C6D80}" srcOrd="0" destOrd="0" presId="urn:microsoft.com/office/officeart/2018/2/layout/IconVerticalSolidList"/>
    <dgm:cxn modelId="{0893ED58-2852-4A18-8E12-962440359527}" type="presOf" srcId="{DAC3270A-EC81-4D5E-A3A2-46C64FCB971F}" destId="{8E61C3D6-99B5-4619-A267-2BFBFEDDCE1A}" srcOrd="0" destOrd="0" presId="urn:microsoft.com/office/officeart/2018/2/layout/IconVerticalSolidList"/>
    <dgm:cxn modelId="{F84A1B9F-DE39-4749-8543-AEA928454CFE}" type="presOf" srcId="{2CA336B5-E6FE-444E-88E3-C1D952AA2AC2}" destId="{6967BA99-522D-4C02-9CC6-9214264C8001}" srcOrd="0" destOrd="0" presId="urn:microsoft.com/office/officeart/2018/2/layout/IconVerticalSolidList"/>
    <dgm:cxn modelId="{C07EFAC3-9440-42D1-84E5-377D82A2B90E}" srcId="{9BF0CFB1-A055-4172-B15B-60368967F121}" destId="{DAC3270A-EC81-4D5E-A3A2-46C64FCB971F}" srcOrd="2" destOrd="0" parTransId="{10CCD2B0-DCB8-4A1F-AE8D-BE7AC4ED70E8}" sibTransId="{782CD0A6-D70C-46AB-BD11-CB94172FEEBF}"/>
    <dgm:cxn modelId="{9742B9F6-36B0-4066-AF4D-DCBBCF4142DD}" srcId="{9BF0CFB1-A055-4172-B15B-60368967F121}" destId="{D16F540A-B7A0-4CAA-9190-42100145278B}" srcOrd="0" destOrd="0" parTransId="{E8BD969A-7DE0-4BEF-99A4-C88518241447}" sibTransId="{DCEF6DAC-7F02-42C8-BCDF-05CE67FB8C1C}"/>
    <dgm:cxn modelId="{AB7A2EF9-68A8-4053-B1A0-2710554AA43D}" type="presOf" srcId="{D16F540A-B7A0-4CAA-9190-42100145278B}" destId="{6DC3F368-5271-4BAC-9D29-A43E0AAECEBA}" srcOrd="0" destOrd="0" presId="urn:microsoft.com/office/officeart/2018/2/layout/IconVerticalSolidList"/>
    <dgm:cxn modelId="{8E240116-61FB-4FCD-9F69-CC9752BAEAB3}" type="presParOf" srcId="{C204E8AB-F504-4DC0-B374-B3B5242C6D80}" destId="{2E4EAB96-4481-4CD6-AEA3-DF303581B295}" srcOrd="0" destOrd="0" presId="urn:microsoft.com/office/officeart/2018/2/layout/IconVerticalSolidList"/>
    <dgm:cxn modelId="{FE7A32DE-123D-4EC0-8604-E7D8A6583320}" type="presParOf" srcId="{2E4EAB96-4481-4CD6-AEA3-DF303581B295}" destId="{0439333E-0821-4D7A-9CB8-17279A95D54E}" srcOrd="0" destOrd="0" presId="urn:microsoft.com/office/officeart/2018/2/layout/IconVerticalSolidList"/>
    <dgm:cxn modelId="{9315C40E-208B-488C-AA1D-BCBD4C580997}" type="presParOf" srcId="{2E4EAB96-4481-4CD6-AEA3-DF303581B295}" destId="{145F4C70-01B9-4708-87F2-69A9DF42B49D}" srcOrd="1" destOrd="0" presId="urn:microsoft.com/office/officeart/2018/2/layout/IconVerticalSolidList"/>
    <dgm:cxn modelId="{AC81B170-37F3-4CA1-83EA-7CFF41D99F0A}" type="presParOf" srcId="{2E4EAB96-4481-4CD6-AEA3-DF303581B295}" destId="{CC0020F4-920A-4ACC-A36F-9BDB601F7E20}" srcOrd="2" destOrd="0" presId="urn:microsoft.com/office/officeart/2018/2/layout/IconVerticalSolidList"/>
    <dgm:cxn modelId="{BFC98E0E-DE2C-49BF-8FC9-2CA745A299C3}" type="presParOf" srcId="{2E4EAB96-4481-4CD6-AEA3-DF303581B295}" destId="{6DC3F368-5271-4BAC-9D29-A43E0AAECEBA}" srcOrd="3" destOrd="0" presId="urn:microsoft.com/office/officeart/2018/2/layout/IconVerticalSolidList"/>
    <dgm:cxn modelId="{BC91FCC4-99E5-4A38-9117-F678BDC85EEF}" type="presParOf" srcId="{C204E8AB-F504-4DC0-B374-B3B5242C6D80}" destId="{DCA2008D-9047-4702-B48F-EF662B47BE13}" srcOrd="1" destOrd="0" presId="urn:microsoft.com/office/officeart/2018/2/layout/IconVerticalSolidList"/>
    <dgm:cxn modelId="{66089DB3-546F-4CA9-991B-7B3846F0835D}" type="presParOf" srcId="{C204E8AB-F504-4DC0-B374-B3B5242C6D80}" destId="{8D1CC85C-ED5D-422F-8B34-8D3016FF42CF}" srcOrd="2" destOrd="0" presId="urn:microsoft.com/office/officeart/2018/2/layout/IconVerticalSolidList"/>
    <dgm:cxn modelId="{00A1165E-2501-425D-9816-B4C38DC985BD}" type="presParOf" srcId="{8D1CC85C-ED5D-422F-8B34-8D3016FF42CF}" destId="{3FE16522-A836-405C-A4F1-C36B2CFE1B59}" srcOrd="0" destOrd="0" presId="urn:microsoft.com/office/officeart/2018/2/layout/IconVerticalSolidList"/>
    <dgm:cxn modelId="{2C1C2131-9567-4253-86FD-E622617026D3}" type="presParOf" srcId="{8D1CC85C-ED5D-422F-8B34-8D3016FF42CF}" destId="{E36255F0-1FBD-4F8C-9096-EF207FAA1A31}" srcOrd="1" destOrd="0" presId="urn:microsoft.com/office/officeart/2018/2/layout/IconVerticalSolidList"/>
    <dgm:cxn modelId="{27232DB2-7745-479B-99CB-9CD8C760CF45}" type="presParOf" srcId="{8D1CC85C-ED5D-422F-8B34-8D3016FF42CF}" destId="{24B149F6-5868-4447-9E98-D1BFF3EB4D7F}" srcOrd="2" destOrd="0" presId="urn:microsoft.com/office/officeart/2018/2/layout/IconVerticalSolidList"/>
    <dgm:cxn modelId="{79A1F3CF-39B2-463D-B0DC-6C208F5A290D}" type="presParOf" srcId="{8D1CC85C-ED5D-422F-8B34-8D3016FF42CF}" destId="{6967BA99-522D-4C02-9CC6-9214264C8001}" srcOrd="3" destOrd="0" presId="urn:microsoft.com/office/officeart/2018/2/layout/IconVerticalSolidList"/>
    <dgm:cxn modelId="{21D197CA-2A43-4A91-9391-2FA365F96682}" type="presParOf" srcId="{C204E8AB-F504-4DC0-B374-B3B5242C6D80}" destId="{711EF127-1D4D-4F21-8BD0-AF33E5688B28}" srcOrd="3" destOrd="0" presId="urn:microsoft.com/office/officeart/2018/2/layout/IconVerticalSolidList"/>
    <dgm:cxn modelId="{FBC01DAC-2F9E-42B6-B524-BF6DF47FB9AD}" type="presParOf" srcId="{C204E8AB-F504-4DC0-B374-B3B5242C6D80}" destId="{DEAD00B1-A7FA-4C2E-94D0-0D506B16EED1}" srcOrd="4" destOrd="0" presId="urn:microsoft.com/office/officeart/2018/2/layout/IconVerticalSolidList"/>
    <dgm:cxn modelId="{3951106C-35D9-46AA-A0CD-7591F70A9773}" type="presParOf" srcId="{DEAD00B1-A7FA-4C2E-94D0-0D506B16EED1}" destId="{779879E1-3A61-4B23-AC29-D1B95D2A9177}" srcOrd="0" destOrd="0" presId="urn:microsoft.com/office/officeart/2018/2/layout/IconVerticalSolidList"/>
    <dgm:cxn modelId="{3B7F8DAB-A3DB-489F-87B3-87187E6EE072}" type="presParOf" srcId="{DEAD00B1-A7FA-4C2E-94D0-0D506B16EED1}" destId="{BE0FA832-B1A4-4255-9157-ED03E729AF75}" srcOrd="1" destOrd="0" presId="urn:microsoft.com/office/officeart/2018/2/layout/IconVerticalSolidList"/>
    <dgm:cxn modelId="{67DA61E2-A8FB-4281-8F47-0B9655239BC9}" type="presParOf" srcId="{DEAD00B1-A7FA-4C2E-94D0-0D506B16EED1}" destId="{CB9F80EA-DFCF-4D44-A573-A4BD30EBEC0D}" srcOrd="2" destOrd="0" presId="urn:microsoft.com/office/officeart/2018/2/layout/IconVerticalSolidList"/>
    <dgm:cxn modelId="{01C469E0-09BF-492A-865D-208ABC8B556A}" type="presParOf" srcId="{DEAD00B1-A7FA-4C2E-94D0-0D506B16EED1}" destId="{8E61C3D6-99B5-4619-A267-2BFBFEDDCE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9333E-0821-4D7A-9CB8-17279A95D54E}">
      <dsp:nvSpPr>
        <dsp:cNvPr id="0" name=""/>
        <dsp:cNvSpPr/>
      </dsp:nvSpPr>
      <dsp:spPr>
        <a:xfrm>
          <a:off x="0" y="675"/>
          <a:ext cx="6900512" cy="15813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F4C70-01B9-4708-87F2-69A9DF42B49D}">
      <dsp:nvSpPr>
        <dsp:cNvPr id="0" name=""/>
        <dsp:cNvSpPr/>
      </dsp:nvSpPr>
      <dsp:spPr>
        <a:xfrm>
          <a:off x="478363" y="356483"/>
          <a:ext cx="869752" cy="869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3F368-5271-4BAC-9D29-A43E0AAECEBA}">
      <dsp:nvSpPr>
        <dsp:cNvPr id="0" name=""/>
        <dsp:cNvSpPr/>
      </dsp:nvSpPr>
      <dsp:spPr>
        <a:xfrm>
          <a:off x="1826480" y="675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Jokainen tekee vähintään 5 kysymystä kiusaamisesta, jotka esitetään 4-10-vuotiaalle lapselle.</a:t>
          </a:r>
        </a:p>
      </dsp:txBody>
      <dsp:txXfrm>
        <a:off x="1826480" y="675"/>
        <a:ext cx="5074031" cy="1581368"/>
      </dsp:txXfrm>
    </dsp:sp>
    <dsp:sp modelId="{3FE16522-A836-405C-A4F1-C36B2CFE1B59}">
      <dsp:nvSpPr>
        <dsp:cNvPr id="0" name=""/>
        <dsp:cNvSpPr/>
      </dsp:nvSpPr>
      <dsp:spPr>
        <a:xfrm>
          <a:off x="0" y="1977386"/>
          <a:ext cx="6900512" cy="15813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255F0-1FBD-4F8C-9096-EF207FAA1A31}">
      <dsp:nvSpPr>
        <dsp:cNvPr id="0" name=""/>
        <dsp:cNvSpPr/>
      </dsp:nvSpPr>
      <dsp:spPr>
        <a:xfrm>
          <a:off x="478363" y="2333194"/>
          <a:ext cx="869752" cy="869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7BA99-522D-4C02-9CC6-9214264C8001}">
      <dsp:nvSpPr>
        <dsp:cNvPr id="0" name=""/>
        <dsp:cNvSpPr/>
      </dsp:nvSpPr>
      <dsp:spPr>
        <a:xfrm>
          <a:off x="1826480" y="1977386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Toteuttakaa haastattelut 28.11. mennessä, jolloin haastattelut puretaan tunneilla.</a:t>
          </a:r>
        </a:p>
      </dsp:txBody>
      <dsp:txXfrm>
        <a:off x="1826480" y="1977386"/>
        <a:ext cx="5074031" cy="1581368"/>
      </dsp:txXfrm>
    </dsp:sp>
    <dsp:sp modelId="{779879E1-3A61-4B23-AC29-D1B95D2A9177}">
      <dsp:nvSpPr>
        <dsp:cNvPr id="0" name=""/>
        <dsp:cNvSpPr/>
      </dsp:nvSpPr>
      <dsp:spPr>
        <a:xfrm>
          <a:off x="0" y="3954096"/>
          <a:ext cx="6900512" cy="15813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FA832-B1A4-4255-9157-ED03E729AF75}">
      <dsp:nvSpPr>
        <dsp:cNvPr id="0" name=""/>
        <dsp:cNvSpPr/>
      </dsp:nvSpPr>
      <dsp:spPr>
        <a:xfrm>
          <a:off x="478363" y="4309904"/>
          <a:ext cx="869752" cy="869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1C3D6-99B5-4619-A267-2BFBFEDDCE1A}">
      <dsp:nvSpPr>
        <dsp:cNvPr id="0" name=""/>
        <dsp:cNvSpPr/>
      </dsp:nvSpPr>
      <dsp:spPr>
        <a:xfrm>
          <a:off x="1826480" y="3954096"/>
          <a:ext cx="5074031" cy="1581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361" tIns="167361" rIns="167361" bIns="16736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Raportoikaa lasten vastaukset heidän omilla sanoillaan.</a:t>
          </a:r>
        </a:p>
      </dsp:txBody>
      <dsp:txXfrm>
        <a:off x="1826480" y="3954096"/>
        <a:ext cx="5074031" cy="1581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3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3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2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6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1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8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1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kitoimintamalli.fi/koulutusmateriaali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DoGjyc1wO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uDQoLlfDF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mll.fi/prod/2017/08/04185732/Kiusaamisen-ehk%C3%A4isy-varhaiskasvatuksessa-B5-www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1-Mfs4Fy5k" TargetMode="External"/><Relationship Id="rId2" Type="http://schemas.openxmlformats.org/officeDocument/2006/relationships/hyperlink" Target="https://www.youtube.com/watch?v=UZBp1EgyJT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F084B-F5C2-0C74-AF77-B3B9AF957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706" r="-1" b="862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i-FI" sz="10800">
                <a:solidFill>
                  <a:schemeClr val="bg1"/>
                </a:solidFill>
                <a:cs typeface="Calibri Light"/>
              </a:rPr>
              <a:t>Kiusaaminen varhaiskasvatuksessa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fi-FI" sz="3200">
                <a:solidFill>
                  <a:schemeClr val="bg1"/>
                </a:solidFill>
                <a:cs typeface="Calibri"/>
              </a:rPr>
              <a:t>Lakho/ Jenni P.</a:t>
            </a:r>
            <a:endParaRPr lang="fi-FI" sz="3200">
              <a:solidFill>
                <a:schemeClr val="bg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EB71-6A6C-456D-914D-F33D7FF9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Esimerkki</a:t>
            </a:r>
            <a:r>
              <a:rPr lang="en-US" dirty="0"/>
              <a:t> </a:t>
            </a:r>
            <a:r>
              <a:rPr lang="en-US" dirty="0" err="1"/>
              <a:t>havainnoimisesta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FC35D-0B20-0A29-98F6-9D4C7EAA9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Eräs</a:t>
            </a:r>
            <a:r>
              <a:rPr lang="en-US" dirty="0"/>
              <a:t> </a:t>
            </a:r>
            <a:r>
              <a:rPr lang="en-US" dirty="0" err="1"/>
              <a:t>tyttö</a:t>
            </a:r>
            <a:r>
              <a:rPr lang="en-US" dirty="0"/>
              <a:t> </a:t>
            </a:r>
            <a:r>
              <a:rPr lang="en-US" dirty="0" err="1"/>
              <a:t>kertoi</a:t>
            </a:r>
            <a:r>
              <a:rPr lang="en-US" dirty="0"/>
              <a:t> </a:t>
            </a:r>
            <a:r>
              <a:rPr lang="en-US" dirty="0" err="1"/>
              <a:t>kotona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häntä</a:t>
            </a:r>
            <a:r>
              <a:rPr lang="en-US" dirty="0"/>
              <a:t> </a:t>
            </a:r>
            <a:r>
              <a:rPr lang="en-US" dirty="0" err="1"/>
              <a:t>kiusataan</a:t>
            </a:r>
            <a:r>
              <a:rPr lang="en-US" dirty="0"/>
              <a:t> </a:t>
            </a:r>
            <a:r>
              <a:rPr lang="en-US" dirty="0" err="1"/>
              <a:t>päiväkodissa</a:t>
            </a:r>
            <a:r>
              <a:rPr lang="en-US" dirty="0"/>
              <a:t>. </a:t>
            </a:r>
            <a:r>
              <a:rPr lang="en-US" dirty="0" err="1"/>
              <a:t>Tytön</a:t>
            </a:r>
            <a:r>
              <a:rPr lang="en-US" dirty="0"/>
              <a:t> </a:t>
            </a:r>
            <a:r>
              <a:rPr lang="en-US" dirty="0" err="1"/>
              <a:t>vanhemmat</a:t>
            </a:r>
            <a:r>
              <a:rPr lang="en-US" dirty="0"/>
              <a:t> </a:t>
            </a:r>
            <a:r>
              <a:rPr lang="en-US" dirty="0" err="1"/>
              <a:t>ottivat</a:t>
            </a:r>
            <a:r>
              <a:rPr lang="en-US" dirty="0"/>
              <a:t> </a:t>
            </a:r>
            <a:r>
              <a:rPr lang="en-US" dirty="0" err="1"/>
              <a:t>yhteyttä</a:t>
            </a:r>
            <a:r>
              <a:rPr lang="en-US" dirty="0"/>
              <a:t> </a:t>
            </a:r>
            <a:r>
              <a:rPr lang="en-US" dirty="0" err="1"/>
              <a:t>päiväkotiin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</a:t>
            </a:r>
            <a:r>
              <a:rPr lang="en-US" dirty="0" err="1"/>
              <a:t>asiasta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oltu</a:t>
            </a:r>
            <a:r>
              <a:rPr lang="en-US" dirty="0"/>
              <a:t> </a:t>
            </a:r>
            <a:r>
              <a:rPr lang="en-US" dirty="0" err="1"/>
              <a:t>tietoisia</a:t>
            </a:r>
            <a:r>
              <a:rPr lang="en-US" dirty="0"/>
              <a:t>. </a:t>
            </a:r>
            <a:r>
              <a:rPr lang="en-US" dirty="0" err="1"/>
              <a:t>Päiväkodin</a:t>
            </a:r>
            <a:r>
              <a:rPr lang="en-US" dirty="0"/>
              <a:t> </a:t>
            </a:r>
            <a:r>
              <a:rPr lang="en-US" dirty="0" err="1"/>
              <a:t>henkilökunta</a:t>
            </a:r>
            <a:r>
              <a:rPr lang="en-US" dirty="0"/>
              <a:t> </a:t>
            </a:r>
            <a:r>
              <a:rPr lang="en-US" dirty="0" err="1"/>
              <a:t>lupasi</a:t>
            </a:r>
            <a:r>
              <a:rPr lang="en-US" dirty="0"/>
              <a:t> </a:t>
            </a:r>
            <a:r>
              <a:rPr lang="en-US" dirty="0" err="1"/>
              <a:t>havainnoida</a:t>
            </a:r>
            <a:r>
              <a:rPr lang="en-US" dirty="0"/>
              <a:t> </a:t>
            </a:r>
            <a:r>
              <a:rPr lang="en-US" dirty="0" err="1"/>
              <a:t>lasta</a:t>
            </a:r>
            <a:r>
              <a:rPr lang="en-US" dirty="0"/>
              <a:t> </a:t>
            </a:r>
            <a:r>
              <a:rPr lang="en-US" dirty="0" err="1"/>
              <a:t>viikon</a:t>
            </a:r>
            <a:r>
              <a:rPr lang="en-US" dirty="0"/>
              <a:t> </a:t>
            </a:r>
            <a:r>
              <a:rPr lang="en-US" dirty="0" err="1"/>
              <a:t>ajan</a:t>
            </a:r>
            <a:r>
              <a:rPr lang="en-US" dirty="0"/>
              <a:t> </a:t>
            </a:r>
            <a:r>
              <a:rPr lang="en-US" dirty="0" err="1"/>
              <a:t>tiiviisti</a:t>
            </a:r>
            <a:r>
              <a:rPr lang="en-US" dirty="0"/>
              <a:t> ja </a:t>
            </a:r>
            <a:r>
              <a:rPr lang="en-US" dirty="0" err="1"/>
              <a:t>kirjata</a:t>
            </a:r>
            <a:r>
              <a:rPr lang="en-US" dirty="0"/>
              <a:t> </a:t>
            </a:r>
            <a:r>
              <a:rPr lang="en-US" dirty="0" err="1"/>
              <a:t>havainnot</a:t>
            </a:r>
            <a:r>
              <a:rPr lang="en-US" dirty="0"/>
              <a:t> </a:t>
            </a:r>
            <a:r>
              <a:rPr lang="en-US" dirty="0" err="1"/>
              <a:t>ylös</a:t>
            </a:r>
            <a:r>
              <a:rPr lang="en-US" dirty="0"/>
              <a:t>. </a:t>
            </a:r>
            <a:r>
              <a:rPr lang="en-US" dirty="0" err="1"/>
              <a:t>Havainnointijakson</a:t>
            </a:r>
            <a:r>
              <a:rPr lang="en-US" dirty="0"/>
              <a:t> </a:t>
            </a:r>
            <a:r>
              <a:rPr lang="en-US" dirty="0" err="1"/>
              <a:t>aikana</a:t>
            </a:r>
            <a:r>
              <a:rPr lang="en-US" dirty="0"/>
              <a:t> </a:t>
            </a:r>
            <a:r>
              <a:rPr lang="en-US" dirty="0" err="1"/>
              <a:t>huomattiin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tyttö</a:t>
            </a:r>
            <a:r>
              <a:rPr lang="en-US" dirty="0"/>
              <a:t> </a:t>
            </a:r>
            <a:r>
              <a:rPr lang="en-US" dirty="0" err="1"/>
              <a:t>pyrki</a:t>
            </a:r>
            <a:r>
              <a:rPr lang="en-US" dirty="0"/>
              <a:t> </a:t>
            </a:r>
            <a:r>
              <a:rPr lang="en-US" dirty="0" err="1"/>
              <a:t>kahden</a:t>
            </a:r>
            <a:r>
              <a:rPr lang="en-US" dirty="0"/>
              <a:t> </a:t>
            </a:r>
            <a:r>
              <a:rPr lang="en-US" dirty="0" err="1"/>
              <a:t>muun</a:t>
            </a:r>
            <a:r>
              <a:rPr lang="en-US" dirty="0"/>
              <a:t> </a:t>
            </a:r>
            <a:r>
              <a:rPr lang="en-US" dirty="0" err="1"/>
              <a:t>tytön</a:t>
            </a:r>
            <a:r>
              <a:rPr lang="en-US" dirty="0"/>
              <a:t> </a:t>
            </a:r>
            <a:r>
              <a:rPr lang="en-US" dirty="0" err="1"/>
              <a:t>leikkeihin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tytöt</a:t>
            </a:r>
            <a:r>
              <a:rPr lang="en-US" dirty="0"/>
              <a:t> </a:t>
            </a:r>
            <a:r>
              <a:rPr lang="en-US" dirty="0" err="1"/>
              <a:t>käänsivät</a:t>
            </a:r>
            <a:r>
              <a:rPr lang="en-US" dirty="0"/>
              <a:t> </a:t>
            </a:r>
            <a:r>
              <a:rPr lang="en-US" dirty="0" err="1"/>
              <a:t>hänelle</a:t>
            </a:r>
            <a:r>
              <a:rPr lang="en-US" dirty="0"/>
              <a:t> </a:t>
            </a:r>
            <a:r>
              <a:rPr lang="en-US" dirty="0" err="1"/>
              <a:t>selkänsä</a:t>
            </a:r>
            <a:r>
              <a:rPr lang="en-US" dirty="0"/>
              <a:t> </a:t>
            </a:r>
            <a:r>
              <a:rPr lang="en-US" dirty="0" err="1"/>
              <a:t>aina</a:t>
            </a:r>
            <a:r>
              <a:rPr lang="en-US" dirty="0"/>
              <a:t>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tyttö</a:t>
            </a:r>
            <a:r>
              <a:rPr lang="en-US" dirty="0"/>
              <a:t> </a:t>
            </a:r>
            <a:r>
              <a:rPr lang="en-US" dirty="0" err="1"/>
              <a:t>yritti</a:t>
            </a:r>
            <a:r>
              <a:rPr lang="en-US" dirty="0"/>
              <a:t> </a:t>
            </a:r>
            <a:r>
              <a:rPr lang="en-US" dirty="0" err="1"/>
              <a:t>lähestyä</a:t>
            </a:r>
            <a:r>
              <a:rPr lang="en-US" dirty="0"/>
              <a:t> </a:t>
            </a:r>
            <a:r>
              <a:rPr lang="en-US" dirty="0" err="1"/>
              <a:t>leikkiä</a:t>
            </a:r>
            <a:r>
              <a:rPr lang="en-US" dirty="0"/>
              <a:t>. </a:t>
            </a:r>
            <a:r>
              <a:rPr lang="en-US" dirty="0" err="1"/>
              <a:t>Näin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pieni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kertoi</a:t>
            </a:r>
            <a:r>
              <a:rPr lang="en-US" dirty="0"/>
              <a:t> </a:t>
            </a:r>
            <a:r>
              <a:rPr lang="en-US" dirty="0" err="1"/>
              <a:t>tytölle</a:t>
            </a:r>
            <a:r>
              <a:rPr lang="en-US" dirty="0"/>
              <a:t>, </a:t>
            </a:r>
            <a:r>
              <a:rPr lang="en-US" dirty="0" err="1"/>
              <a:t>ettei</a:t>
            </a:r>
            <a:r>
              <a:rPr lang="en-US" dirty="0"/>
              <a:t> </a:t>
            </a:r>
            <a:r>
              <a:rPr lang="en-US" dirty="0" err="1"/>
              <a:t>hän</a:t>
            </a:r>
            <a:r>
              <a:rPr lang="en-US" dirty="0"/>
              <a:t> </a:t>
            </a:r>
            <a:r>
              <a:rPr lang="en-US" dirty="0" err="1"/>
              <a:t>ollut</a:t>
            </a:r>
            <a:r>
              <a:rPr lang="en-US" dirty="0"/>
              <a:t> </a:t>
            </a:r>
            <a:r>
              <a:rPr lang="en-US" dirty="0" err="1"/>
              <a:t>tervetullut</a:t>
            </a:r>
            <a:r>
              <a:rPr lang="en-US" dirty="0"/>
              <a:t>. </a:t>
            </a:r>
            <a:r>
              <a:rPr lang="en-US" dirty="0" err="1"/>
              <a:t>Päiväkodin</a:t>
            </a:r>
            <a:r>
              <a:rPr lang="en-US" dirty="0"/>
              <a:t> </a:t>
            </a:r>
            <a:r>
              <a:rPr lang="en-US" dirty="0" err="1"/>
              <a:t>henkilöstö</a:t>
            </a:r>
            <a:r>
              <a:rPr lang="en-US" dirty="0"/>
              <a:t> </a:t>
            </a:r>
            <a:r>
              <a:rPr lang="en-US" dirty="0" err="1"/>
              <a:t>kertoi</a:t>
            </a:r>
            <a:r>
              <a:rPr lang="en-US" dirty="0"/>
              <a:t>, </a:t>
            </a:r>
            <a:r>
              <a:rPr lang="en-US" dirty="0" err="1"/>
              <a:t>etteivät</a:t>
            </a:r>
            <a:r>
              <a:rPr lang="en-US" dirty="0"/>
              <a:t> he </a:t>
            </a:r>
            <a:r>
              <a:rPr lang="en-US" dirty="0" err="1"/>
              <a:t>olisi</a:t>
            </a:r>
            <a:r>
              <a:rPr lang="en-US" dirty="0"/>
              <a:t> </a:t>
            </a:r>
            <a:r>
              <a:rPr lang="en-US" dirty="0" err="1"/>
              <a:t>huomanneet</a:t>
            </a:r>
            <a:r>
              <a:rPr lang="en-US" dirty="0"/>
              <a:t> </a:t>
            </a:r>
            <a:r>
              <a:rPr lang="en-US" dirty="0" err="1"/>
              <a:t>tilannetta</a:t>
            </a:r>
            <a:r>
              <a:rPr lang="en-US" dirty="0"/>
              <a:t> </a:t>
            </a:r>
            <a:r>
              <a:rPr lang="en-US" dirty="0" err="1"/>
              <a:t>ilman</a:t>
            </a:r>
            <a:r>
              <a:rPr lang="en-US" dirty="0"/>
              <a:t> </a:t>
            </a:r>
            <a:r>
              <a:rPr lang="en-US" dirty="0" err="1"/>
              <a:t>järjestelmällistä</a:t>
            </a:r>
            <a:r>
              <a:rPr lang="en-US" dirty="0"/>
              <a:t> ja </a:t>
            </a:r>
            <a:r>
              <a:rPr lang="en-US" dirty="0" err="1"/>
              <a:t>suunniteltua</a:t>
            </a:r>
            <a:r>
              <a:rPr lang="en-US" dirty="0"/>
              <a:t> </a:t>
            </a:r>
            <a:r>
              <a:rPr lang="en-US" dirty="0" err="1"/>
              <a:t>havainnointijaksoa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4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7E191-70FB-F228-EB24-CEB6C0D8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en-US" sz="660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696A6"/>
          </a:solidFill>
          <a:ln w="38100" cap="rnd">
            <a:solidFill>
              <a:srgbClr val="C696A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505E0-1BC7-A265-A3A8-63DD4204F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err="1"/>
              <a:t>Kiusaamistilanteeseen</a:t>
            </a:r>
            <a:r>
              <a:rPr lang="en-US" sz="2000"/>
              <a:t> </a:t>
            </a:r>
            <a:r>
              <a:rPr lang="en-US" sz="2000" err="1"/>
              <a:t>ensimmäisenä</a:t>
            </a:r>
            <a:r>
              <a:rPr lang="en-US" sz="2000"/>
              <a:t> </a:t>
            </a:r>
            <a:r>
              <a:rPr lang="en-US" sz="2000" err="1"/>
              <a:t>saapuvan</a:t>
            </a:r>
            <a:r>
              <a:rPr lang="en-US" sz="2000"/>
              <a:t> </a:t>
            </a:r>
            <a:r>
              <a:rPr lang="en-US" sz="2000" err="1"/>
              <a:t>aikuisen</a:t>
            </a:r>
            <a:r>
              <a:rPr lang="en-US" sz="2000"/>
              <a:t> on </a:t>
            </a:r>
            <a:r>
              <a:rPr lang="en-US" sz="2000" err="1"/>
              <a:t>aina</a:t>
            </a:r>
            <a:r>
              <a:rPr lang="en-US" sz="2000"/>
              <a:t> </a:t>
            </a:r>
            <a:r>
              <a:rPr lang="en-US" sz="2000" err="1"/>
              <a:t>arvioitava</a:t>
            </a:r>
            <a:r>
              <a:rPr lang="en-US" sz="2000"/>
              <a:t> </a:t>
            </a:r>
            <a:r>
              <a:rPr lang="en-US" sz="2000" err="1"/>
              <a:t>jokainen</a:t>
            </a:r>
            <a:r>
              <a:rPr lang="en-US" sz="2000"/>
              <a:t> </a:t>
            </a:r>
            <a:r>
              <a:rPr lang="en-US" sz="2000" err="1"/>
              <a:t>tilanne</a:t>
            </a:r>
            <a:r>
              <a:rPr lang="en-US" sz="2000"/>
              <a:t> </a:t>
            </a:r>
            <a:r>
              <a:rPr lang="en-US" sz="2000" err="1"/>
              <a:t>erikseen</a:t>
            </a:r>
            <a:r>
              <a:rPr lang="en-US" sz="2000"/>
              <a:t>. Jos </a:t>
            </a:r>
            <a:r>
              <a:rPr lang="en-US" sz="2000" err="1"/>
              <a:t>kaksi</a:t>
            </a:r>
            <a:r>
              <a:rPr lang="en-US" sz="2000"/>
              <a:t> </a:t>
            </a:r>
            <a:r>
              <a:rPr lang="en-US" sz="2000" err="1"/>
              <a:t>tasavertaista</a:t>
            </a:r>
            <a:r>
              <a:rPr lang="en-US" sz="2000"/>
              <a:t> </a:t>
            </a:r>
            <a:r>
              <a:rPr lang="en-US" sz="2000" err="1"/>
              <a:t>lasta</a:t>
            </a:r>
            <a:r>
              <a:rPr lang="en-US" sz="2000"/>
              <a:t> </a:t>
            </a:r>
            <a:r>
              <a:rPr lang="en-US" sz="2000" err="1"/>
              <a:t>riitelee</a:t>
            </a:r>
            <a:r>
              <a:rPr lang="en-US" sz="2000"/>
              <a:t> </a:t>
            </a:r>
            <a:r>
              <a:rPr lang="en-US" sz="2000" err="1"/>
              <a:t>esimerkiksi</a:t>
            </a:r>
            <a:r>
              <a:rPr lang="en-US" sz="2000"/>
              <a:t> </a:t>
            </a:r>
            <a:r>
              <a:rPr lang="en-US" sz="2000" err="1"/>
              <a:t>siitä</a:t>
            </a:r>
            <a:r>
              <a:rPr lang="en-US" sz="2000"/>
              <a:t>, </a:t>
            </a:r>
            <a:r>
              <a:rPr lang="en-US" sz="2000" err="1"/>
              <a:t>kuinka</a:t>
            </a:r>
            <a:r>
              <a:rPr lang="en-US" sz="2000"/>
              <a:t> </a:t>
            </a:r>
            <a:r>
              <a:rPr lang="en-US" sz="2000" err="1"/>
              <a:t>leikki</a:t>
            </a:r>
            <a:r>
              <a:rPr lang="en-US" sz="2000"/>
              <a:t> </a:t>
            </a:r>
            <a:r>
              <a:rPr lang="en-US" sz="2000" err="1"/>
              <a:t>jatkuu</a:t>
            </a:r>
            <a:r>
              <a:rPr lang="en-US" sz="2000"/>
              <a:t>, se </a:t>
            </a:r>
            <a:r>
              <a:rPr lang="en-US" sz="2000" err="1"/>
              <a:t>voi</a:t>
            </a:r>
            <a:r>
              <a:rPr lang="en-US" sz="2000"/>
              <a:t> olla </a:t>
            </a:r>
            <a:r>
              <a:rPr lang="en-US" sz="2000" err="1"/>
              <a:t>hyvä</a:t>
            </a:r>
            <a:r>
              <a:rPr lang="en-US" sz="2000"/>
              <a:t> </a:t>
            </a:r>
            <a:r>
              <a:rPr lang="en-US" sz="2000" err="1"/>
              <a:t>tilaisuus</a:t>
            </a:r>
            <a:r>
              <a:rPr lang="en-US" sz="2000"/>
              <a:t> </a:t>
            </a:r>
            <a:r>
              <a:rPr lang="en-US" sz="2000" err="1"/>
              <a:t>harjoitella</a:t>
            </a:r>
            <a:r>
              <a:rPr lang="en-US" sz="2000"/>
              <a:t> </a:t>
            </a:r>
            <a:r>
              <a:rPr lang="en-US" sz="2000" err="1"/>
              <a:t>sosiaalisia</a:t>
            </a:r>
            <a:r>
              <a:rPr lang="en-US" sz="2000"/>
              <a:t> </a:t>
            </a:r>
            <a:r>
              <a:rPr lang="en-US" sz="2000" err="1"/>
              <a:t>taitoja</a:t>
            </a:r>
            <a:r>
              <a:rPr lang="en-US" sz="2000"/>
              <a:t>: </a:t>
            </a:r>
            <a:r>
              <a:rPr lang="en-US" sz="2000" err="1"/>
              <a:t>toisaalta</a:t>
            </a:r>
            <a:r>
              <a:rPr lang="en-US" sz="2000"/>
              <a:t> </a:t>
            </a:r>
            <a:r>
              <a:rPr lang="en-US" sz="2000" err="1"/>
              <a:t>kompromissin</a:t>
            </a:r>
            <a:r>
              <a:rPr lang="en-US" sz="2000"/>
              <a:t> </a:t>
            </a:r>
            <a:r>
              <a:rPr lang="en-US" sz="2000" err="1"/>
              <a:t>tekemistä</a:t>
            </a:r>
            <a:r>
              <a:rPr lang="en-US" sz="2000"/>
              <a:t>, </a:t>
            </a:r>
            <a:r>
              <a:rPr lang="en-US" sz="2000" err="1"/>
              <a:t>sitä</a:t>
            </a:r>
            <a:r>
              <a:rPr lang="en-US" sz="2000"/>
              <a:t> </a:t>
            </a:r>
            <a:r>
              <a:rPr lang="en-US" sz="2000" err="1"/>
              <a:t>kuinka</a:t>
            </a:r>
            <a:r>
              <a:rPr lang="en-US" sz="2000"/>
              <a:t> </a:t>
            </a:r>
            <a:r>
              <a:rPr lang="en-US" sz="2000" err="1"/>
              <a:t>toisen</a:t>
            </a:r>
            <a:r>
              <a:rPr lang="en-US" sz="2000"/>
              <a:t> </a:t>
            </a:r>
            <a:r>
              <a:rPr lang="en-US" sz="2000" err="1"/>
              <a:t>mielipide</a:t>
            </a:r>
            <a:r>
              <a:rPr lang="en-US" sz="2000"/>
              <a:t> </a:t>
            </a:r>
            <a:r>
              <a:rPr lang="en-US" sz="2000" err="1"/>
              <a:t>huomioidaan</a:t>
            </a:r>
            <a:r>
              <a:rPr lang="en-US" sz="2000"/>
              <a:t> tai </a:t>
            </a:r>
            <a:r>
              <a:rPr lang="en-US" sz="2000" err="1"/>
              <a:t>toisaalta</a:t>
            </a:r>
            <a:r>
              <a:rPr lang="en-US" sz="2000"/>
              <a:t> </a:t>
            </a:r>
            <a:r>
              <a:rPr lang="en-US" sz="2000" err="1"/>
              <a:t>sitä</a:t>
            </a:r>
            <a:r>
              <a:rPr lang="en-US" sz="2000"/>
              <a:t>, </a:t>
            </a:r>
            <a:r>
              <a:rPr lang="en-US" sz="2000" err="1"/>
              <a:t>kuinka</a:t>
            </a:r>
            <a:r>
              <a:rPr lang="en-US" sz="2000"/>
              <a:t> </a:t>
            </a:r>
            <a:r>
              <a:rPr lang="en-US" sz="2000" err="1"/>
              <a:t>saadaan</a:t>
            </a:r>
            <a:r>
              <a:rPr lang="en-US" sz="2000"/>
              <a:t> </a:t>
            </a:r>
            <a:r>
              <a:rPr lang="en-US" sz="2000" err="1"/>
              <a:t>oma</a:t>
            </a:r>
            <a:r>
              <a:rPr lang="en-US" sz="2000"/>
              <a:t> </a:t>
            </a:r>
            <a:r>
              <a:rPr lang="en-US" sz="2000" err="1"/>
              <a:t>mielipide</a:t>
            </a:r>
            <a:r>
              <a:rPr lang="en-US" sz="2000"/>
              <a:t> </a:t>
            </a:r>
            <a:r>
              <a:rPr lang="en-US" sz="2000" err="1"/>
              <a:t>tuoduksi</a:t>
            </a:r>
            <a:r>
              <a:rPr lang="en-US" sz="2000"/>
              <a:t> </a:t>
            </a:r>
            <a:r>
              <a:rPr lang="en-US" sz="2000" err="1"/>
              <a:t>esiin</a:t>
            </a:r>
            <a:r>
              <a:rPr lang="en-US" sz="2000"/>
              <a:t>. </a:t>
            </a:r>
            <a:r>
              <a:rPr lang="en-US" sz="2000" err="1"/>
              <a:t>Tällöin</a:t>
            </a:r>
            <a:r>
              <a:rPr lang="en-US" sz="2000"/>
              <a:t> </a:t>
            </a:r>
            <a:r>
              <a:rPr lang="en-US" sz="2000" err="1"/>
              <a:t>aikuinen</a:t>
            </a:r>
            <a:r>
              <a:rPr lang="en-US" sz="2000"/>
              <a:t> </a:t>
            </a:r>
            <a:r>
              <a:rPr lang="en-US" sz="2000" err="1"/>
              <a:t>voi</a:t>
            </a:r>
            <a:r>
              <a:rPr lang="en-US" sz="2000"/>
              <a:t> </a:t>
            </a:r>
            <a:r>
              <a:rPr lang="en-US" sz="2000" err="1"/>
              <a:t>pysytellä</a:t>
            </a:r>
            <a:r>
              <a:rPr lang="en-US" sz="2000"/>
              <a:t> taka-</a:t>
            </a:r>
            <a:r>
              <a:rPr lang="en-US" sz="2000" err="1"/>
              <a:t>alalla</a:t>
            </a:r>
            <a:r>
              <a:rPr lang="en-US" sz="2000"/>
              <a:t> ja </a:t>
            </a:r>
            <a:r>
              <a:rPr lang="en-US" sz="2000" err="1"/>
              <a:t>ohjailla</a:t>
            </a:r>
            <a:r>
              <a:rPr lang="en-US" sz="2000"/>
              <a:t> </a:t>
            </a:r>
            <a:r>
              <a:rPr lang="en-US" sz="2000" err="1"/>
              <a:t>tilanteen</a:t>
            </a:r>
            <a:r>
              <a:rPr lang="en-US" sz="2000"/>
              <a:t> </a:t>
            </a:r>
            <a:r>
              <a:rPr lang="en-US" sz="2000" err="1"/>
              <a:t>selvittelyä</a:t>
            </a:r>
            <a:r>
              <a:rPr lang="en-US" sz="2000"/>
              <a:t> </a:t>
            </a:r>
            <a:r>
              <a:rPr lang="en-US" sz="2000" err="1"/>
              <a:t>hieman</a:t>
            </a:r>
            <a:r>
              <a:rPr lang="en-US" sz="2000"/>
              <a:t> </a:t>
            </a:r>
            <a:r>
              <a:rPr lang="en-US" sz="2000" err="1"/>
              <a:t>kauempaa</a:t>
            </a:r>
            <a:r>
              <a:rPr lang="en-US" sz="2000"/>
              <a:t>. Jos </a:t>
            </a:r>
            <a:r>
              <a:rPr lang="en-US" sz="2000" err="1"/>
              <a:t>taas</a:t>
            </a:r>
            <a:r>
              <a:rPr lang="en-US" sz="2000"/>
              <a:t> </a:t>
            </a:r>
            <a:r>
              <a:rPr lang="en-US" sz="2000" err="1"/>
              <a:t>kyse</a:t>
            </a:r>
            <a:r>
              <a:rPr lang="en-US" sz="2000"/>
              <a:t> on </a:t>
            </a:r>
            <a:r>
              <a:rPr lang="en-US" sz="2000" err="1"/>
              <a:t>kiusaamistilanteesta</a:t>
            </a:r>
            <a:r>
              <a:rPr lang="en-US" sz="2000"/>
              <a:t>, on </a:t>
            </a:r>
            <a:r>
              <a:rPr lang="en-US" sz="2000" err="1"/>
              <a:t>aina</a:t>
            </a:r>
            <a:r>
              <a:rPr lang="en-US" sz="2000"/>
              <a:t> </a:t>
            </a:r>
            <a:r>
              <a:rPr lang="en-US" sz="2000" err="1"/>
              <a:t>aikuisen</a:t>
            </a:r>
            <a:r>
              <a:rPr lang="en-US" sz="2000"/>
              <a:t> </a:t>
            </a:r>
            <a:r>
              <a:rPr lang="en-US" sz="2000" err="1"/>
              <a:t>vastuulla</a:t>
            </a:r>
            <a:r>
              <a:rPr lang="en-US" sz="2000"/>
              <a:t> </a:t>
            </a:r>
            <a:r>
              <a:rPr lang="en-US" sz="2000" err="1"/>
              <a:t>selvittää</a:t>
            </a:r>
            <a:r>
              <a:rPr lang="en-US" sz="2000"/>
              <a:t> </a:t>
            </a:r>
            <a:r>
              <a:rPr lang="en-US" sz="2000" err="1"/>
              <a:t>tilanne</a:t>
            </a:r>
            <a:r>
              <a:rPr lang="en-US" sz="2000"/>
              <a:t> </a:t>
            </a:r>
            <a:r>
              <a:rPr lang="en-US" sz="2000" err="1"/>
              <a:t>kunnolla</a:t>
            </a:r>
            <a:r>
              <a:rPr lang="en-US" sz="2000"/>
              <a:t> </a:t>
            </a:r>
            <a:r>
              <a:rPr lang="en-US" sz="2000" err="1"/>
              <a:t>sekä</a:t>
            </a:r>
            <a:r>
              <a:rPr lang="en-US" sz="2000"/>
              <a:t> </a:t>
            </a:r>
            <a:r>
              <a:rPr lang="en-US" sz="2000" err="1"/>
              <a:t>järjestää</a:t>
            </a:r>
            <a:r>
              <a:rPr lang="en-US" sz="2000"/>
              <a:t> </a:t>
            </a:r>
            <a:r>
              <a:rPr lang="en-US" sz="2000" err="1"/>
              <a:t>seuranta</a:t>
            </a:r>
            <a:r>
              <a:rPr lang="en-US" sz="2000"/>
              <a:t>.</a:t>
            </a:r>
          </a:p>
          <a:p>
            <a:pPr>
              <a:lnSpc>
                <a:spcPct val="100000"/>
              </a:lnSpc>
            </a:pPr>
            <a:endParaRPr lang="en-US" sz="2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2CC28A-4A4F-D1FE-C9B5-EE9A2F9E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1" r="784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334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BA10A-198E-530F-05DB-1BF11C22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5B75-AB19-161D-61BB-8CE0C65C7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Pienille</a:t>
            </a:r>
            <a:r>
              <a:rPr lang="en-US" dirty="0"/>
              <a:t> </a:t>
            </a:r>
            <a:r>
              <a:rPr lang="en-US" dirty="0" err="1"/>
              <a:t>lapsille</a:t>
            </a:r>
            <a:r>
              <a:rPr lang="en-US" dirty="0"/>
              <a:t> </a:t>
            </a:r>
            <a:r>
              <a:rPr lang="en-US" dirty="0" err="1"/>
              <a:t>aikuisen</a:t>
            </a:r>
            <a:r>
              <a:rPr lang="en-US" dirty="0"/>
              <a:t> </a:t>
            </a:r>
            <a:r>
              <a:rPr lang="en-US" dirty="0" err="1"/>
              <a:t>vakava</a:t>
            </a:r>
            <a:r>
              <a:rPr lang="en-US" dirty="0"/>
              <a:t> </a:t>
            </a:r>
            <a:r>
              <a:rPr lang="en-US" dirty="0" err="1"/>
              <a:t>suhtautuminen</a:t>
            </a:r>
            <a:r>
              <a:rPr lang="en-US" dirty="0"/>
              <a:t> </a:t>
            </a:r>
            <a:r>
              <a:rPr lang="en-US" dirty="0" err="1"/>
              <a:t>tilanteisiin</a:t>
            </a:r>
            <a:r>
              <a:rPr lang="en-US" dirty="0"/>
              <a:t> </a:t>
            </a:r>
            <a:r>
              <a:rPr lang="en-US" dirty="0" err="1"/>
              <a:t>kertoo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lapsen</a:t>
            </a:r>
            <a:r>
              <a:rPr lang="en-US" dirty="0"/>
              <a:t> </a:t>
            </a:r>
            <a:r>
              <a:rPr lang="en-US" dirty="0" err="1"/>
              <a:t>toiminta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ollut</a:t>
            </a:r>
            <a:r>
              <a:rPr lang="en-US" dirty="0"/>
              <a:t> </a:t>
            </a:r>
            <a:r>
              <a:rPr lang="en-US" dirty="0" err="1"/>
              <a:t>hyväksyttävää</a:t>
            </a:r>
            <a:r>
              <a:rPr lang="en-US" dirty="0"/>
              <a:t>, ja se </a:t>
            </a:r>
            <a:r>
              <a:rPr lang="en-US" dirty="0" err="1"/>
              <a:t>saattaa</a:t>
            </a:r>
            <a:r>
              <a:rPr lang="en-US" dirty="0"/>
              <a:t> </a:t>
            </a:r>
            <a:r>
              <a:rPr lang="en-US" dirty="0" err="1"/>
              <a:t>riittää</a:t>
            </a:r>
            <a:r>
              <a:rPr lang="en-US" dirty="0"/>
              <a:t> </a:t>
            </a:r>
            <a:r>
              <a:rPr lang="en-US" dirty="0" err="1"/>
              <a:t>puuttumiseksi</a:t>
            </a:r>
            <a:r>
              <a:rPr lang="en-US" dirty="0"/>
              <a:t>. Kun </a:t>
            </a:r>
            <a:r>
              <a:rPr lang="en-US" dirty="0" err="1"/>
              <a:t>aikuinen</a:t>
            </a:r>
            <a:r>
              <a:rPr lang="en-US" dirty="0"/>
              <a:t> </a:t>
            </a:r>
            <a:r>
              <a:rPr lang="en-US" dirty="0" err="1"/>
              <a:t>kertoo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hän</a:t>
            </a:r>
            <a:r>
              <a:rPr lang="en-US" dirty="0"/>
              <a:t> on </a:t>
            </a:r>
            <a:r>
              <a:rPr lang="en-US" dirty="0" err="1"/>
              <a:t>havainnut</a:t>
            </a:r>
            <a:r>
              <a:rPr lang="en-US" dirty="0"/>
              <a:t> </a:t>
            </a:r>
            <a:r>
              <a:rPr lang="en-US" dirty="0" err="1"/>
              <a:t>tilanteen</a:t>
            </a:r>
            <a:r>
              <a:rPr lang="en-US" dirty="0"/>
              <a:t> </a:t>
            </a:r>
            <a:r>
              <a:rPr lang="en-US" dirty="0" err="1"/>
              <a:t>eikä</a:t>
            </a:r>
            <a:r>
              <a:rPr lang="en-US" dirty="0"/>
              <a:t> </a:t>
            </a:r>
            <a:r>
              <a:rPr lang="en-US" dirty="0" err="1"/>
              <a:t>hyväksy</a:t>
            </a:r>
            <a:r>
              <a:rPr lang="en-US" dirty="0"/>
              <a:t> </a:t>
            </a:r>
            <a:r>
              <a:rPr lang="en-US" dirty="0" err="1"/>
              <a:t>sitä</a:t>
            </a:r>
            <a:r>
              <a:rPr lang="en-US" dirty="0"/>
              <a:t> ja </a:t>
            </a:r>
            <a:r>
              <a:rPr lang="en-US" dirty="0" err="1"/>
              <a:t>seuraa</a:t>
            </a:r>
            <a:r>
              <a:rPr lang="en-US" dirty="0"/>
              <a:t> </a:t>
            </a:r>
            <a:r>
              <a:rPr lang="en-US" dirty="0" err="1"/>
              <a:t>tilannetta</a:t>
            </a:r>
            <a:r>
              <a:rPr lang="en-US" dirty="0"/>
              <a:t>, </a:t>
            </a:r>
            <a:r>
              <a:rPr lang="en-US" dirty="0" err="1"/>
              <a:t>lapsi</a:t>
            </a:r>
            <a:r>
              <a:rPr lang="en-US" dirty="0"/>
              <a:t> </a:t>
            </a:r>
            <a:r>
              <a:rPr lang="en-US" dirty="0" err="1"/>
              <a:t>saattaa</a:t>
            </a:r>
            <a:r>
              <a:rPr lang="en-US" dirty="0"/>
              <a:t> </a:t>
            </a:r>
            <a:r>
              <a:rPr lang="en-US" dirty="0" err="1"/>
              <a:t>lopettaa</a:t>
            </a:r>
            <a:r>
              <a:rPr lang="en-US" dirty="0"/>
              <a:t> </a:t>
            </a:r>
            <a:r>
              <a:rPr lang="en-US" dirty="0" err="1"/>
              <a:t>negatiivisen</a:t>
            </a:r>
            <a:r>
              <a:rPr lang="en-US" dirty="0"/>
              <a:t> </a:t>
            </a:r>
            <a:r>
              <a:rPr lang="en-US" dirty="0" err="1"/>
              <a:t>käytöksen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0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950A9-7C5A-4B1D-7A6B-84201010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6700"/>
              <a:t>"Ole reipas poika/tytttö! - pitää pärjätä itse!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072" y="1817073"/>
            <a:ext cx="11018520" cy="18288"/>
          </a:xfrm>
          <a:custGeom>
            <a:avLst/>
            <a:gdLst>
              <a:gd name="connsiteX0" fmla="*/ 0 w 11018520"/>
              <a:gd name="connsiteY0" fmla="*/ 0 h 18288"/>
              <a:gd name="connsiteX1" fmla="*/ 468287 w 11018520"/>
              <a:gd name="connsiteY1" fmla="*/ 0 h 18288"/>
              <a:gd name="connsiteX2" fmla="*/ 1156945 w 11018520"/>
              <a:gd name="connsiteY2" fmla="*/ 0 h 18288"/>
              <a:gd name="connsiteX3" fmla="*/ 1955787 w 11018520"/>
              <a:gd name="connsiteY3" fmla="*/ 0 h 18288"/>
              <a:gd name="connsiteX4" fmla="*/ 2313889 w 11018520"/>
              <a:gd name="connsiteY4" fmla="*/ 0 h 18288"/>
              <a:gd name="connsiteX5" fmla="*/ 2671991 w 11018520"/>
              <a:gd name="connsiteY5" fmla="*/ 0 h 18288"/>
              <a:gd name="connsiteX6" fmla="*/ 3581019 w 11018520"/>
              <a:gd name="connsiteY6" fmla="*/ 0 h 18288"/>
              <a:gd name="connsiteX7" fmla="*/ 4269677 w 11018520"/>
              <a:gd name="connsiteY7" fmla="*/ 0 h 18288"/>
              <a:gd name="connsiteX8" fmla="*/ 4627778 w 11018520"/>
              <a:gd name="connsiteY8" fmla="*/ 0 h 18288"/>
              <a:gd name="connsiteX9" fmla="*/ 5316436 w 11018520"/>
              <a:gd name="connsiteY9" fmla="*/ 0 h 18288"/>
              <a:gd name="connsiteX10" fmla="*/ 6225464 w 11018520"/>
              <a:gd name="connsiteY10" fmla="*/ 0 h 18288"/>
              <a:gd name="connsiteX11" fmla="*/ 6803936 w 11018520"/>
              <a:gd name="connsiteY11" fmla="*/ 0 h 18288"/>
              <a:gd name="connsiteX12" fmla="*/ 7382408 w 11018520"/>
              <a:gd name="connsiteY12" fmla="*/ 0 h 18288"/>
              <a:gd name="connsiteX13" fmla="*/ 8071066 w 11018520"/>
              <a:gd name="connsiteY13" fmla="*/ 0 h 18288"/>
              <a:gd name="connsiteX14" fmla="*/ 8869909 w 11018520"/>
              <a:gd name="connsiteY14" fmla="*/ 0 h 18288"/>
              <a:gd name="connsiteX15" fmla="*/ 9668751 w 11018520"/>
              <a:gd name="connsiteY15" fmla="*/ 0 h 18288"/>
              <a:gd name="connsiteX16" fmla="*/ 11018520 w 11018520"/>
              <a:gd name="connsiteY16" fmla="*/ 0 h 18288"/>
              <a:gd name="connsiteX17" fmla="*/ 11018520 w 11018520"/>
              <a:gd name="connsiteY17" fmla="*/ 18288 h 18288"/>
              <a:gd name="connsiteX18" fmla="*/ 10550233 w 11018520"/>
              <a:gd name="connsiteY18" fmla="*/ 18288 h 18288"/>
              <a:gd name="connsiteX19" fmla="*/ 9641205 w 11018520"/>
              <a:gd name="connsiteY19" fmla="*/ 18288 h 18288"/>
              <a:gd name="connsiteX20" fmla="*/ 8952548 w 11018520"/>
              <a:gd name="connsiteY20" fmla="*/ 18288 h 18288"/>
              <a:gd name="connsiteX21" fmla="*/ 8594446 w 11018520"/>
              <a:gd name="connsiteY21" fmla="*/ 18288 h 18288"/>
              <a:gd name="connsiteX22" fmla="*/ 7905788 w 11018520"/>
              <a:gd name="connsiteY22" fmla="*/ 18288 h 18288"/>
              <a:gd name="connsiteX23" fmla="*/ 7327316 w 11018520"/>
              <a:gd name="connsiteY23" fmla="*/ 18288 h 18288"/>
              <a:gd name="connsiteX24" fmla="*/ 6748844 w 11018520"/>
              <a:gd name="connsiteY24" fmla="*/ 18288 h 18288"/>
              <a:gd name="connsiteX25" fmla="*/ 6170371 w 11018520"/>
              <a:gd name="connsiteY25" fmla="*/ 18288 h 18288"/>
              <a:gd name="connsiteX26" fmla="*/ 5591899 w 11018520"/>
              <a:gd name="connsiteY26" fmla="*/ 18288 h 18288"/>
              <a:gd name="connsiteX27" fmla="*/ 4793056 w 11018520"/>
              <a:gd name="connsiteY27" fmla="*/ 18288 h 18288"/>
              <a:gd name="connsiteX28" fmla="*/ 4104399 w 11018520"/>
              <a:gd name="connsiteY28" fmla="*/ 18288 h 18288"/>
              <a:gd name="connsiteX29" fmla="*/ 3746297 w 11018520"/>
              <a:gd name="connsiteY29" fmla="*/ 18288 h 18288"/>
              <a:gd name="connsiteX30" fmla="*/ 3167825 w 11018520"/>
              <a:gd name="connsiteY30" fmla="*/ 18288 h 18288"/>
              <a:gd name="connsiteX31" fmla="*/ 2368982 w 11018520"/>
              <a:gd name="connsiteY31" fmla="*/ 18288 h 18288"/>
              <a:gd name="connsiteX32" fmla="*/ 1900695 w 11018520"/>
              <a:gd name="connsiteY32" fmla="*/ 18288 h 18288"/>
              <a:gd name="connsiteX33" fmla="*/ 991667 w 11018520"/>
              <a:gd name="connsiteY33" fmla="*/ 18288 h 18288"/>
              <a:gd name="connsiteX34" fmla="*/ 0 w 11018520"/>
              <a:gd name="connsiteY34" fmla="*/ 18288 h 18288"/>
              <a:gd name="connsiteX35" fmla="*/ 0 w 11018520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18520" h="18288" fill="none" extrusionOk="0">
                <a:moveTo>
                  <a:pt x="0" y="0"/>
                </a:moveTo>
                <a:cubicBezTo>
                  <a:pt x="176840" y="19448"/>
                  <a:pt x="369510" y="1686"/>
                  <a:pt x="468287" y="0"/>
                </a:cubicBezTo>
                <a:cubicBezTo>
                  <a:pt x="567064" y="-1686"/>
                  <a:pt x="844925" y="28710"/>
                  <a:pt x="1156945" y="0"/>
                </a:cubicBezTo>
                <a:cubicBezTo>
                  <a:pt x="1468965" y="-28710"/>
                  <a:pt x="1755775" y="35306"/>
                  <a:pt x="1955787" y="0"/>
                </a:cubicBezTo>
                <a:cubicBezTo>
                  <a:pt x="2155799" y="-35306"/>
                  <a:pt x="2224532" y="-16632"/>
                  <a:pt x="2313889" y="0"/>
                </a:cubicBezTo>
                <a:cubicBezTo>
                  <a:pt x="2403246" y="16632"/>
                  <a:pt x="2494050" y="6083"/>
                  <a:pt x="2671991" y="0"/>
                </a:cubicBezTo>
                <a:cubicBezTo>
                  <a:pt x="2849932" y="-6083"/>
                  <a:pt x="3354152" y="34614"/>
                  <a:pt x="3581019" y="0"/>
                </a:cubicBezTo>
                <a:cubicBezTo>
                  <a:pt x="3807886" y="-34614"/>
                  <a:pt x="4022451" y="14254"/>
                  <a:pt x="4269677" y="0"/>
                </a:cubicBezTo>
                <a:cubicBezTo>
                  <a:pt x="4516903" y="-14254"/>
                  <a:pt x="4514495" y="-13291"/>
                  <a:pt x="4627778" y="0"/>
                </a:cubicBezTo>
                <a:cubicBezTo>
                  <a:pt x="4741061" y="13291"/>
                  <a:pt x="5120758" y="-22660"/>
                  <a:pt x="5316436" y="0"/>
                </a:cubicBezTo>
                <a:cubicBezTo>
                  <a:pt x="5512114" y="22660"/>
                  <a:pt x="5812155" y="-9513"/>
                  <a:pt x="6225464" y="0"/>
                </a:cubicBezTo>
                <a:cubicBezTo>
                  <a:pt x="6638773" y="9513"/>
                  <a:pt x="6545417" y="2479"/>
                  <a:pt x="6803936" y="0"/>
                </a:cubicBezTo>
                <a:cubicBezTo>
                  <a:pt x="7062455" y="-2479"/>
                  <a:pt x="7245098" y="-20209"/>
                  <a:pt x="7382408" y="0"/>
                </a:cubicBezTo>
                <a:cubicBezTo>
                  <a:pt x="7519718" y="20209"/>
                  <a:pt x="7801947" y="19736"/>
                  <a:pt x="8071066" y="0"/>
                </a:cubicBezTo>
                <a:cubicBezTo>
                  <a:pt x="8340185" y="-19736"/>
                  <a:pt x="8495312" y="-6666"/>
                  <a:pt x="8869909" y="0"/>
                </a:cubicBezTo>
                <a:cubicBezTo>
                  <a:pt x="9244506" y="6666"/>
                  <a:pt x="9501461" y="-13745"/>
                  <a:pt x="9668751" y="0"/>
                </a:cubicBezTo>
                <a:cubicBezTo>
                  <a:pt x="9836041" y="13745"/>
                  <a:pt x="10607605" y="14143"/>
                  <a:pt x="11018520" y="0"/>
                </a:cubicBezTo>
                <a:cubicBezTo>
                  <a:pt x="11019166" y="4451"/>
                  <a:pt x="11019010" y="9226"/>
                  <a:pt x="11018520" y="18288"/>
                </a:cubicBezTo>
                <a:cubicBezTo>
                  <a:pt x="10834966" y="15274"/>
                  <a:pt x="10754561" y="35250"/>
                  <a:pt x="10550233" y="18288"/>
                </a:cubicBezTo>
                <a:cubicBezTo>
                  <a:pt x="10345905" y="1326"/>
                  <a:pt x="9906342" y="45884"/>
                  <a:pt x="9641205" y="18288"/>
                </a:cubicBezTo>
                <a:cubicBezTo>
                  <a:pt x="9376068" y="-9308"/>
                  <a:pt x="9177188" y="43988"/>
                  <a:pt x="8952548" y="18288"/>
                </a:cubicBezTo>
                <a:cubicBezTo>
                  <a:pt x="8727908" y="-7412"/>
                  <a:pt x="8707007" y="3271"/>
                  <a:pt x="8594446" y="18288"/>
                </a:cubicBezTo>
                <a:cubicBezTo>
                  <a:pt x="8481885" y="33305"/>
                  <a:pt x="8175004" y="35109"/>
                  <a:pt x="7905788" y="18288"/>
                </a:cubicBezTo>
                <a:cubicBezTo>
                  <a:pt x="7636572" y="1467"/>
                  <a:pt x="7535638" y="7399"/>
                  <a:pt x="7327316" y="18288"/>
                </a:cubicBezTo>
                <a:cubicBezTo>
                  <a:pt x="7118994" y="29177"/>
                  <a:pt x="6978247" y="47205"/>
                  <a:pt x="6748844" y="18288"/>
                </a:cubicBezTo>
                <a:cubicBezTo>
                  <a:pt x="6519441" y="-10629"/>
                  <a:pt x="6459241" y="43308"/>
                  <a:pt x="6170371" y="18288"/>
                </a:cubicBezTo>
                <a:cubicBezTo>
                  <a:pt x="5881501" y="-6732"/>
                  <a:pt x="5736201" y="35971"/>
                  <a:pt x="5591899" y="18288"/>
                </a:cubicBezTo>
                <a:cubicBezTo>
                  <a:pt x="5447597" y="605"/>
                  <a:pt x="4990303" y="20409"/>
                  <a:pt x="4793056" y="18288"/>
                </a:cubicBezTo>
                <a:cubicBezTo>
                  <a:pt x="4595809" y="16167"/>
                  <a:pt x="4271723" y="2909"/>
                  <a:pt x="4104399" y="18288"/>
                </a:cubicBezTo>
                <a:cubicBezTo>
                  <a:pt x="3937075" y="33667"/>
                  <a:pt x="3923235" y="10730"/>
                  <a:pt x="3746297" y="18288"/>
                </a:cubicBezTo>
                <a:cubicBezTo>
                  <a:pt x="3569359" y="25846"/>
                  <a:pt x="3351081" y="24702"/>
                  <a:pt x="3167825" y="18288"/>
                </a:cubicBezTo>
                <a:cubicBezTo>
                  <a:pt x="2984569" y="11874"/>
                  <a:pt x="2708033" y="13293"/>
                  <a:pt x="2368982" y="18288"/>
                </a:cubicBezTo>
                <a:cubicBezTo>
                  <a:pt x="2029931" y="23283"/>
                  <a:pt x="2009060" y="37671"/>
                  <a:pt x="1900695" y="18288"/>
                </a:cubicBezTo>
                <a:cubicBezTo>
                  <a:pt x="1792330" y="-1095"/>
                  <a:pt x="1183178" y="9337"/>
                  <a:pt x="991667" y="18288"/>
                </a:cubicBezTo>
                <a:cubicBezTo>
                  <a:pt x="800156" y="27239"/>
                  <a:pt x="375690" y="34110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1018520" h="18288" stroke="0" extrusionOk="0">
                <a:moveTo>
                  <a:pt x="0" y="0"/>
                </a:moveTo>
                <a:cubicBezTo>
                  <a:pt x="266588" y="-23405"/>
                  <a:pt x="350503" y="-27031"/>
                  <a:pt x="578472" y="0"/>
                </a:cubicBezTo>
                <a:cubicBezTo>
                  <a:pt x="806441" y="27031"/>
                  <a:pt x="803976" y="13604"/>
                  <a:pt x="936574" y="0"/>
                </a:cubicBezTo>
                <a:cubicBezTo>
                  <a:pt x="1069172" y="-13604"/>
                  <a:pt x="1661335" y="-31902"/>
                  <a:pt x="1845602" y="0"/>
                </a:cubicBezTo>
                <a:cubicBezTo>
                  <a:pt x="2029869" y="31902"/>
                  <a:pt x="2273452" y="17005"/>
                  <a:pt x="2424074" y="0"/>
                </a:cubicBezTo>
                <a:cubicBezTo>
                  <a:pt x="2574696" y="-17005"/>
                  <a:pt x="2790864" y="-28133"/>
                  <a:pt x="3002547" y="0"/>
                </a:cubicBezTo>
                <a:cubicBezTo>
                  <a:pt x="3214230" y="28133"/>
                  <a:pt x="3605033" y="-14934"/>
                  <a:pt x="3911575" y="0"/>
                </a:cubicBezTo>
                <a:cubicBezTo>
                  <a:pt x="4218117" y="14934"/>
                  <a:pt x="4198004" y="3604"/>
                  <a:pt x="4379862" y="0"/>
                </a:cubicBezTo>
                <a:cubicBezTo>
                  <a:pt x="4561720" y="-3604"/>
                  <a:pt x="4941151" y="-37368"/>
                  <a:pt x="5288890" y="0"/>
                </a:cubicBezTo>
                <a:cubicBezTo>
                  <a:pt x="5636629" y="37368"/>
                  <a:pt x="6011513" y="-33898"/>
                  <a:pt x="6197918" y="0"/>
                </a:cubicBezTo>
                <a:cubicBezTo>
                  <a:pt x="6384323" y="33898"/>
                  <a:pt x="6555799" y="11241"/>
                  <a:pt x="6886575" y="0"/>
                </a:cubicBezTo>
                <a:cubicBezTo>
                  <a:pt x="7217351" y="-11241"/>
                  <a:pt x="7604472" y="-44614"/>
                  <a:pt x="7795603" y="0"/>
                </a:cubicBezTo>
                <a:cubicBezTo>
                  <a:pt x="7986734" y="44614"/>
                  <a:pt x="8098870" y="-11086"/>
                  <a:pt x="8374075" y="0"/>
                </a:cubicBezTo>
                <a:cubicBezTo>
                  <a:pt x="8649280" y="11086"/>
                  <a:pt x="8701749" y="-25020"/>
                  <a:pt x="8952548" y="0"/>
                </a:cubicBezTo>
                <a:cubicBezTo>
                  <a:pt x="9203347" y="25020"/>
                  <a:pt x="9519297" y="4274"/>
                  <a:pt x="9751390" y="0"/>
                </a:cubicBezTo>
                <a:cubicBezTo>
                  <a:pt x="9983483" y="-4274"/>
                  <a:pt x="10169881" y="16480"/>
                  <a:pt x="10329863" y="0"/>
                </a:cubicBezTo>
                <a:cubicBezTo>
                  <a:pt x="10489845" y="-16480"/>
                  <a:pt x="10750941" y="-9727"/>
                  <a:pt x="11018520" y="0"/>
                </a:cubicBezTo>
                <a:cubicBezTo>
                  <a:pt x="11018113" y="8690"/>
                  <a:pt x="11018366" y="14141"/>
                  <a:pt x="11018520" y="18288"/>
                </a:cubicBezTo>
                <a:cubicBezTo>
                  <a:pt x="10841176" y="-3597"/>
                  <a:pt x="10399304" y="41504"/>
                  <a:pt x="10219677" y="18288"/>
                </a:cubicBezTo>
                <a:cubicBezTo>
                  <a:pt x="10040050" y="-4928"/>
                  <a:pt x="10030762" y="16144"/>
                  <a:pt x="9861575" y="18288"/>
                </a:cubicBezTo>
                <a:cubicBezTo>
                  <a:pt x="9692388" y="20432"/>
                  <a:pt x="9529439" y="40380"/>
                  <a:pt x="9393288" y="18288"/>
                </a:cubicBezTo>
                <a:cubicBezTo>
                  <a:pt x="9257137" y="-3804"/>
                  <a:pt x="8825003" y="25592"/>
                  <a:pt x="8484260" y="18288"/>
                </a:cubicBezTo>
                <a:cubicBezTo>
                  <a:pt x="8143517" y="10984"/>
                  <a:pt x="8082894" y="45968"/>
                  <a:pt x="7795603" y="18288"/>
                </a:cubicBezTo>
                <a:cubicBezTo>
                  <a:pt x="7508312" y="-9392"/>
                  <a:pt x="7466074" y="19486"/>
                  <a:pt x="7327316" y="18288"/>
                </a:cubicBezTo>
                <a:cubicBezTo>
                  <a:pt x="7188558" y="17090"/>
                  <a:pt x="6869645" y="4657"/>
                  <a:pt x="6638658" y="18288"/>
                </a:cubicBezTo>
                <a:cubicBezTo>
                  <a:pt x="6407671" y="31919"/>
                  <a:pt x="6359238" y="35967"/>
                  <a:pt x="6280556" y="18288"/>
                </a:cubicBezTo>
                <a:cubicBezTo>
                  <a:pt x="6201874" y="609"/>
                  <a:pt x="6041216" y="22404"/>
                  <a:pt x="5922455" y="18288"/>
                </a:cubicBezTo>
                <a:cubicBezTo>
                  <a:pt x="5803694" y="14172"/>
                  <a:pt x="5555521" y="48848"/>
                  <a:pt x="5233797" y="18288"/>
                </a:cubicBezTo>
                <a:cubicBezTo>
                  <a:pt x="4912073" y="-12272"/>
                  <a:pt x="4986440" y="-2740"/>
                  <a:pt x="4765510" y="18288"/>
                </a:cubicBezTo>
                <a:cubicBezTo>
                  <a:pt x="4544580" y="39316"/>
                  <a:pt x="4177715" y="18248"/>
                  <a:pt x="3966667" y="18288"/>
                </a:cubicBezTo>
                <a:cubicBezTo>
                  <a:pt x="3755619" y="18328"/>
                  <a:pt x="3664519" y="22387"/>
                  <a:pt x="3498380" y="18288"/>
                </a:cubicBezTo>
                <a:cubicBezTo>
                  <a:pt x="3332241" y="14189"/>
                  <a:pt x="3065858" y="-7524"/>
                  <a:pt x="2699537" y="18288"/>
                </a:cubicBezTo>
                <a:cubicBezTo>
                  <a:pt x="2333216" y="44100"/>
                  <a:pt x="2505666" y="4650"/>
                  <a:pt x="2341436" y="18288"/>
                </a:cubicBezTo>
                <a:cubicBezTo>
                  <a:pt x="2177206" y="31926"/>
                  <a:pt x="1790164" y="19880"/>
                  <a:pt x="1542593" y="18288"/>
                </a:cubicBezTo>
                <a:cubicBezTo>
                  <a:pt x="1295022" y="16696"/>
                  <a:pt x="1218012" y="39325"/>
                  <a:pt x="1074306" y="18288"/>
                </a:cubicBezTo>
                <a:cubicBezTo>
                  <a:pt x="930600" y="-2749"/>
                  <a:pt x="797266" y="24589"/>
                  <a:pt x="716204" y="18288"/>
                </a:cubicBezTo>
                <a:cubicBezTo>
                  <a:pt x="635142" y="11987"/>
                  <a:pt x="344503" y="4139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696A6"/>
          </a:solidFill>
          <a:ln w="38100" cap="rnd">
            <a:solidFill>
              <a:srgbClr val="C696A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D341E-33FA-7382-35FC-0C184EB8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Lapsen</a:t>
            </a:r>
            <a:r>
              <a:rPr lang="en-US" dirty="0"/>
              <a:t> </a:t>
            </a:r>
            <a:r>
              <a:rPr lang="en-US" dirty="0" err="1"/>
              <a:t>täytyy</a:t>
            </a:r>
            <a:r>
              <a:rPr lang="en-US" dirty="0"/>
              <a:t> </a:t>
            </a:r>
            <a:r>
              <a:rPr lang="en-US" dirty="0" err="1"/>
              <a:t>voida</a:t>
            </a:r>
            <a:r>
              <a:rPr lang="en-US" dirty="0"/>
              <a:t> </a:t>
            </a:r>
            <a:r>
              <a:rPr lang="en-US" dirty="0" err="1"/>
              <a:t>luottaa</a:t>
            </a:r>
            <a:r>
              <a:rPr lang="en-US" dirty="0"/>
              <a:t> </a:t>
            </a:r>
            <a:r>
              <a:rPr lang="en-US" dirty="0" err="1"/>
              <a:t>siihen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turvallinen</a:t>
            </a:r>
            <a:r>
              <a:rPr lang="en-US" dirty="0"/>
              <a:t> </a:t>
            </a:r>
            <a:r>
              <a:rPr lang="en-US" dirty="0" err="1"/>
              <a:t>aikuinen</a:t>
            </a:r>
            <a:r>
              <a:rPr lang="en-US" dirty="0"/>
              <a:t> on </a:t>
            </a:r>
            <a:r>
              <a:rPr lang="en-US" dirty="0" err="1"/>
              <a:t>saatavilla</a:t>
            </a:r>
            <a:r>
              <a:rPr lang="en-US" dirty="0"/>
              <a:t> ja </a:t>
            </a:r>
            <a:r>
              <a:rPr lang="en-US" dirty="0" err="1"/>
              <a:t>hänen</a:t>
            </a:r>
            <a:r>
              <a:rPr lang="en-US" dirty="0"/>
              <a:t> </a:t>
            </a:r>
            <a:r>
              <a:rPr lang="en-US" dirty="0" err="1"/>
              <a:t>apuunsa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luottaa</a:t>
            </a:r>
            <a:r>
              <a:rPr lang="en-US" dirty="0"/>
              <a:t>. </a:t>
            </a:r>
            <a:r>
              <a:rPr lang="en-US" dirty="0" err="1"/>
              <a:t>Lapsen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tarvitse</a:t>
            </a:r>
            <a:r>
              <a:rPr lang="en-US" dirty="0"/>
              <a:t> </a:t>
            </a:r>
            <a:r>
              <a:rPr lang="en-US" dirty="0" err="1"/>
              <a:t>pärjätä</a:t>
            </a:r>
            <a:r>
              <a:rPr lang="en-US" dirty="0"/>
              <a:t> </a:t>
            </a:r>
            <a:r>
              <a:rPr lang="en-US" dirty="0" err="1"/>
              <a:t>omin</a:t>
            </a:r>
            <a:r>
              <a:rPr lang="en-US" dirty="0"/>
              <a:t> </a:t>
            </a:r>
            <a:r>
              <a:rPr lang="en-US" dirty="0" err="1"/>
              <a:t>avuin</a:t>
            </a:r>
            <a:r>
              <a:rPr lang="en-US" dirty="0"/>
              <a:t>. </a:t>
            </a:r>
            <a:r>
              <a:rPr lang="en-US" dirty="0" err="1"/>
              <a:t>Suomessa</a:t>
            </a:r>
            <a:r>
              <a:rPr lang="en-US" dirty="0"/>
              <a:t> </a:t>
            </a:r>
            <a:r>
              <a:rPr lang="en-US" dirty="0" err="1"/>
              <a:t>arvostetaan</a:t>
            </a:r>
            <a:r>
              <a:rPr lang="en-US" dirty="0"/>
              <a:t> </a:t>
            </a:r>
            <a:r>
              <a:rPr lang="en-US" dirty="0" err="1"/>
              <a:t>varhaista</a:t>
            </a:r>
            <a:r>
              <a:rPr lang="en-US" dirty="0"/>
              <a:t> </a:t>
            </a:r>
            <a:r>
              <a:rPr lang="en-US" dirty="0" err="1"/>
              <a:t>itsenäistymistä</a:t>
            </a:r>
            <a:r>
              <a:rPr lang="en-US" dirty="0"/>
              <a:t> ja </a:t>
            </a:r>
            <a:r>
              <a:rPr lang="en-US" dirty="0" err="1"/>
              <a:t>lasta</a:t>
            </a:r>
            <a:r>
              <a:rPr lang="en-US" dirty="0"/>
              <a:t> </a:t>
            </a:r>
            <a:r>
              <a:rPr lang="en-US" dirty="0" err="1"/>
              <a:t>kehutaan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hän</a:t>
            </a:r>
            <a:r>
              <a:rPr lang="en-US" dirty="0"/>
              <a:t> </a:t>
            </a:r>
            <a:r>
              <a:rPr lang="en-US" dirty="0" err="1"/>
              <a:t>pärjää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. </a:t>
            </a:r>
            <a:r>
              <a:rPr lang="en-US" dirty="0" err="1"/>
              <a:t>Kiusaamistilanteissa</a:t>
            </a:r>
            <a:r>
              <a:rPr lang="en-US" dirty="0"/>
              <a:t> </a:t>
            </a:r>
            <a:r>
              <a:rPr lang="en-US" dirty="0" err="1"/>
              <a:t>lasta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jättää</a:t>
            </a:r>
            <a:r>
              <a:rPr lang="en-US" dirty="0"/>
              <a:t> </a:t>
            </a:r>
            <a:r>
              <a:rPr lang="en-US" dirty="0" err="1"/>
              <a:t>koskaan</a:t>
            </a:r>
            <a:r>
              <a:rPr lang="en-US" dirty="0"/>
              <a:t> </a:t>
            </a:r>
            <a:r>
              <a:rPr lang="en-US" dirty="0" err="1"/>
              <a:t>yksin</a:t>
            </a:r>
            <a:r>
              <a:rPr lang="en-US" dirty="0"/>
              <a:t>, </a:t>
            </a:r>
            <a:r>
              <a:rPr lang="en-US" dirty="0" err="1"/>
              <a:t>eikä</a:t>
            </a:r>
            <a:r>
              <a:rPr lang="en-US" dirty="0"/>
              <a:t> </a:t>
            </a:r>
            <a:r>
              <a:rPr lang="en-US" dirty="0" err="1"/>
              <a:t>hänen</a:t>
            </a:r>
            <a:r>
              <a:rPr lang="en-US" dirty="0"/>
              <a:t> </a:t>
            </a:r>
            <a:r>
              <a:rPr lang="en-US" dirty="0" err="1"/>
              <a:t>voida</a:t>
            </a:r>
            <a:r>
              <a:rPr lang="en-US" dirty="0"/>
              <a:t> </a:t>
            </a:r>
            <a:r>
              <a:rPr lang="en-US" dirty="0" err="1"/>
              <a:t>olettaa</a:t>
            </a:r>
            <a:r>
              <a:rPr lang="en-US" dirty="0"/>
              <a:t> </a:t>
            </a:r>
            <a:r>
              <a:rPr lang="en-US" dirty="0" err="1"/>
              <a:t>olevan</a:t>
            </a:r>
            <a:r>
              <a:rPr lang="en-US" dirty="0"/>
              <a:t> </a:t>
            </a:r>
            <a:r>
              <a:rPr lang="en-US" dirty="0" err="1"/>
              <a:t>reipas</a:t>
            </a:r>
            <a:r>
              <a:rPr lang="en-US" dirty="0"/>
              <a:t>. </a:t>
            </a:r>
            <a:r>
              <a:rPr lang="en-US" dirty="0" err="1"/>
              <a:t>Aikuinen</a:t>
            </a:r>
            <a:r>
              <a:rPr lang="en-US" dirty="0"/>
              <a:t> on </a:t>
            </a:r>
            <a:r>
              <a:rPr lang="en-US" dirty="0" err="1"/>
              <a:t>vastuussa</a:t>
            </a:r>
            <a:r>
              <a:rPr lang="en-US" dirty="0"/>
              <a:t> </a:t>
            </a:r>
            <a:r>
              <a:rPr lang="en-US" dirty="0" err="1"/>
              <a:t>tilanteen</a:t>
            </a:r>
            <a:r>
              <a:rPr lang="en-US" dirty="0"/>
              <a:t> </a:t>
            </a:r>
            <a:r>
              <a:rPr lang="en-US" dirty="0" err="1"/>
              <a:t>selvittämisestä</a:t>
            </a:r>
            <a:r>
              <a:rPr lang="en-US" dirty="0"/>
              <a:t> ja </a:t>
            </a:r>
            <a:r>
              <a:rPr lang="en-US" dirty="0" err="1"/>
              <a:t>lasten</a:t>
            </a:r>
            <a:r>
              <a:rPr lang="en-US" dirty="0"/>
              <a:t> </a:t>
            </a:r>
            <a:r>
              <a:rPr lang="en-US" dirty="0" err="1"/>
              <a:t>auttamisesta</a:t>
            </a:r>
            <a:r>
              <a:rPr lang="en-US" dirty="0"/>
              <a:t>. 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D6D3AE-09B2-C667-327E-3D884220D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40" r="21900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3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E0E7-BD02-4CD8-53CC-639A7D43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"Ei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kannella</a:t>
            </a:r>
            <a:r>
              <a:rPr lang="en-US" dirty="0"/>
              <a:t>!"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11568-0600-E158-B601-432AE8C4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Jotta </a:t>
            </a:r>
            <a:r>
              <a:rPr lang="en-US" dirty="0" err="1"/>
              <a:t>kiusaamiseen</a:t>
            </a:r>
            <a:r>
              <a:rPr lang="en-US" dirty="0"/>
              <a:t>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puuttua</a:t>
            </a:r>
            <a:r>
              <a:rPr lang="en-US" dirty="0"/>
              <a:t> </a:t>
            </a:r>
            <a:r>
              <a:rPr lang="en-US" dirty="0" err="1"/>
              <a:t>tehokkaasti</a:t>
            </a:r>
            <a:r>
              <a:rPr lang="en-US" dirty="0"/>
              <a:t> on </a:t>
            </a:r>
            <a:r>
              <a:rPr lang="en-US" dirty="0" err="1"/>
              <a:t>tärkeää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lapset</a:t>
            </a:r>
            <a:r>
              <a:rPr lang="en-US" dirty="0"/>
              <a:t> </a:t>
            </a:r>
            <a:r>
              <a:rPr lang="en-US" dirty="0" err="1"/>
              <a:t>kertovat</a:t>
            </a:r>
            <a:r>
              <a:rPr lang="en-US" dirty="0"/>
              <a:t> </a:t>
            </a:r>
            <a:r>
              <a:rPr lang="en-US" dirty="0" err="1"/>
              <a:t>erilaisista</a:t>
            </a:r>
            <a:r>
              <a:rPr lang="en-US" dirty="0"/>
              <a:t> </a:t>
            </a:r>
            <a:r>
              <a:rPr lang="en-US" dirty="0" err="1"/>
              <a:t>arjen</a:t>
            </a:r>
            <a:r>
              <a:rPr lang="en-US" dirty="0"/>
              <a:t> </a:t>
            </a:r>
            <a:r>
              <a:rPr lang="en-US" dirty="0" err="1"/>
              <a:t>tilanteista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konflikteista</a:t>
            </a:r>
            <a:r>
              <a:rPr lang="en-US" dirty="0"/>
              <a:t> </a:t>
            </a:r>
            <a:r>
              <a:rPr lang="en-US" dirty="0" err="1"/>
              <a:t>lasten</a:t>
            </a:r>
            <a:r>
              <a:rPr lang="en-US" dirty="0"/>
              <a:t> </a:t>
            </a:r>
            <a:r>
              <a:rPr lang="en-US" dirty="0" err="1"/>
              <a:t>välillä</a:t>
            </a:r>
            <a:r>
              <a:rPr lang="en-US" dirty="0"/>
              <a:t>. </a:t>
            </a:r>
            <a:r>
              <a:rPr lang="en-US" dirty="0" err="1"/>
              <a:t>Tutkimuksen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 </a:t>
            </a:r>
            <a:r>
              <a:rPr lang="en-US" dirty="0" err="1"/>
              <a:t>psyykkistä</a:t>
            </a:r>
            <a:r>
              <a:rPr lang="en-US" dirty="0"/>
              <a:t> </a:t>
            </a:r>
            <a:r>
              <a:rPr lang="en-US" dirty="0" err="1"/>
              <a:t>kiusaamista</a:t>
            </a:r>
            <a:r>
              <a:rPr lang="en-US" dirty="0"/>
              <a:t> on </a:t>
            </a:r>
            <a:r>
              <a:rPr lang="en-US" dirty="0" err="1"/>
              <a:t>vaikea</a:t>
            </a:r>
            <a:r>
              <a:rPr lang="en-US" dirty="0"/>
              <a:t> </a:t>
            </a:r>
            <a:r>
              <a:rPr lang="en-US" dirty="0" err="1"/>
              <a:t>havaita</a:t>
            </a:r>
            <a:r>
              <a:rPr lang="en-US" dirty="0"/>
              <a:t>, </a:t>
            </a:r>
            <a:r>
              <a:rPr lang="en-US" dirty="0" err="1"/>
              <a:t>jolloin</a:t>
            </a:r>
            <a:r>
              <a:rPr lang="en-US" dirty="0"/>
              <a:t> on </a:t>
            </a:r>
            <a:r>
              <a:rPr lang="en-US" dirty="0" err="1"/>
              <a:t>tärkeää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lapset</a:t>
            </a:r>
            <a:r>
              <a:rPr lang="en-US" dirty="0"/>
              <a:t> </a:t>
            </a:r>
            <a:r>
              <a:rPr lang="en-US" dirty="0" err="1"/>
              <a:t>kertovat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. </a:t>
            </a:r>
            <a:r>
              <a:rPr lang="en-US" dirty="0" err="1"/>
              <a:t>Lapsella</a:t>
            </a:r>
            <a:r>
              <a:rPr lang="en-US" dirty="0"/>
              <a:t> on </a:t>
            </a:r>
            <a:r>
              <a:rPr lang="en-US" dirty="0" err="1"/>
              <a:t>oikeus</a:t>
            </a:r>
            <a:r>
              <a:rPr lang="en-US" dirty="0"/>
              <a:t> </a:t>
            </a:r>
            <a:r>
              <a:rPr lang="en-US" dirty="0" err="1"/>
              <a:t>kertoa</a:t>
            </a:r>
            <a:r>
              <a:rPr lang="en-US" dirty="0"/>
              <a:t> </a:t>
            </a:r>
            <a:r>
              <a:rPr lang="en-US" dirty="0" err="1"/>
              <a:t>asioistaan</a:t>
            </a:r>
            <a:r>
              <a:rPr lang="en-US" dirty="0"/>
              <a:t> ja </a:t>
            </a:r>
            <a:r>
              <a:rPr lang="en-US" dirty="0" err="1"/>
              <a:t>heillä</a:t>
            </a:r>
            <a:r>
              <a:rPr lang="en-US" dirty="0"/>
              <a:t> on </a:t>
            </a:r>
            <a:r>
              <a:rPr lang="en-US" dirty="0" err="1"/>
              <a:t>oikeus</a:t>
            </a:r>
            <a:r>
              <a:rPr lang="en-US" dirty="0"/>
              <a:t> </a:t>
            </a:r>
            <a:r>
              <a:rPr lang="en-US" dirty="0" err="1"/>
              <a:t>tulla</a:t>
            </a:r>
            <a:r>
              <a:rPr lang="en-US" dirty="0"/>
              <a:t> </a:t>
            </a:r>
            <a:r>
              <a:rPr lang="en-US" dirty="0" err="1"/>
              <a:t>kuulluksi</a:t>
            </a:r>
            <a:r>
              <a:rPr lang="en-US" dirty="0"/>
              <a:t>. </a:t>
            </a:r>
            <a:r>
              <a:rPr lang="en-US" dirty="0" err="1"/>
              <a:t>Kiusaamisen</a:t>
            </a:r>
            <a:r>
              <a:rPr lang="en-US" dirty="0"/>
              <a:t> </a:t>
            </a:r>
            <a:r>
              <a:rPr lang="en-US" dirty="0" err="1"/>
              <a:t>lopettamiseksi</a:t>
            </a:r>
            <a:r>
              <a:rPr lang="en-US" dirty="0"/>
              <a:t> ja </a:t>
            </a:r>
            <a:r>
              <a:rPr lang="en-US" dirty="0" err="1"/>
              <a:t>turvallisen</a:t>
            </a:r>
            <a:r>
              <a:rPr lang="en-US" dirty="0"/>
              <a:t> </a:t>
            </a:r>
            <a:r>
              <a:rPr lang="en-US" dirty="0" err="1"/>
              <a:t>ilmapiirin</a:t>
            </a:r>
            <a:r>
              <a:rPr lang="en-US" dirty="0"/>
              <a:t> </a:t>
            </a:r>
            <a:r>
              <a:rPr lang="en-US" dirty="0" err="1"/>
              <a:t>takaamiseksi</a:t>
            </a:r>
            <a:r>
              <a:rPr lang="en-US" dirty="0"/>
              <a:t> </a:t>
            </a:r>
            <a:r>
              <a:rPr lang="en-US" dirty="0" err="1"/>
              <a:t>olisi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tärkeää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lapsi</a:t>
            </a:r>
            <a:r>
              <a:rPr lang="en-US" dirty="0"/>
              <a:t> </a:t>
            </a:r>
            <a:r>
              <a:rPr lang="en-US" dirty="0" err="1"/>
              <a:t>pystyy</a:t>
            </a:r>
            <a:r>
              <a:rPr lang="en-US" dirty="0"/>
              <a:t> </a:t>
            </a:r>
            <a:r>
              <a:rPr lang="en-US" dirty="0" err="1"/>
              <a:t>kertomaan</a:t>
            </a:r>
            <a:r>
              <a:rPr lang="en-US" dirty="0"/>
              <a:t> </a:t>
            </a:r>
            <a:r>
              <a:rPr lang="en-US" dirty="0" err="1"/>
              <a:t>aikuiselle</a:t>
            </a:r>
            <a:r>
              <a:rPr lang="en-US" dirty="0"/>
              <a:t> </a:t>
            </a:r>
            <a:r>
              <a:rPr lang="en-US" dirty="0" err="1"/>
              <a:t>näkemistään</a:t>
            </a:r>
            <a:r>
              <a:rPr lang="en-US" dirty="0"/>
              <a:t> </a:t>
            </a:r>
            <a:r>
              <a:rPr lang="en-US" dirty="0" err="1"/>
              <a:t>tilanteista</a:t>
            </a:r>
            <a:r>
              <a:rPr lang="en-US" dirty="0"/>
              <a:t>, </a:t>
            </a:r>
            <a:r>
              <a:rPr lang="en-US" dirty="0" err="1"/>
              <a:t>joissa</a:t>
            </a:r>
            <a:r>
              <a:rPr lang="en-US" dirty="0"/>
              <a:t> </a:t>
            </a:r>
            <a:r>
              <a:rPr lang="en-US" dirty="0" err="1"/>
              <a:t>itse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osallisena</a:t>
            </a:r>
            <a:r>
              <a:rPr lang="en-US" dirty="0"/>
              <a:t>. </a:t>
            </a:r>
            <a:r>
              <a:rPr lang="en-US" dirty="0" err="1"/>
              <a:t>Tämä</a:t>
            </a:r>
            <a:r>
              <a:rPr lang="en-US" dirty="0"/>
              <a:t> </a:t>
            </a:r>
            <a:r>
              <a:rPr lang="en-US" dirty="0" err="1"/>
              <a:t>edellyttää</a:t>
            </a:r>
            <a:r>
              <a:rPr lang="en-US" dirty="0"/>
              <a:t> </a:t>
            </a:r>
            <a:r>
              <a:rPr lang="en-US" dirty="0" err="1"/>
              <a:t>vanhanaikaisesta</a:t>
            </a:r>
            <a:r>
              <a:rPr lang="en-US" dirty="0"/>
              <a:t> </a:t>
            </a:r>
            <a:r>
              <a:rPr lang="en-US" dirty="0" err="1"/>
              <a:t>kantelukulttuurista</a:t>
            </a:r>
            <a:r>
              <a:rPr lang="en-US" dirty="0"/>
              <a:t> </a:t>
            </a:r>
            <a:r>
              <a:rPr lang="en-US" dirty="0" err="1"/>
              <a:t>luopumista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sellaisen</a:t>
            </a:r>
            <a:r>
              <a:rPr lang="en-US" dirty="0"/>
              <a:t> </a:t>
            </a:r>
            <a:r>
              <a:rPr lang="en-US" dirty="0" err="1"/>
              <a:t>ilmapiirin</a:t>
            </a:r>
            <a:r>
              <a:rPr lang="en-US" dirty="0"/>
              <a:t> </a:t>
            </a:r>
            <a:r>
              <a:rPr lang="en-US" dirty="0" err="1"/>
              <a:t>luomista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</a:t>
            </a:r>
            <a:r>
              <a:rPr lang="en-US" dirty="0" err="1"/>
              <a:t>lapset</a:t>
            </a:r>
            <a:r>
              <a:rPr lang="en-US" dirty="0"/>
              <a:t> </a:t>
            </a:r>
            <a:r>
              <a:rPr lang="en-US" dirty="0" err="1"/>
              <a:t>voivat</a:t>
            </a:r>
            <a:r>
              <a:rPr lang="en-US" dirty="0"/>
              <a:t> ja </a:t>
            </a:r>
            <a:r>
              <a:rPr lang="en-US" dirty="0" err="1"/>
              <a:t>uskaltavat</a:t>
            </a:r>
            <a:r>
              <a:rPr lang="en-US" dirty="0"/>
              <a:t> </a:t>
            </a:r>
            <a:r>
              <a:rPr lang="en-US" dirty="0" err="1"/>
              <a:t>kertoa</a:t>
            </a:r>
            <a:r>
              <a:rPr lang="en-US" dirty="0"/>
              <a:t> </a:t>
            </a:r>
            <a:r>
              <a:rPr lang="en-US" dirty="0" err="1"/>
              <a:t>asioita</a:t>
            </a:r>
            <a:r>
              <a:rPr lang="en-US" dirty="0"/>
              <a:t> ja </a:t>
            </a:r>
            <a:r>
              <a:rPr lang="en-US" dirty="0" err="1"/>
              <a:t>niihin</a:t>
            </a:r>
            <a:r>
              <a:rPr lang="en-US" dirty="0"/>
              <a:t> </a:t>
            </a:r>
            <a:r>
              <a:rPr lang="en-US" dirty="0" err="1"/>
              <a:t>suhtaudutaan</a:t>
            </a:r>
            <a:r>
              <a:rPr lang="en-US" dirty="0"/>
              <a:t> </a:t>
            </a:r>
            <a:r>
              <a:rPr lang="en-US" dirty="0" err="1"/>
              <a:t>vakavasti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69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7F4DCCF-97D6-01C5-91C4-49228692E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37" r="2444" b="1"/>
          <a:stretch/>
        </p:blipFill>
        <p:spPr>
          <a:xfrm>
            <a:off x="691442" y="1476756"/>
            <a:ext cx="10809116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C696A6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4E547-6546-BCC3-8448-9B3EDCDE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tehtävä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90E9-8A1A-333E-5795-8D87E591B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>
                <a:latin typeface="Calibri"/>
                <a:cs typeface="Calibri"/>
              </a:rPr>
              <a:t>Mene </a:t>
            </a:r>
            <a:r>
              <a:rPr lang="en-US" sz="2000" b="1" err="1">
                <a:latin typeface="Calibri"/>
                <a:cs typeface="Calibri"/>
              </a:rPr>
              <a:t>seuraavalle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verkkosivustolle</a:t>
            </a:r>
            <a:r>
              <a:rPr lang="en-US" sz="2000">
                <a:latin typeface="Calibri"/>
                <a:cs typeface="Calibri"/>
              </a:rPr>
              <a:t>: </a:t>
            </a:r>
            <a:r>
              <a:rPr lang="en-US" sz="2000">
                <a:latin typeface="Calibri"/>
                <a:cs typeface="Calibri"/>
                <a:hlinkClick r:id="rId2"/>
              </a:rPr>
              <a:t>http://www.pikitoimintamalli.fi/koulutusmateriaalit/</a:t>
            </a:r>
            <a:r>
              <a:rPr lang="en-US" sz="2000">
                <a:latin typeface="Calibri"/>
                <a:cs typeface="Calibri"/>
              </a:rPr>
              <a:t>  ja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selvitä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itsellesi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mikä</a:t>
            </a:r>
            <a:r>
              <a:rPr lang="en-US" sz="2000">
                <a:latin typeface="Calibri"/>
                <a:cs typeface="Calibri"/>
              </a:rPr>
              <a:t> on PIKI-</a:t>
            </a:r>
            <a:r>
              <a:rPr lang="en-US" sz="2000" err="1">
                <a:latin typeface="Calibri"/>
                <a:cs typeface="Calibri"/>
              </a:rPr>
              <a:t>toimintamalli</a:t>
            </a:r>
            <a:r>
              <a:rPr lang="en-US" sz="2000">
                <a:latin typeface="Calibri"/>
                <a:cs typeface="Calibri"/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en-US" sz="2000" b="1" err="1">
                <a:latin typeface="Calibri"/>
                <a:cs typeface="Calibri"/>
              </a:rPr>
              <a:t>Tutustu</a:t>
            </a:r>
            <a:r>
              <a:rPr lang="en-US" sz="2000" b="1">
                <a:latin typeface="Calibri"/>
                <a:cs typeface="Calibri"/>
              </a:rPr>
              <a:t> ja </a:t>
            </a:r>
            <a:r>
              <a:rPr lang="en-US" sz="2000" b="1" err="1">
                <a:latin typeface="Calibri"/>
                <a:cs typeface="Calibri"/>
              </a:rPr>
              <a:t>kertaa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>
                <a:latin typeface="Calibri"/>
                <a:cs typeface="Calibri"/>
              </a:rPr>
              <a:t>jo </a:t>
            </a:r>
            <a:r>
              <a:rPr lang="en-US" sz="2000" err="1">
                <a:latin typeface="Calibri"/>
                <a:cs typeface="Calibri"/>
              </a:rPr>
              <a:t>opittua</a:t>
            </a:r>
            <a:r>
              <a:rPr lang="en-US" sz="2000">
                <a:latin typeface="Calibri"/>
                <a:cs typeface="Calibri"/>
              </a:rPr>
              <a:t> Piki-</a:t>
            </a:r>
            <a:r>
              <a:rPr lang="en-US" sz="2000" err="1">
                <a:latin typeface="Calibri"/>
                <a:cs typeface="Calibri"/>
              </a:rPr>
              <a:t>sivustolla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olevien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materiaalien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kautta</a:t>
            </a:r>
            <a:r>
              <a:rPr lang="en-US" sz="2000">
                <a:latin typeface="Calibri"/>
                <a:cs typeface="Calibri"/>
              </a:rPr>
              <a:t>: </a:t>
            </a:r>
            <a:endParaRPr lang="en-US" sz="2000"/>
          </a:p>
          <a:p>
            <a:pPr marL="0" indent="0">
              <a:lnSpc>
                <a:spcPct val="100000"/>
              </a:lnSpc>
              <a:buNone/>
            </a:pPr>
            <a:r>
              <a:rPr lang="en-US" sz="2000" err="1">
                <a:latin typeface="Calibri"/>
                <a:cs typeface="Calibri"/>
              </a:rPr>
              <a:t>Mitä</a:t>
            </a:r>
            <a:r>
              <a:rPr lang="en-US" sz="2000">
                <a:latin typeface="Calibri"/>
                <a:cs typeface="Calibri"/>
              </a:rPr>
              <a:t> on </a:t>
            </a:r>
            <a:r>
              <a:rPr lang="en-US" sz="2000" err="1">
                <a:latin typeface="Calibri"/>
                <a:cs typeface="Calibri"/>
              </a:rPr>
              <a:t>kiusaaminen</a:t>
            </a:r>
            <a:r>
              <a:rPr lang="en-US" sz="2000">
                <a:latin typeface="Calibri"/>
                <a:cs typeface="Calibri"/>
              </a:rPr>
              <a:t>- pdf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>
                <a:latin typeface="Calibri"/>
                <a:cs typeface="Calibri"/>
              </a:rPr>
              <a:t>Kuka </a:t>
            </a:r>
            <a:r>
              <a:rPr lang="en-US" sz="2000" err="1">
                <a:latin typeface="Calibri"/>
                <a:cs typeface="Calibri"/>
              </a:rPr>
              <a:t>kiusaa</a:t>
            </a:r>
            <a:r>
              <a:rPr lang="en-US" sz="2000">
                <a:latin typeface="Calibri"/>
                <a:cs typeface="Calibri"/>
              </a:rPr>
              <a:t> ja </a:t>
            </a:r>
            <a:r>
              <a:rPr lang="en-US" sz="2000" err="1">
                <a:latin typeface="Calibri"/>
                <a:cs typeface="Calibri"/>
              </a:rPr>
              <a:t>miksi</a:t>
            </a:r>
            <a:r>
              <a:rPr lang="en-US" sz="2000">
                <a:latin typeface="Calibri"/>
                <a:cs typeface="Calibri"/>
              </a:rPr>
              <a:t>-pdf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err="1">
                <a:latin typeface="Calibri"/>
                <a:cs typeface="Calibri"/>
              </a:rPr>
              <a:t>Kiusaaminen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vertaisryhmässä</a:t>
            </a:r>
            <a:r>
              <a:rPr lang="en-US" sz="2000">
                <a:latin typeface="Calibri"/>
                <a:cs typeface="Calibri"/>
              </a:rPr>
              <a:t>- pdf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>
                <a:latin typeface="Calibri"/>
                <a:cs typeface="Calibri"/>
              </a:rPr>
              <a:t>Piki ja </a:t>
            </a:r>
            <a:r>
              <a:rPr lang="en-US" sz="2000" err="1">
                <a:latin typeface="Calibri"/>
                <a:cs typeface="Calibri"/>
              </a:rPr>
              <a:t>yhteistyö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vanhempien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kanssa</a:t>
            </a:r>
            <a:r>
              <a:rPr lang="en-US" sz="2000">
                <a:latin typeface="Calibri"/>
                <a:cs typeface="Calibri"/>
              </a:rPr>
              <a:t> –pdf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>
                <a:latin typeface="Calibri"/>
                <a:cs typeface="Calibri"/>
              </a:rPr>
              <a:t>• Tee </a:t>
            </a:r>
            <a:r>
              <a:rPr lang="en-US" sz="2000" b="1" err="1">
                <a:latin typeface="Calibri"/>
                <a:cs typeface="Calibri"/>
              </a:rPr>
              <a:t>itsellesi</a:t>
            </a:r>
            <a:r>
              <a:rPr lang="en-US" sz="2000" b="1">
                <a:latin typeface="Calibri"/>
                <a:cs typeface="Calibri"/>
              </a:rPr>
              <a:t> </a:t>
            </a:r>
            <a:r>
              <a:rPr lang="en-US" sz="2000" b="1" err="1">
                <a:latin typeface="Calibri"/>
                <a:cs typeface="Calibri"/>
              </a:rPr>
              <a:t>lastenohjaajan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huoneentaulu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eli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kymmenen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hyvää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tapaa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toimia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kiusaamisen</a:t>
            </a:r>
            <a:r>
              <a:rPr lang="en-US" sz="2000" b="1">
                <a:latin typeface="Calibri"/>
                <a:cs typeface="Calibri"/>
              </a:rPr>
              <a:t> </a:t>
            </a:r>
            <a:r>
              <a:rPr lang="en-US" sz="2000" b="1" err="1">
                <a:latin typeface="Calibri"/>
                <a:cs typeface="Calibri"/>
              </a:rPr>
              <a:t>ehkäisyssä</a:t>
            </a:r>
            <a:r>
              <a:rPr lang="en-US" sz="2000" b="1">
                <a:latin typeface="Calibri"/>
                <a:cs typeface="Calibri"/>
              </a:rPr>
              <a:t> ja </a:t>
            </a:r>
            <a:r>
              <a:rPr lang="en-US" sz="2000" b="1" err="1">
                <a:latin typeface="Calibri"/>
                <a:cs typeface="Calibri"/>
              </a:rPr>
              <a:t>torjunnassa</a:t>
            </a:r>
            <a:r>
              <a:rPr lang="en-US" sz="2000" b="1">
                <a:latin typeface="Calibri"/>
                <a:cs typeface="Calibri"/>
              </a:rPr>
              <a:t>. </a:t>
            </a:r>
            <a:r>
              <a:rPr lang="en-US" sz="2000" err="1">
                <a:latin typeface="Calibri"/>
                <a:cs typeface="Calibri"/>
              </a:rPr>
              <a:t>Käytä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tunneilla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käytyjä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materiaaleja</a:t>
            </a:r>
            <a:r>
              <a:rPr lang="en-US" sz="2000">
                <a:latin typeface="Calibri"/>
                <a:cs typeface="Calibri"/>
              </a:rPr>
              <a:t> </a:t>
            </a:r>
            <a:r>
              <a:rPr lang="en-US" sz="2000" err="1">
                <a:latin typeface="Calibri"/>
                <a:cs typeface="Calibri"/>
              </a:rPr>
              <a:t>hyödyksi</a:t>
            </a:r>
            <a:r>
              <a:rPr lang="en-US" sz="2000">
                <a:latin typeface="Calibri"/>
                <a:cs typeface="Calibri"/>
              </a:rPr>
              <a:t>. Ole </a:t>
            </a:r>
            <a:r>
              <a:rPr lang="en-US" sz="2000" err="1">
                <a:latin typeface="Calibri"/>
                <a:cs typeface="Calibri"/>
              </a:rPr>
              <a:t>luova</a:t>
            </a:r>
            <a:r>
              <a:rPr lang="en-US" sz="2000">
                <a:latin typeface="Calibri"/>
                <a:cs typeface="Calibri"/>
              </a:rPr>
              <a:t> ja tee </a:t>
            </a:r>
            <a:r>
              <a:rPr lang="en-US" sz="2000" err="1">
                <a:latin typeface="Calibri"/>
                <a:cs typeface="Calibri"/>
              </a:rPr>
              <a:t>omannäköinen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taulu</a:t>
            </a:r>
            <a:r>
              <a:rPr lang="en-US" sz="2000">
                <a:latin typeface="Calibri"/>
                <a:cs typeface="Calibri"/>
              </a:rPr>
              <a:t>! </a:t>
            </a:r>
            <a:r>
              <a:rPr lang="en-US" sz="2000" err="1">
                <a:latin typeface="Calibri"/>
                <a:cs typeface="Calibri"/>
              </a:rPr>
              <a:t>Valmistaudu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perustelemaan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valintasi</a:t>
            </a:r>
            <a:r>
              <a:rPr lang="en-US" sz="2000">
                <a:latin typeface="Calibri"/>
                <a:cs typeface="Calibri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682065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69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CD442-8B30-CF03-F235-D6C9B012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anchor="ctr">
            <a:normAutofit/>
          </a:bodyPr>
          <a:lstStyle/>
          <a:p>
            <a:r>
              <a:rPr lang="en-US" sz="4600">
                <a:solidFill>
                  <a:schemeClr val="bg1"/>
                </a:solidFill>
              </a:rPr>
              <a:t>lapsihaastattelu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8E0CF8-7A7C-13BD-0EA2-14F60C84C1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82236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0307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43BBBC-C9DA-5109-3683-433511FF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Janna </a:t>
            </a:r>
            <a:r>
              <a:rPr lang="fi-FI" dirty="0" err="1"/>
              <a:t>rantalan</a:t>
            </a:r>
            <a:r>
              <a:rPr lang="fi-FI" dirty="0"/>
              <a:t> Videoluento: kaverisuhteet ja kiusaaminen. Miten tukea lapsen sosiaalista kehitystä?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BC4924-A2AE-5716-009F-FE542AB62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Kaverisuhteet ja kiusaaminen - Miten tukea lapsen sosiaalista kehitystä? – YouTube</a:t>
            </a:r>
            <a:endParaRPr lang="fi-FI" dirty="0"/>
          </a:p>
          <a:p>
            <a:r>
              <a:rPr lang="fi-FI" dirty="0"/>
              <a:t>Varhaiskasvatusmessuilta Helsingistä v. </a:t>
            </a:r>
            <a:r>
              <a:rPr lang="fi-FI"/>
              <a:t>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155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BCAA16C-4C6D-8990-F64A-C86BC6F0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2" r="6463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191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4FF07-F90D-22C9-1FA8-9E72326A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/>
              <a:t>Oma määritelmä ja omat kokemukset kiusaamisesta varhaiskasvatuksessa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96A6"/>
          </a:solidFill>
          <a:ln w="41275" cap="rnd">
            <a:solidFill>
              <a:srgbClr val="C696A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C2D83-037C-2496-8911-BAC76007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tarkoittaa</a:t>
            </a:r>
            <a:r>
              <a:rPr lang="en-US" dirty="0"/>
              <a:t> </a:t>
            </a:r>
            <a:r>
              <a:rPr lang="en-US" dirty="0" err="1"/>
              <a:t>kiusaaminen</a:t>
            </a:r>
            <a:r>
              <a:rPr lang="en-US" dirty="0"/>
              <a:t>?</a:t>
            </a:r>
          </a:p>
          <a:p>
            <a:r>
              <a:rPr lang="en-US" dirty="0"/>
              <a:t>Miten </a:t>
            </a:r>
            <a:r>
              <a:rPr lang="en-US" dirty="0" err="1"/>
              <a:t>lapset</a:t>
            </a:r>
            <a:r>
              <a:rPr lang="en-US" dirty="0"/>
              <a:t> </a:t>
            </a:r>
            <a:r>
              <a:rPr lang="en-US" dirty="0" err="1"/>
              <a:t>kiusaavat</a:t>
            </a:r>
            <a:r>
              <a:rPr lang="en-US" dirty="0"/>
              <a:t>? </a:t>
            </a:r>
            <a:r>
              <a:rPr lang="en-US" dirty="0" err="1"/>
              <a:t>Millaisia</a:t>
            </a:r>
            <a:r>
              <a:rPr lang="en-US" dirty="0"/>
              <a:t> </a:t>
            </a:r>
            <a:r>
              <a:rPr lang="en-US" dirty="0" err="1"/>
              <a:t>asioita</a:t>
            </a:r>
            <a:r>
              <a:rPr lang="en-US" dirty="0"/>
              <a:t> </a:t>
            </a:r>
            <a:r>
              <a:rPr lang="en-US" dirty="0" err="1"/>
              <a:t>kiusaamiseen</a:t>
            </a:r>
            <a:r>
              <a:rPr lang="en-US" dirty="0"/>
              <a:t> </a:t>
            </a:r>
            <a:r>
              <a:rPr lang="en-US" dirty="0" err="1"/>
              <a:t>liittyy</a:t>
            </a:r>
            <a:r>
              <a:rPr lang="en-US" dirty="0"/>
              <a:t>?</a:t>
            </a:r>
          </a:p>
          <a:p>
            <a:r>
              <a:rPr lang="en-US" dirty="0" err="1"/>
              <a:t>Missä</a:t>
            </a:r>
            <a:r>
              <a:rPr lang="en-US" dirty="0"/>
              <a:t> ja </a:t>
            </a:r>
            <a:r>
              <a:rPr lang="en-US" dirty="0" err="1"/>
              <a:t>milloin</a:t>
            </a:r>
            <a:r>
              <a:rPr lang="en-US" dirty="0"/>
              <a:t> </a:t>
            </a:r>
            <a:r>
              <a:rPr lang="en-US" dirty="0" err="1"/>
              <a:t>kiusataan</a:t>
            </a:r>
            <a:r>
              <a:rPr lang="en-US" dirty="0"/>
              <a:t>?</a:t>
            </a:r>
          </a:p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tarkoittaa</a:t>
            </a:r>
            <a:r>
              <a:rPr lang="en-US" dirty="0"/>
              <a:t> </a:t>
            </a:r>
            <a:r>
              <a:rPr lang="en-US" dirty="0" err="1"/>
              <a:t>ryhmädynamiikan</a:t>
            </a:r>
            <a:r>
              <a:rPr lang="en-US" dirty="0"/>
              <a:t> </a:t>
            </a:r>
            <a:r>
              <a:rPr lang="en-US" dirty="0" err="1"/>
              <a:t>merkitys</a:t>
            </a:r>
            <a:r>
              <a:rPr lang="en-US" dirty="0"/>
              <a:t> </a:t>
            </a:r>
            <a:r>
              <a:rPr lang="en-US" dirty="0" err="1"/>
              <a:t>kiusaamisessa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686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C696A6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BE15E-13D5-6C03-35A9-88816C314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Lasten ajatuksia kiusaamisesta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569869D-37A9-A4FD-CCF4-A21C9DBE2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2"/>
              </a:rPr>
              <a:t>https://www.youtube.com/watch?v=ZuDQoLlfDF4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67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06FB-B795-1640-62DD-25FD592F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Kiusaamisen</a:t>
            </a:r>
            <a:r>
              <a:rPr lang="en-US" dirty="0"/>
              <a:t> </a:t>
            </a:r>
            <a:r>
              <a:rPr lang="en-US" dirty="0" err="1"/>
              <a:t>määritelmä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2AAFA-A392-5A08-97C2-84CD3E3B1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Etsi </a:t>
            </a:r>
            <a:r>
              <a:rPr lang="en-US" dirty="0" err="1"/>
              <a:t>annetusta</a:t>
            </a:r>
            <a:r>
              <a:rPr lang="en-US" dirty="0"/>
              <a:t> </a:t>
            </a:r>
            <a:r>
              <a:rPr lang="en-US" dirty="0" err="1"/>
              <a:t>materiaalista</a:t>
            </a:r>
            <a:r>
              <a:rPr lang="en-US" dirty="0"/>
              <a:t> </a:t>
            </a:r>
            <a:r>
              <a:rPr lang="en-US" dirty="0" err="1"/>
              <a:t>vastaukset</a:t>
            </a:r>
            <a:r>
              <a:rPr lang="en-US" dirty="0"/>
              <a:t> </a:t>
            </a:r>
            <a:r>
              <a:rPr lang="en-US" dirty="0" err="1"/>
              <a:t>seuraaviin</a:t>
            </a:r>
            <a:r>
              <a:rPr lang="en-US" dirty="0"/>
              <a:t> </a:t>
            </a:r>
            <a:r>
              <a:rPr lang="en-US" dirty="0" err="1"/>
              <a:t>kysymyksiin</a:t>
            </a:r>
            <a:endParaRPr lang="en-US" dirty="0"/>
          </a:p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tarkoittaa</a:t>
            </a:r>
            <a:r>
              <a:rPr lang="en-US" dirty="0"/>
              <a:t> </a:t>
            </a:r>
            <a:r>
              <a:rPr lang="en-US" dirty="0" err="1"/>
              <a:t>kiusaaminen</a:t>
            </a:r>
            <a:r>
              <a:rPr lang="en-US" dirty="0"/>
              <a:t>?</a:t>
            </a:r>
          </a:p>
          <a:p>
            <a:r>
              <a:rPr lang="en-US" dirty="0"/>
              <a:t>Miten </a:t>
            </a:r>
            <a:r>
              <a:rPr lang="en-US" dirty="0" err="1"/>
              <a:t>lapset</a:t>
            </a:r>
            <a:r>
              <a:rPr lang="en-US" dirty="0"/>
              <a:t> </a:t>
            </a:r>
            <a:r>
              <a:rPr lang="en-US" dirty="0" err="1"/>
              <a:t>kiusaavat</a:t>
            </a:r>
            <a:r>
              <a:rPr lang="en-US" dirty="0"/>
              <a:t>? </a:t>
            </a:r>
            <a:r>
              <a:rPr lang="en-US" dirty="0" err="1"/>
              <a:t>Millaisia</a:t>
            </a:r>
            <a:r>
              <a:rPr lang="en-US" dirty="0"/>
              <a:t> </a:t>
            </a:r>
            <a:r>
              <a:rPr lang="en-US" dirty="0" err="1"/>
              <a:t>asioita</a:t>
            </a:r>
            <a:r>
              <a:rPr lang="en-US" dirty="0"/>
              <a:t> </a:t>
            </a:r>
            <a:r>
              <a:rPr lang="en-US" dirty="0" err="1"/>
              <a:t>kiusaamiseen</a:t>
            </a:r>
            <a:r>
              <a:rPr lang="en-US" dirty="0"/>
              <a:t> </a:t>
            </a:r>
            <a:r>
              <a:rPr lang="en-US" dirty="0" err="1"/>
              <a:t>liittyy</a:t>
            </a:r>
            <a:r>
              <a:rPr lang="en-US" dirty="0"/>
              <a:t>?</a:t>
            </a:r>
          </a:p>
          <a:p>
            <a:r>
              <a:rPr lang="en-US" dirty="0" err="1"/>
              <a:t>Missä</a:t>
            </a:r>
            <a:r>
              <a:rPr lang="en-US" dirty="0"/>
              <a:t> ja </a:t>
            </a:r>
            <a:r>
              <a:rPr lang="en-US" dirty="0" err="1"/>
              <a:t>milloin</a:t>
            </a:r>
            <a:r>
              <a:rPr lang="en-US" dirty="0"/>
              <a:t> </a:t>
            </a:r>
            <a:r>
              <a:rPr lang="en-US" dirty="0" err="1"/>
              <a:t>kiusataan</a:t>
            </a:r>
            <a:r>
              <a:rPr lang="en-US" dirty="0"/>
              <a:t>?</a:t>
            </a:r>
          </a:p>
          <a:p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tarkoittaa</a:t>
            </a:r>
            <a:r>
              <a:rPr lang="en-US" dirty="0"/>
              <a:t> </a:t>
            </a:r>
            <a:r>
              <a:rPr lang="en-US" dirty="0" err="1"/>
              <a:t>ryhmädynamiikan</a:t>
            </a:r>
            <a:r>
              <a:rPr lang="en-US" dirty="0"/>
              <a:t> </a:t>
            </a:r>
            <a:r>
              <a:rPr lang="en-US" dirty="0" err="1"/>
              <a:t>merkitys</a:t>
            </a:r>
            <a:r>
              <a:rPr lang="en-US" dirty="0"/>
              <a:t> </a:t>
            </a:r>
            <a:r>
              <a:rPr lang="en-US" dirty="0" err="1"/>
              <a:t>kiusaamisessa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Materiaalina</a:t>
            </a:r>
            <a:r>
              <a:rPr lang="en-US" dirty="0"/>
              <a:t>: </a:t>
            </a:r>
            <a:r>
              <a:rPr lang="en-US" dirty="0">
                <a:hlinkClick r:id="rId2"/>
              </a:rPr>
              <a:t>https://cdn.mll.fi/prod/2017/08/04185732/Kiusaamisen-ehk%C3%A4isy-varhaiskasvatuksessa-B5-www.pdf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5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4E005-980C-1C19-D48C-43E68E93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Lapsen oikeuksien viikko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696A6"/>
          </a:solidFill>
          <a:ln w="38100" cap="rnd">
            <a:solidFill>
              <a:srgbClr val="C696A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03F723-ACA7-3F76-7C7F-C5E83549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Lapsella</a:t>
            </a:r>
            <a:r>
              <a:rPr lang="en-US" dirty="0"/>
              <a:t> on </a:t>
            </a:r>
            <a:r>
              <a:rPr lang="en-US" dirty="0" err="1"/>
              <a:t>oikeus</a:t>
            </a:r>
            <a:r>
              <a:rPr lang="en-US" dirty="0"/>
              <a:t>: </a:t>
            </a:r>
            <a:r>
              <a:rPr lang="en-US" dirty="0">
                <a:hlinkClick r:id="rId2"/>
              </a:rPr>
              <a:t>https://www.youtube.com/watch?v=UZBp1EgyJTQ</a:t>
            </a:r>
            <a:endParaRPr lang="en-US" dirty="0"/>
          </a:p>
          <a:p>
            <a:r>
              <a:rPr lang="en-US" dirty="0" err="1"/>
              <a:t>Mimmit</a:t>
            </a:r>
            <a:r>
              <a:rPr lang="en-US" dirty="0"/>
              <a:t>: </a:t>
            </a:r>
            <a:r>
              <a:rPr lang="en-US" dirty="0" err="1"/>
              <a:t>Lapsen</a:t>
            </a:r>
            <a:r>
              <a:rPr lang="en-US" dirty="0"/>
              <a:t> </a:t>
            </a:r>
            <a:r>
              <a:rPr lang="en-US" dirty="0" err="1"/>
              <a:t>oikeudet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https://www.youtube.com/watch?v=91-Mfs4Fy5k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036E1FF-E2E7-879D-E0F2-201F878DAD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94" r="3020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874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1DEF5-76D4-96AE-1BC0-48D23EFD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Lapsen oikeuksien viikko 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696A6"/>
          </a:solidFill>
          <a:ln w="38100" cap="rnd">
            <a:solidFill>
              <a:srgbClr val="C696A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9E243-314F-DD1D-181D-019B4CA62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Selvittäkää</a:t>
            </a:r>
            <a:r>
              <a:rPr lang="en-US" dirty="0"/>
              <a:t> </a:t>
            </a:r>
            <a:r>
              <a:rPr lang="en-US" dirty="0" err="1"/>
              <a:t>parin</a:t>
            </a:r>
            <a:r>
              <a:rPr lang="en-US" dirty="0"/>
              <a:t>/</a:t>
            </a:r>
            <a:r>
              <a:rPr lang="en-US" dirty="0" err="1"/>
              <a:t>ryhmän</a:t>
            </a:r>
            <a:r>
              <a:rPr lang="en-US" dirty="0"/>
              <a:t> </a:t>
            </a:r>
            <a:r>
              <a:rPr lang="en-US" dirty="0" err="1"/>
              <a:t>kanssa</a:t>
            </a:r>
            <a:r>
              <a:rPr lang="en-US" dirty="0"/>
              <a:t>: </a:t>
            </a:r>
            <a:r>
              <a:rPr lang="en-US" dirty="0" err="1"/>
              <a:t>mikä</a:t>
            </a:r>
            <a:r>
              <a:rPr lang="en-US" dirty="0"/>
              <a:t> on </a:t>
            </a:r>
            <a:r>
              <a:rPr lang="en-US" dirty="0" err="1"/>
              <a:t>lapsen</a:t>
            </a:r>
            <a:r>
              <a:rPr lang="en-US" dirty="0"/>
              <a:t> </a:t>
            </a:r>
            <a:r>
              <a:rPr lang="en-US" dirty="0" err="1"/>
              <a:t>oikeuksien</a:t>
            </a:r>
            <a:r>
              <a:rPr lang="en-US" dirty="0"/>
              <a:t> </a:t>
            </a:r>
            <a:r>
              <a:rPr lang="en-US" dirty="0" err="1"/>
              <a:t>viikko</a:t>
            </a:r>
            <a:r>
              <a:rPr lang="en-US" dirty="0"/>
              <a:t>, </a:t>
            </a:r>
            <a:r>
              <a:rPr lang="en-US" dirty="0" err="1"/>
              <a:t>viikon</a:t>
            </a:r>
            <a:r>
              <a:rPr lang="en-US" dirty="0"/>
              <a:t> </a:t>
            </a:r>
            <a:r>
              <a:rPr lang="en-US" dirty="0" err="1"/>
              <a:t>tarkoitus</a:t>
            </a:r>
            <a:r>
              <a:rPr lang="en-US" dirty="0"/>
              <a:t> ja </a:t>
            </a:r>
            <a:r>
              <a:rPr lang="en-US" dirty="0" err="1"/>
              <a:t>teema</a:t>
            </a:r>
            <a:endParaRPr lang="en-US" dirty="0"/>
          </a:p>
          <a:p>
            <a:r>
              <a:rPr lang="en-US" dirty="0" err="1"/>
              <a:t>Tutkikaa</a:t>
            </a:r>
            <a:r>
              <a:rPr lang="en-US" dirty="0"/>
              <a:t> </a:t>
            </a:r>
            <a:r>
              <a:rPr lang="en-US" dirty="0" err="1"/>
              <a:t>materiaaleja</a:t>
            </a:r>
            <a:r>
              <a:rPr lang="en-US" dirty="0"/>
              <a:t> ja </a:t>
            </a:r>
            <a:r>
              <a:rPr lang="en-US" dirty="0" err="1"/>
              <a:t>miettikää</a:t>
            </a:r>
            <a:r>
              <a:rPr lang="en-US" dirty="0"/>
              <a:t>, </a:t>
            </a:r>
            <a:r>
              <a:rPr lang="en-US" dirty="0" err="1"/>
              <a:t>millaista</a:t>
            </a:r>
            <a:r>
              <a:rPr lang="en-US" dirty="0"/>
              <a:t> </a:t>
            </a:r>
            <a:r>
              <a:rPr lang="en-US" dirty="0" err="1"/>
              <a:t>toimintaa</a:t>
            </a:r>
            <a:r>
              <a:rPr lang="en-US" dirty="0"/>
              <a:t> </a:t>
            </a:r>
            <a:r>
              <a:rPr lang="en-US" dirty="0" err="1"/>
              <a:t>voisi</a:t>
            </a:r>
            <a:r>
              <a:rPr lang="en-US" dirty="0"/>
              <a:t> </a:t>
            </a:r>
            <a:r>
              <a:rPr lang="en-US" dirty="0" err="1"/>
              <a:t>lasten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hyödyntäen</a:t>
            </a:r>
            <a:r>
              <a:rPr lang="en-US" dirty="0"/>
              <a:t> </a:t>
            </a:r>
            <a:r>
              <a:rPr lang="en-US" dirty="0" err="1"/>
              <a:t>lapsen</a:t>
            </a:r>
            <a:r>
              <a:rPr lang="en-US" dirty="0"/>
              <a:t> </a:t>
            </a:r>
            <a:r>
              <a:rPr lang="en-US" dirty="0" err="1"/>
              <a:t>oikeuksien</a:t>
            </a:r>
            <a:r>
              <a:rPr lang="en-US" dirty="0"/>
              <a:t> </a:t>
            </a:r>
            <a:r>
              <a:rPr lang="en-US" dirty="0" err="1"/>
              <a:t>viikon</a:t>
            </a:r>
            <a:r>
              <a:rPr lang="en-US" dirty="0"/>
              <a:t> </a:t>
            </a:r>
            <a:r>
              <a:rPr lang="en-US" dirty="0" err="1"/>
              <a:t>materiaaleja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050F39-7D10-5F9E-CB99-F033D4A86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4" r="3020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325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CA0231-4959-52A4-CC02-0E9CDAD032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3" r="-2" b="-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4164E-0913-A89C-0588-2C4E9997C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21733"/>
            <a:ext cx="11548532" cy="4229305"/>
          </a:xfrm>
        </p:spPr>
        <p:txBody>
          <a:bodyPr anchor="t">
            <a:normAutofit/>
          </a:bodyPr>
          <a:lstStyle/>
          <a:p>
            <a:r>
              <a:rPr lang="en-US" sz="11500">
                <a:solidFill>
                  <a:schemeClr val="bg1"/>
                </a:solidFill>
              </a:rPr>
              <a:t>Kiusaamisen ehkäiseminen varhaiskasvatuksessa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95" y="470251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2C3BF-93B3-BB14-8481-7A06348B4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3" y="4718033"/>
            <a:ext cx="10634738" cy="1175039"/>
          </a:xfrm>
        </p:spPr>
        <p:txBody>
          <a:bodyPr anchor="b">
            <a:normAutofit/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86F72F-89E5-DA5C-E059-C43EAF76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/>
              <a:t>Ehdotuksia kiusaamisen huomaamiseksi ja tunnistamiseksi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696A6"/>
          </a:solidFill>
          <a:ln w="38100" cap="rnd">
            <a:solidFill>
              <a:srgbClr val="C696A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4F0E6-4338-4333-A894-E9EC9433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/>
              <a:t> Havainnoi lasten leikkejä sekä sisällä että ulkona.</a:t>
            </a:r>
          </a:p>
          <a:p>
            <a:pPr>
              <a:lnSpc>
                <a:spcPct val="100000"/>
              </a:lnSpc>
            </a:pPr>
            <a:r>
              <a:rPr lang="en-US" sz="1500"/>
              <a:t> </a:t>
            </a:r>
            <a:r>
              <a:rPr lang="en-US" sz="1500" err="1"/>
              <a:t>Keskustele</a:t>
            </a:r>
            <a:r>
              <a:rPr lang="en-US" sz="1500"/>
              <a:t> </a:t>
            </a:r>
            <a:r>
              <a:rPr lang="en-US" sz="1500" err="1"/>
              <a:t>lasten</a:t>
            </a:r>
            <a:r>
              <a:rPr lang="en-US" sz="1500"/>
              <a:t> </a:t>
            </a:r>
            <a:r>
              <a:rPr lang="en-US" sz="1500" err="1"/>
              <a:t>kanssa</a:t>
            </a:r>
            <a:r>
              <a:rPr lang="en-US" sz="1500"/>
              <a:t> </a:t>
            </a:r>
            <a:r>
              <a:rPr lang="en-US" sz="1500" err="1"/>
              <a:t>kiusaamisesta</a:t>
            </a:r>
            <a:r>
              <a:rPr lang="en-US" sz="1500"/>
              <a:t> ja </a:t>
            </a:r>
            <a:r>
              <a:rPr lang="en-US" sz="1500" err="1"/>
              <a:t>ystävyydestä</a:t>
            </a:r>
            <a:r>
              <a:rPr lang="en-US" sz="1500"/>
              <a:t>.</a:t>
            </a:r>
          </a:p>
          <a:p>
            <a:pPr>
              <a:lnSpc>
                <a:spcPct val="100000"/>
              </a:lnSpc>
            </a:pPr>
            <a:r>
              <a:rPr lang="en-US" sz="1500"/>
              <a:t> </a:t>
            </a:r>
            <a:r>
              <a:rPr lang="en-US" sz="1500" err="1"/>
              <a:t>Keskustele</a:t>
            </a:r>
            <a:r>
              <a:rPr lang="en-US" sz="1500"/>
              <a:t> ja </a:t>
            </a:r>
            <a:r>
              <a:rPr lang="en-US" sz="1500" err="1"/>
              <a:t>kysele</a:t>
            </a:r>
            <a:r>
              <a:rPr lang="en-US" sz="1500"/>
              <a:t> </a:t>
            </a:r>
            <a:r>
              <a:rPr lang="en-US" sz="1500" err="1"/>
              <a:t>lapsilta</a:t>
            </a:r>
            <a:r>
              <a:rPr lang="en-US" sz="1500"/>
              <a:t> </a:t>
            </a:r>
            <a:r>
              <a:rPr lang="en-US" sz="1500" err="1"/>
              <a:t>kiusaamiseen</a:t>
            </a:r>
            <a:r>
              <a:rPr lang="en-US" sz="1500"/>
              <a:t> </a:t>
            </a:r>
            <a:r>
              <a:rPr lang="en-US" sz="1500" err="1"/>
              <a:t>liittyvistä</a:t>
            </a:r>
            <a:r>
              <a:rPr lang="en-US" sz="1500"/>
              <a:t> </a:t>
            </a:r>
            <a:r>
              <a:rPr lang="en-US" sz="1500" err="1"/>
              <a:t>asioista</a:t>
            </a:r>
            <a:r>
              <a:rPr lang="en-US" sz="1500"/>
              <a:t>, </a:t>
            </a:r>
            <a:r>
              <a:rPr lang="en-US" sz="1500" err="1"/>
              <a:t>kuten</a:t>
            </a:r>
            <a:r>
              <a:rPr lang="en-US" sz="1500"/>
              <a:t> </a:t>
            </a:r>
            <a:r>
              <a:rPr lang="en-US" sz="1500" err="1"/>
              <a:t>missä</a:t>
            </a:r>
            <a:r>
              <a:rPr lang="en-US" sz="1500"/>
              <a:t> </a:t>
            </a:r>
            <a:r>
              <a:rPr lang="en-US" sz="1500" err="1"/>
              <a:t>negatiivisia</a:t>
            </a:r>
            <a:r>
              <a:rPr lang="en-US" sz="1500"/>
              <a:t> </a:t>
            </a:r>
            <a:r>
              <a:rPr lang="en-US" sz="1500" err="1"/>
              <a:t>tekoja</a:t>
            </a:r>
            <a:r>
              <a:rPr lang="en-US" sz="1500"/>
              <a:t>, ”</a:t>
            </a:r>
            <a:r>
              <a:rPr lang="en-US" sz="1500" err="1"/>
              <a:t>tyhmää</a:t>
            </a:r>
            <a:r>
              <a:rPr lang="en-US" sz="1500"/>
              <a:t>”, </a:t>
            </a:r>
            <a:r>
              <a:rPr lang="en-US" sz="1500" err="1"/>
              <a:t>tapahtuu</a:t>
            </a:r>
            <a:r>
              <a:rPr lang="en-US" sz="1500"/>
              <a:t>.</a:t>
            </a:r>
          </a:p>
          <a:p>
            <a:pPr>
              <a:lnSpc>
                <a:spcPct val="100000"/>
              </a:lnSpc>
            </a:pPr>
            <a:r>
              <a:rPr lang="en-US" sz="1500"/>
              <a:t> </a:t>
            </a:r>
            <a:r>
              <a:rPr lang="en-US" sz="1500" err="1"/>
              <a:t>Rohkaise</a:t>
            </a:r>
            <a:r>
              <a:rPr lang="en-US" sz="1500"/>
              <a:t> </a:t>
            </a:r>
            <a:r>
              <a:rPr lang="en-US" sz="1500" err="1"/>
              <a:t>lapsia</a:t>
            </a:r>
            <a:r>
              <a:rPr lang="en-US" sz="1500"/>
              <a:t> </a:t>
            </a:r>
            <a:r>
              <a:rPr lang="en-US" sz="1500" err="1"/>
              <a:t>kertomaan</a:t>
            </a:r>
            <a:r>
              <a:rPr lang="en-US" sz="1500"/>
              <a:t>, </a:t>
            </a:r>
            <a:r>
              <a:rPr lang="en-US" sz="1500" err="1"/>
              <a:t>kiusaamisesta</a:t>
            </a:r>
            <a:r>
              <a:rPr lang="en-US" sz="1500"/>
              <a:t> </a:t>
            </a:r>
            <a:r>
              <a:rPr lang="en-US" sz="1500" err="1"/>
              <a:t>kertominen</a:t>
            </a:r>
            <a:r>
              <a:rPr lang="en-US" sz="1500"/>
              <a:t> </a:t>
            </a:r>
            <a:r>
              <a:rPr lang="en-US" sz="1500" err="1"/>
              <a:t>ei</a:t>
            </a:r>
            <a:r>
              <a:rPr lang="en-US" sz="1500"/>
              <a:t> ole </a:t>
            </a:r>
            <a:r>
              <a:rPr lang="en-US" sz="1500" err="1"/>
              <a:t>kantelua</a:t>
            </a:r>
            <a:r>
              <a:rPr lang="en-US" sz="1500"/>
              <a:t>.</a:t>
            </a:r>
          </a:p>
          <a:p>
            <a:pPr>
              <a:lnSpc>
                <a:spcPct val="100000"/>
              </a:lnSpc>
            </a:pPr>
            <a:r>
              <a:rPr lang="en-US" sz="1500"/>
              <a:t> Tee </a:t>
            </a:r>
            <a:r>
              <a:rPr lang="en-US" sz="1500" err="1"/>
              <a:t>yhteistyötä</a:t>
            </a:r>
            <a:r>
              <a:rPr lang="en-US" sz="1500"/>
              <a:t> </a:t>
            </a:r>
            <a:r>
              <a:rPr lang="en-US" sz="1500" err="1"/>
              <a:t>vanhempien</a:t>
            </a:r>
            <a:r>
              <a:rPr lang="en-US" sz="1500"/>
              <a:t> </a:t>
            </a:r>
            <a:r>
              <a:rPr lang="en-US" sz="1500" err="1"/>
              <a:t>kanssa</a:t>
            </a:r>
            <a:r>
              <a:rPr lang="en-US" sz="1500"/>
              <a:t>, </a:t>
            </a:r>
            <a:r>
              <a:rPr lang="en-US" sz="1500" err="1"/>
              <a:t>rohkaise</a:t>
            </a:r>
            <a:r>
              <a:rPr lang="en-US" sz="1500"/>
              <a:t> </a:t>
            </a:r>
            <a:r>
              <a:rPr lang="en-US" sz="1500" err="1"/>
              <a:t>heitä</a:t>
            </a:r>
            <a:r>
              <a:rPr lang="en-US" sz="1500"/>
              <a:t> </a:t>
            </a:r>
            <a:r>
              <a:rPr lang="en-US" sz="1500" err="1"/>
              <a:t>ottamaan</a:t>
            </a:r>
            <a:r>
              <a:rPr lang="en-US" sz="1500"/>
              <a:t> </a:t>
            </a:r>
            <a:r>
              <a:rPr lang="en-US" sz="1500" err="1"/>
              <a:t>yhteyttä</a:t>
            </a:r>
            <a:r>
              <a:rPr lang="en-US" sz="1500"/>
              <a:t>.</a:t>
            </a:r>
          </a:p>
          <a:p>
            <a:pPr>
              <a:lnSpc>
                <a:spcPct val="100000"/>
              </a:lnSpc>
            </a:pPr>
            <a:r>
              <a:rPr lang="en-US" sz="1500"/>
              <a:t> Tee </a:t>
            </a:r>
            <a:r>
              <a:rPr lang="en-US" sz="1500" err="1"/>
              <a:t>jäsenneltyjä</a:t>
            </a:r>
            <a:r>
              <a:rPr lang="en-US" sz="1500"/>
              <a:t> </a:t>
            </a:r>
            <a:r>
              <a:rPr lang="en-US" sz="1500" err="1"/>
              <a:t>haastatteluja</a:t>
            </a:r>
            <a:r>
              <a:rPr lang="en-US" sz="1500"/>
              <a:t> (</a:t>
            </a:r>
            <a:r>
              <a:rPr lang="en-US" sz="1500" err="1"/>
              <a:t>ota</a:t>
            </a:r>
            <a:r>
              <a:rPr lang="en-US" sz="1500"/>
              <a:t> </a:t>
            </a:r>
            <a:r>
              <a:rPr lang="en-US" sz="1500" err="1"/>
              <a:t>valokuvia</a:t>
            </a:r>
            <a:r>
              <a:rPr lang="en-US" sz="1500"/>
              <a:t> </a:t>
            </a:r>
            <a:r>
              <a:rPr lang="en-US" sz="1500" err="1"/>
              <a:t>mukaan</a:t>
            </a:r>
            <a:r>
              <a:rPr lang="en-US" sz="1500"/>
              <a:t> </a:t>
            </a:r>
            <a:r>
              <a:rPr lang="en-US" sz="1500" err="1"/>
              <a:t>tueksi</a:t>
            </a:r>
            <a:r>
              <a:rPr lang="en-US" sz="1500"/>
              <a:t>).</a:t>
            </a:r>
          </a:p>
          <a:p>
            <a:pPr>
              <a:lnSpc>
                <a:spcPct val="100000"/>
              </a:lnSpc>
            </a:pPr>
            <a:r>
              <a:rPr lang="en-US" sz="1500"/>
              <a:t> </a:t>
            </a:r>
            <a:r>
              <a:rPr lang="en-US" sz="1500" err="1"/>
              <a:t>Käytä</a:t>
            </a:r>
            <a:r>
              <a:rPr lang="en-US" sz="1500"/>
              <a:t> </a:t>
            </a:r>
            <a:r>
              <a:rPr lang="en-US" sz="1500" err="1"/>
              <a:t>kuvia</a:t>
            </a:r>
            <a:r>
              <a:rPr lang="en-US" sz="1500"/>
              <a:t>, </a:t>
            </a:r>
            <a:r>
              <a:rPr lang="en-US" sz="1500" err="1"/>
              <a:t>jotka</a:t>
            </a:r>
            <a:r>
              <a:rPr lang="en-US" sz="1500"/>
              <a:t> </a:t>
            </a:r>
            <a:r>
              <a:rPr lang="en-US" sz="1500" err="1"/>
              <a:t>esittävät</a:t>
            </a:r>
            <a:r>
              <a:rPr lang="en-US" sz="1500"/>
              <a:t> </a:t>
            </a:r>
            <a:r>
              <a:rPr lang="en-US" sz="1500" err="1"/>
              <a:t>erilaisia</a:t>
            </a:r>
            <a:r>
              <a:rPr lang="en-US" sz="1500"/>
              <a:t> </a:t>
            </a:r>
            <a:r>
              <a:rPr lang="en-US" sz="1500" err="1"/>
              <a:t>kiusaamistilanteita</a:t>
            </a:r>
            <a:r>
              <a:rPr lang="en-US" sz="1500"/>
              <a:t>.</a:t>
            </a:r>
          </a:p>
          <a:p>
            <a:pPr>
              <a:lnSpc>
                <a:spcPct val="100000"/>
              </a:lnSpc>
            </a:pPr>
            <a:r>
              <a:rPr lang="en-US" sz="1500"/>
              <a:t>Lue </a:t>
            </a:r>
            <a:r>
              <a:rPr lang="en-US" sz="1500" err="1"/>
              <a:t>lasten</a:t>
            </a:r>
            <a:r>
              <a:rPr lang="en-US" sz="1500"/>
              <a:t> </a:t>
            </a:r>
            <a:r>
              <a:rPr lang="en-US" sz="1500" err="1"/>
              <a:t>kanssa</a:t>
            </a:r>
            <a:r>
              <a:rPr lang="en-US" sz="1500"/>
              <a:t> </a:t>
            </a:r>
            <a:r>
              <a:rPr lang="en-US" sz="1500" err="1"/>
              <a:t>erilaisia</a:t>
            </a:r>
            <a:r>
              <a:rPr lang="en-US" sz="1500"/>
              <a:t> </a:t>
            </a:r>
            <a:r>
              <a:rPr lang="en-US" sz="1500" err="1"/>
              <a:t>aihetta</a:t>
            </a:r>
            <a:r>
              <a:rPr lang="en-US" sz="1500"/>
              <a:t> </a:t>
            </a:r>
            <a:r>
              <a:rPr lang="en-US" sz="1500" err="1"/>
              <a:t>käsitteleviä</a:t>
            </a:r>
            <a:r>
              <a:rPr lang="en-US" sz="1500"/>
              <a:t> </a:t>
            </a:r>
            <a:r>
              <a:rPr lang="en-US" sz="1500" err="1"/>
              <a:t>kirjoja</a:t>
            </a:r>
            <a:r>
              <a:rPr lang="en-US" sz="1500"/>
              <a:t>.</a:t>
            </a:r>
          </a:p>
          <a:p>
            <a:pPr>
              <a:lnSpc>
                <a:spcPct val="100000"/>
              </a:lnSpc>
            </a:pPr>
            <a:r>
              <a:rPr lang="en-US" sz="1500"/>
              <a:t> </a:t>
            </a:r>
            <a:r>
              <a:rPr lang="en-US" sz="1500" err="1"/>
              <a:t>Tarkkaile</a:t>
            </a:r>
            <a:r>
              <a:rPr lang="en-US" sz="1500"/>
              <a:t> tai </a:t>
            </a:r>
            <a:r>
              <a:rPr lang="en-US" sz="1500" err="1"/>
              <a:t>tutki</a:t>
            </a:r>
            <a:r>
              <a:rPr lang="en-US" sz="1500"/>
              <a:t> </a:t>
            </a:r>
            <a:r>
              <a:rPr lang="en-US" sz="1500" err="1"/>
              <a:t>lähemmin</a:t>
            </a:r>
            <a:r>
              <a:rPr lang="en-US" sz="1500"/>
              <a:t> </a:t>
            </a:r>
            <a:r>
              <a:rPr lang="en-US" sz="1500" err="1"/>
              <a:t>lasten</a:t>
            </a:r>
            <a:r>
              <a:rPr lang="en-US" sz="1500"/>
              <a:t> </a:t>
            </a:r>
            <a:r>
              <a:rPr lang="en-US" sz="1500" err="1"/>
              <a:t>yhteistoimintaa</a:t>
            </a:r>
            <a:r>
              <a:rPr lang="en-US" sz="1500"/>
              <a:t> </a:t>
            </a:r>
            <a:r>
              <a:rPr lang="en-US" sz="1500" err="1"/>
              <a:t>ryhmässä</a:t>
            </a:r>
            <a:r>
              <a:rPr lang="en-US" sz="1500"/>
              <a:t> ja </a:t>
            </a:r>
            <a:r>
              <a:rPr lang="en-US" sz="1500" err="1"/>
              <a:t>dokumentoi</a:t>
            </a:r>
            <a:r>
              <a:rPr lang="en-US" sz="1500"/>
              <a:t>     </a:t>
            </a:r>
            <a:r>
              <a:rPr lang="en-US" sz="1500" err="1"/>
              <a:t>havaintosi</a:t>
            </a:r>
            <a:r>
              <a:rPr lang="en-US" sz="1500"/>
              <a:t>. </a:t>
            </a:r>
          </a:p>
          <a:p>
            <a:pPr>
              <a:lnSpc>
                <a:spcPct val="100000"/>
              </a:lnSpc>
            </a:pPr>
            <a:endParaRPr lang="en-US" sz="15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0099BC5-ADAE-54D4-AE8B-8E9A726FC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2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721859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8E6"/>
      </a:lt2>
      <a:accent1>
        <a:srgbClr val="C696A6"/>
      </a:accent1>
      <a:accent2>
        <a:srgbClr val="BA7FAA"/>
      </a:accent2>
      <a:accent3>
        <a:srgbClr val="BF96C6"/>
      </a:accent3>
      <a:accent4>
        <a:srgbClr val="987FBA"/>
      </a:accent4>
      <a:accent5>
        <a:srgbClr val="9796C6"/>
      </a:accent5>
      <a:accent6>
        <a:srgbClr val="7F97BA"/>
      </a:accent6>
      <a:hlink>
        <a:srgbClr val="568F7D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743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SketchyVTI</vt:lpstr>
      <vt:lpstr>Kiusaaminen varhaiskasvatuksessa</vt:lpstr>
      <vt:lpstr>PowerPoint Presentation</vt:lpstr>
      <vt:lpstr>Oma määritelmä ja omat kokemukset kiusaamisesta varhaiskasvatuksessa</vt:lpstr>
      <vt:lpstr>Lasten ajatuksia kiusaamisesta</vt:lpstr>
      <vt:lpstr>Kiusaamisen määritelmä </vt:lpstr>
      <vt:lpstr>Lapsen oikeuksien viikko</vt:lpstr>
      <vt:lpstr>Lapsen oikeuksien viikko </vt:lpstr>
      <vt:lpstr>Kiusaamisen ehkäiseminen varhaiskasvatuksessa</vt:lpstr>
      <vt:lpstr>Ehdotuksia kiusaamisen huomaamiseksi ja tunnistamiseksi</vt:lpstr>
      <vt:lpstr>Esimerkki havainnoimisesta</vt:lpstr>
      <vt:lpstr>PowerPoint Presentation</vt:lpstr>
      <vt:lpstr>PowerPoint Presentation</vt:lpstr>
      <vt:lpstr>"Ole reipas poika/tytttö! - pitää pärjätä itse!</vt:lpstr>
      <vt:lpstr>"Ei saa kannella!"</vt:lpstr>
      <vt:lpstr>PowerPoint Presentation</vt:lpstr>
      <vt:lpstr>tehtävä</vt:lpstr>
      <vt:lpstr>lapsihaastattelu</vt:lpstr>
      <vt:lpstr>Janna rantalan Videoluento: kaverisuhteet ja kiusaaminen. Miten tukea lapsen sosiaalista kehitystä?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</dc:title>
  <dc:creator/>
  <cp:lastModifiedBy>Paukkuri Jenni</cp:lastModifiedBy>
  <cp:revision>303</cp:revision>
  <dcterms:created xsi:type="dcterms:W3CDTF">2022-11-17T15:39:40Z</dcterms:created>
  <dcterms:modified xsi:type="dcterms:W3CDTF">2022-11-18T13:36:18Z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2022-11-17T16:56:50Z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2baacab8-5842-4cae-b85b-f70bdcce9af2</vt:lpwstr>
  </property>
  <property fmtid="{D5CDD505-2E9C-101B-9397-08002B2CF9AE}" pid="7" name="MSIP_Label_defa4170-0d19-0005-0004-bc88714345d2_ActionId">
    <vt:lpwstr>5b2d56fd-cbc0-4cef-807e-f076bdb8bfa8</vt:lpwstr>
  </property>
  <property fmtid="{D5CDD505-2E9C-101B-9397-08002B2CF9AE}" pid="8" name="MSIP_Label_defa4170-0d19-0005-0004-bc88714345d2_ContentBits">
    <vt:lpwstr>0</vt:lpwstr>
  </property>
</Properties>
</file>