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13" r:id="rId6"/>
    <p:sldId id="311" r:id="rId7"/>
    <p:sldId id="318" r:id="rId8"/>
    <p:sldId id="319" r:id="rId9"/>
    <p:sldId id="320" r:id="rId10"/>
    <p:sldId id="293" r:id="rId11"/>
    <p:sldId id="321" r:id="rId12"/>
    <p:sldId id="283" r:id="rId13"/>
    <p:sldId id="284" r:id="rId14"/>
    <p:sldId id="273" r:id="rId15"/>
    <p:sldId id="280" r:id="rId16"/>
    <p:sldId id="285" r:id="rId17"/>
    <p:sldId id="286" r:id="rId18"/>
    <p:sldId id="294" r:id="rId19"/>
    <p:sldId id="322" r:id="rId20"/>
    <p:sldId id="323" r:id="rId21"/>
    <p:sldId id="307" r:id="rId22"/>
    <p:sldId id="271" r:id="rId23"/>
    <p:sldId id="315" r:id="rId24"/>
    <p:sldId id="275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mari Skyttä" initials="AS" lastIdx="1" clrIdx="0">
    <p:extLst>
      <p:ext uri="{19B8F6BF-5375-455C-9EA6-DF929625EA0E}">
        <p15:presenceInfo xmlns:p15="http://schemas.microsoft.com/office/powerpoint/2012/main" userId="S::annamari.skytta@tuni.fi::c418bcf0-c64d-4b27-9481-dc6940fb02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4A84C-4137-48A3-92B7-D6D3F6D38A08}" v="4" dt="2022-02-22T09:34:02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0T13:49:12.8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83B86-C3FF-41A3-BB47-68C9B9D6D0E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C8BB235-E75E-4D50-A593-4CC65AD72381}">
      <dgm:prSet custT="1"/>
      <dgm:spPr/>
      <dgm:t>
        <a:bodyPr/>
        <a:lstStyle/>
        <a:p>
          <a:r>
            <a:rPr lang="fi-FI" sz="1800" dirty="0"/>
            <a:t>Mahdollisuuteen toimia tilanteen edellyttämällä tavalla.</a:t>
          </a:r>
          <a:endParaRPr lang="en-US" sz="1800" dirty="0"/>
        </a:p>
      </dgm:t>
    </dgm:pt>
    <dgm:pt modelId="{D2C3C64C-61E4-40D2-8B3F-D573C041CC35}" type="parTrans" cxnId="{51D27882-3D85-4246-9CC9-FEAE71A343A0}">
      <dgm:prSet/>
      <dgm:spPr/>
      <dgm:t>
        <a:bodyPr/>
        <a:lstStyle/>
        <a:p>
          <a:endParaRPr lang="en-US"/>
        </a:p>
      </dgm:t>
    </dgm:pt>
    <dgm:pt modelId="{0A03F9CA-34A3-4EBF-BD6C-03CC718D5674}" type="sibTrans" cxnId="{51D27882-3D85-4246-9CC9-FEAE71A343A0}">
      <dgm:prSet/>
      <dgm:spPr/>
      <dgm:t>
        <a:bodyPr/>
        <a:lstStyle/>
        <a:p>
          <a:endParaRPr lang="en-US"/>
        </a:p>
      </dgm:t>
    </dgm:pt>
    <dgm:pt modelId="{1E6C2F05-00C2-49D3-840A-149939E6D028}">
      <dgm:prSet custT="1"/>
      <dgm:spPr/>
      <dgm:t>
        <a:bodyPr/>
        <a:lstStyle/>
        <a:p>
          <a:r>
            <a:rPr lang="fi-FI" sz="1600" dirty="0"/>
            <a:t>Mahdollisuuteen tehdä itseä hyödyttäviä havaintoja.</a:t>
          </a:r>
          <a:endParaRPr lang="en-US" sz="1600" dirty="0"/>
        </a:p>
      </dgm:t>
    </dgm:pt>
    <dgm:pt modelId="{EF2EAF04-6459-4BF8-8275-1260F8A4058E}" type="parTrans" cxnId="{670025D6-E81D-43B3-B934-CEE8E9D5E344}">
      <dgm:prSet/>
      <dgm:spPr/>
      <dgm:t>
        <a:bodyPr/>
        <a:lstStyle/>
        <a:p>
          <a:endParaRPr lang="en-US"/>
        </a:p>
      </dgm:t>
    </dgm:pt>
    <dgm:pt modelId="{26F538B0-71D5-4574-BC23-D5857825176E}" type="sibTrans" cxnId="{670025D6-E81D-43B3-B934-CEE8E9D5E344}">
      <dgm:prSet/>
      <dgm:spPr/>
      <dgm:t>
        <a:bodyPr/>
        <a:lstStyle/>
        <a:p>
          <a:endParaRPr lang="en-US"/>
        </a:p>
      </dgm:t>
    </dgm:pt>
    <dgm:pt modelId="{AFAF10B3-C5EC-4042-A5C0-11963A645A2C}">
      <dgm:prSet custT="1"/>
      <dgm:spPr/>
      <dgm:t>
        <a:bodyPr/>
        <a:lstStyle/>
        <a:p>
          <a:r>
            <a:rPr lang="fi-FI" sz="1800" dirty="0"/>
            <a:t>Kykyyn estää ensisijaisesti mieleen tuleva toiminto, ja esim. odottaa omaa vuoroa.</a:t>
          </a:r>
          <a:endParaRPr lang="en-US" sz="1800" dirty="0"/>
        </a:p>
      </dgm:t>
    </dgm:pt>
    <dgm:pt modelId="{14153D53-0473-4662-9F6F-4232A0FBD8B7}" type="parTrans" cxnId="{376411C1-A2AD-4DA0-8889-905A8613B767}">
      <dgm:prSet/>
      <dgm:spPr/>
      <dgm:t>
        <a:bodyPr/>
        <a:lstStyle/>
        <a:p>
          <a:endParaRPr lang="en-US"/>
        </a:p>
      </dgm:t>
    </dgm:pt>
    <dgm:pt modelId="{80B44C96-10E5-416F-B3C7-663AFE01BE6B}" type="sibTrans" cxnId="{376411C1-A2AD-4DA0-8889-905A8613B767}">
      <dgm:prSet/>
      <dgm:spPr/>
      <dgm:t>
        <a:bodyPr/>
        <a:lstStyle/>
        <a:p>
          <a:endParaRPr lang="en-US"/>
        </a:p>
      </dgm:t>
    </dgm:pt>
    <dgm:pt modelId="{AEA9663E-623B-4D61-AC11-3EE8C9A8A5D9}">
      <dgm:prSet custT="1"/>
      <dgm:spPr/>
      <dgm:t>
        <a:bodyPr/>
        <a:lstStyle/>
        <a:p>
          <a:r>
            <a:rPr lang="fi-FI" sz="1800" dirty="0"/>
            <a:t>Kykyyn suunnitella omaa toimintaa.  (Oman toiminnan ohjaus.)</a:t>
          </a:r>
          <a:endParaRPr lang="en-US" sz="1800" dirty="0"/>
        </a:p>
      </dgm:t>
    </dgm:pt>
    <dgm:pt modelId="{D3E02821-9961-4106-9AC6-94F7E015DA91}" type="parTrans" cxnId="{78F492C3-6B10-403D-BFD5-7A64E0DBF50A}">
      <dgm:prSet/>
      <dgm:spPr/>
      <dgm:t>
        <a:bodyPr/>
        <a:lstStyle/>
        <a:p>
          <a:endParaRPr lang="en-US"/>
        </a:p>
      </dgm:t>
    </dgm:pt>
    <dgm:pt modelId="{70E38AB1-9C7C-4F28-8916-05BECCF66137}" type="sibTrans" cxnId="{78F492C3-6B10-403D-BFD5-7A64E0DBF50A}">
      <dgm:prSet/>
      <dgm:spPr/>
      <dgm:t>
        <a:bodyPr/>
        <a:lstStyle/>
        <a:p>
          <a:endParaRPr lang="en-US"/>
        </a:p>
      </dgm:t>
    </dgm:pt>
    <dgm:pt modelId="{04DDD7E3-EC7D-4A73-BA2B-B3E94CA34686}">
      <dgm:prSet/>
      <dgm:spPr/>
      <dgm:t>
        <a:bodyPr/>
        <a:lstStyle/>
        <a:p>
          <a:r>
            <a:rPr lang="fi-FI" dirty="0"/>
            <a:t>Itsesäätely vaikuttaa mallista oppimisen mahdollisuuteen. Siis kykyyn suunnata huomio itseä hyödyttävällä tavalla </a:t>
          </a:r>
          <a:endParaRPr lang="en-US" dirty="0"/>
        </a:p>
      </dgm:t>
    </dgm:pt>
    <dgm:pt modelId="{89FACC52-9985-48B4-8DE8-66E816B3931C}" type="parTrans" cxnId="{772710CF-84C2-45BC-BEFB-048EE2F4A0E5}">
      <dgm:prSet/>
      <dgm:spPr/>
      <dgm:t>
        <a:bodyPr/>
        <a:lstStyle/>
        <a:p>
          <a:endParaRPr lang="en-US"/>
        </a:p>
      </dgm:t>
    </dgm:pt>
    <dgm:pt modelId="{29BD22E5-1969-49A6-88BA-8E15396F07A4}" type="sibTrans" cxnId="{772710CF-84C2-45BC-BEFB-048EE2F4A0E5}">
      <dgm:prSet/>
      <dgm:spPr/>
      <dgm:t>
        <a:bodyPr/>
        <a:lstStyle/>
        <a:p>
          <a:endParaRPr lang="en-US"/>
        </a:p>
      </dgm:t>
    </dgm:pt>
    <dgm:pt modelId="{94572237-4C46-4DEC-9957-57E96F6B6051}">
      <dgm:prSet custT="1"/>
      <dgm:spPr/>
      <dgm:t>
        <a:bodyPr/>
        <a:lstStyle/>
        <a:p>
          <a:r>
            <a:rPr lang="fi-FI" sz="1800" dirty="0"/>
            <a:t>Kykyyn vaihtaa huomion suuntaa ts. siirtyä sujuvasti toiminnasta toiseen.</a:t>
          </a:r>
          <a:endParaRPr lang="en-US" sz="1800" dirty="0"/>
        </a:p>
      </dgm:t>
    </dgm:pt>
    <dgm:pt modelId="{52FD1382-EE51-4FF3-BA50-2450A398783C}" type="parTrans" cxnId="{10986C5F-439C-4577-81F0-A3EFE5776668}">
      <dgm:prSet/>
      <dgm:spPr/>
      <dgm:t>
        <a:bodyPr/>
        <a:lstStyle/>
        <a:p>
          <a:endParaRPr lang="en-US"/>
        </a:p>
      </dgm:t>
    </dgm:pt>
    <dgm:pt modelId="{CBADD7BC-71A2-43B0-BF8B-0642C62C4E3E}" type="sibTrans" cxnId="{10986C5F-439C-4577-81F0-A3EFE5776668}">
      <dgm:prSet/>
      <dgm:spPr/>
      <dgm:t>
        <a:bodyPr/>
        <a:lstStyle/>
        <a:p>
          <a:endParaRPr lang="en-US"/>
        </a:p>
      </dgm:t>
    </dgm:pt>
    <dgm:pt modelId="{FC78E255-9001-4900-9F66-0E7FE39BC7BA}">
      <dgm:prSet custT="1"/>
      <dgm:spPr/>
      <dgm:t>
        <a:bodyPr/>
        <a:lstStyle/>
        <a:p>
          <a:r>
            <a:rPr lang="fi-FI" sz="1800" dirty="0"/>
            <a:t>Kykyyn toimia tarkkaavaisesti ja pitkäjänteisesti</a:t>
          </a:r>
          <a:r>
            <a:rPr lang="fi-FI" sz="1600" dirty="0"/>
            <a:t>.</a:t>
          </a:r>
          <a:endParaRPr lang="en-US" sz="1600" dirty="0"/>
        </a:p>
      </dgm:t>
    </dgm:pt>
    <dgm:pt modelId="{FA80CEA6-B4E4-4421-AC0A-9A8BF68CB637}" type="parTrans" cxnId="{6C0E9C96-3DE5-480D-AC01-CBC85A222F00}">
      <dgm:prSet/>
      <dgm:spPr/>
      <dgm:t>
        <a:bodyPr/>
        <a:lstStyle/>
        <a:p>
          <a:endParaRPr lang="en-US"/>
        </a:p>
      </dgm:t>
    </dgm:pt>
    <dgm:pt modelId="{79CF1EC1-D715-434C-A8D0-279DAEACF63B}" type="sibTrans" cxnId="{6C0E9C96-3DE5-480D-AC01-CBC85A222F00}">
      <dgm:prSet/>
      <dgm:spPr/>
      <dgm:t>
        <a:bodyPr/>
        <a:lstStyle/>
        <a:p>
          <a:endParaRPr lang="en-US"/>
        </a:p>
      </dgm:t>
    </dgm:pt>
    <dgm:pt modelId="{AFCFD5F1-44B1-4FEF-A74E-3D62954FE11D}" type="pres">
      <dgm:prSet presAssocID="{36283B86-C3FF-41A3-BB47-68C9B9D6D0EB}" presName="root" presStyleCnt="0">
        <dgm:presLayoutVars>
          <dgm:dir/>
          <dgm:resizeHandles val="exact"/>
        </dgm:presLayoutVars>
      </dgm:prSet>
      <dgm:spPr/>
    </dgm:pt>
    <dgm:pt modelId="{B2A1934D-7D86-4B58-8C24-DB0A63B11354}" type="pres">
      <dgm:prSet presAssocID="{7C8BB235-E75E-4D50-A593-4CC65AD72381}" presName="compNode" presStyleCnt="0"/>
      <dgm:spPr/>
    </dgm:pt>
    <dgm:pt modelId="{46ED8609-D640-4529-8B52-6FE3FF21091F}" type="pres">
      <dgm:prSet presAssocID="{7C8BB235-E75E-4D50-A593-4CC65AD72381}" presName="iconRect" presStyleLbl="node1" presStyleIdx="0" presStyleCnt="7" custLinFactNeighborX="-23973" custLinFactNeighborY="-985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7695998-871F-425D-827B-35138122C105}" type="pres">
      <dgm:prSet presAssocID="{7C8BB235-E75E-4D50-A593-4CC65AD72381}" presName="spaceRect" presStyleCnt="0"/>
      <dgm:spPr/>
    </dgm:pt>
    <dgm:pt modelId="{BF41447E-0B1F-45DB-BB4F-BB2D9FF0F8DD}" type="pres">
      <dgm:prSet presAssocID="{7C8BB235-E75E-4D50-A593-4CC65AD72381}" presName="textRect" presStyleLbl="revTx" presStyleIdx="0" presStyleCnt="7" custLinFactNeighborX="9924" custLinFactNeighborY="-37837">
        <dgm:presLayoutVars>
          <dgm:chMax val="1"/>
          <dgm:chPref val="1"/>
        </dgm:presLayoutVars>
      </dgm:prSet>
      <dgm:spPr/>
    </dgm:pt>
    <dgm:pt modelId="{3F068086-B4D3-4B64-95F6-6B49EB30E5F1}" type="pres">
      <dgm:prSet presAssocID="{0A03F9CA-34A3-4EBF-BD6C-03CC718D5674}" presName="sibTrans" presStyleCnt="0"/>
      <dgm:spPr/>
    </dgm:pt>
    <dgm:pt modelId="{A465D61F-DE58-428F-AF53-08A87CFA0E67}" type="pres">
      <dgm:prSet presAssocID="{1E6C2F05-00C2-49D3-840A-149939E6D028}" presName="compNode" presStyleCnt="0"/>
      <dgm:spPr/>
    </dgm:pt>
    <dgm:pt modelId="{A044299E-5D51-4727-90ED-846FE6B7F025}" type="pres">
      <dgm:prSet presAssocID="{1E6C2F05-00C2-49D3-840A-149939E6D028}" presName="iconRect" presStyleLbl="node1" presStyleIdx="1" presStyleCnt="7" custLinFactY="-1183" custLinFactNeighborX="-11630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D8BA69F-F4D7-4006-81C1-AD2DA5B3387D}" type="pres">
      <dgm:prSet presAssocID="{1E6C2F05-00C2-49D3-840A-149939E6D028}" presName="spaceRect" presStyleCnt="0"/>
      <dgm:spPr/>
    </dgm:pt>
    <dgm:pt modelId="{7F9877D5-B758-41F0-8F48-62C6B18DAACE}" type="pres">
      <dgm:prSet presAssocID="{1E6C2F05-00C2-49D3-840A-149939E6D028}" presName="textRect" presStyleLbl="revTx" presStyleIdx="1" presStyleCnt="7" custLinFactNeighborX="6804" custLinFactNeighborY="-36907">
        <dgm:presLayoutVars>
          <dgm:chMax val="1"/>
          <dgm:chPref val="1"/>
        </dgm:presLayoutVars>
      </dgm:prSet>
      <dgm:spPr/>
    </dgm:pt>
    <dgm:pt modelId="{B9953FC9-AC9B-425A-8676-AB5A2E31D1CC}" type="pres">
      <dgm:prSet presAssocID="{26F538B0-71D5-4574-BC23-D5857825176E}" presName="sibTrans" presStyleCnt="0"/>
      <dgm:spPr/>
    </dgm:pt>
    <dgm:pt modelId="{DC1B7EEC-8277-4A86-9FF4-A9AF353A77F8}" type="pres">
      <dgm:prSet presAssocID="{AFAF10B3-C5EC-4042-A5C0-11963A645A2C}" presName="compNode" presStyleCnt="0"/>
      <dgm:spPr/>
    </dgm:pt>
    <dgm:pt modelId="{5E6F3A2C-7C05-46CA-A148-67A8481A7D64}" type="pres">
      <dgm:prSet presAssocID="{AFAF10B3-C5EC-4042-A5C0-11963A645A2C}" presName="iconRect" presStyleLbl="node1" presStyleIdx="2" presStyleCnt="7" custLinFactNeighborX="-10467" custLinFactNeighborY="-954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546DDD55-7599-4C25-87EB-0E10923D310C}" type="pres">
      <dgm:prSet presAssocID="{AFAF10B3-C5EC-4042-A5C0-11963A645A2C}" presName="spaceRect" presStyleCnt="0"/>
      <dgm:spPr/>
    </dgm:pt>
    <dgm:pt modelId="{BC272786-9B9B-41BF-94FC-27247242D929}" type="pres">
      <dgm:prSet presAssocID="{AFAF10B3-C5EC-4042-A5C0-11963A645A2C}" presName="textRect" presStyleLbl="revTx" presStyleIdx="2" presStyleCnt="7" custLinFactNeighborX="1570" custLinFactNeighborY="-45900">
        <dgm:presLayoutVars>
          <dgm:chMax val="1"/>
          <dgm:chPref val="1"/>
        </dgm:presLayoutVars>
      </dgm:prSet>
      <dgm:spPr/>
    </dgm:pt>
    <dgm:pt modelId="{BF253EC9-CE27-416C-A379-42DD8CD3ECDB}" type="pres">
      <dgm:prSet presAssocID="{80B44C96-10E5-416F-B3C7-663AFE01BE6B}" presName="sibTrans" presStyleCnt="0"/>
      <dgm:spPr/>
    </dgm:pt>
    <dgm:pt modelId="{F2C5E8E5-5944-4D15-8F9E-F6181ED1DEA2}" type="pres">
      <dgm:prSet presAssocID="{AEA9663E-623B-4D61-AC11-3EE8C9A8A5D9}" presName="compNode" presStyleCnt="0"/>
      <dgm:spPr/>
    </dgm:pt>
    <dgm:pt modelId="{3171C03A-1866-4737-A3D4-5D9578079BDA}" type="pres">
      <dgm:prSet presAssocID="{AEA9663E-623B-4D61-AC11-3EE8C9A8A5D9}" presName="iconRect" presStyleLbl="node1" presStyleIdx="3" presStyleCnt="7" custLinFactY="-1183" custLinFactNeighborX="1163" custLinFactNeighborY="-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ppis"/>
        </a:ext>
      </dgm:extLst>
    </dgm:pt>
    <dgm:pt modelId="{AD10FCCC-4B9D-46CD-9671-1A878D7ED93F}" type="pres">
      <dgm:prSet presAssocID="{AEA9663E-623B-4D61-AC11-3EE8C9A8A5D9}" presName="spaceRect" presStyleCnt="0"/>
      <dgm:spPr/>
    </dgm:pt>
    <dgm:pt modelId="{017EE335-15BD-4ACF-A360-EC1043CB73D1}" type="pres">
      <dgm:prSet presAssocID="{AEA9663E-623B-4D61-AC11-3EE8C9A8A5D9}" presName="textRect" presStyleLbl="revTx" presStyleIdx="3" presStyleCnt="7" custLinFactNeighborX="-3140" custLinFactNeighborY="-40318">
        <dgm:presLayoutVars>
          <dgm:chMax val="1"/>
          <dgm:chPref val="1"/>
        </dgm:presLayoutVars>
      </dgm:prSet>
      <dgm:spPr/>
    </dgm:pt>
    <dgm:pt modelId="{19A8BF82-DFE8-4866-BCBF-91A7E360A2D8}" type="pres">
      <dgm:prSet presAssocID="{70E38AB1-9C7C-4F28-8916-05BECCF66137}" presName="sibTrans" presStyleCnt="0"/>
      <dgm:spPr/>
    </dgm:pt>
    <dgm:pt modelId="{61E546BA-0132-40E8-BD23-C412157EFCA5}" type="pres">
      <dgm:prSet presAssocID="{04DDD7E3-EC7D-4A73-BA2B-B3E94CA34686}" presName="compNode" presStyleCnt="0"/>
      <dgm:spPr/>
    </dgm:pt>
    <dgm:pt modelId="{7E236C3D-5A7B-4D12-BDFC-5EBDE3D50C3E}" type="pres">
      <dgm:prSet presAssocID="{04DDD7E3-EC7D-4A73-BA2B-B3E94CA34686}" presName="iconRect" presStyleLbl="node1" presStyleIdx="4" presStyleCnt="7" custLinFactNeighborX="-62361" custLinFactNeighborY="-3900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A09D89-C617-426F-8C8B-54BB4A35404C}" type="pres">
      <dgm:prSet presAssocID="{04DDD7E3-EC7D-4A73-BA2B-B3E94CA34686}" presName="spaceRect" presStyleCnt="0"/>
      <dgm:spPr/>
    </dgm:pt>
    <dgm:pt modelId="{FC50ABA2-3C9B-407B-8E38-8E248EAFFB0E}" type="pres">
      <dgm:prSet presAssocID="{04DDD7E3-EC7D-4A73-BA2B-B3E94CA34686}" presName="textRect" presStyleLbl="revTx" presStyleIdx="4" presStyleCnt="7" custLinFactNeighborX="-32448" custLinFactNeighborY="-34115">
        <dgm:presLayoutVars>
          <dgm:chMax val="1"/>
          <dgm:chPref val="1"/>
        </dgm:presLayoutVars>
      </dgm:prSet>
      <dgm:spPr/>
    </dgm:pt>
    <dgm:pt modelId="{85B6C28B-63E1-454F-B028-61AD1BD4A7BC}" type="pres">
      <dgm:prSet presAssocID="{29BD22E5-1969-49A6-88BA-8E15396F07A4}" presName="sibTrans" presStyleCnt="0"/>
      <dgm:spPr/>
    </dgm:pt>
    <dgm:pt modelId="{7DB1080B-D73C-4237-A00A-E373B282E583}" type="pres">
      <dgm:prSet presAssocID="{94572237-4C46-4DEC-9957-57E96F6B6051}" presName="compNode" presStyleCnt="0"/>
      <dgm:spPr/>
    </dgm:pt>
    <dgm:pt modelId="{6C017A2E-2CA5-40AF-A590-6DFF21D683A4}" type="pres">
      <dgm:prSet presAssocID="{94572237-4C46-4DEC-9957-57E96F6B6051}" presName="iconRect" presStyleLbl="node1" presStyleIdx="5" presStyleCnt="7" custLinFactNeighborX="-15822" custLinFactNeighborY="-3841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irto"/>
        </a:ext>
      </dgm:extLst>
    </dgm:pt>
    <dgm:pt modelId="{88079A62-E798-4C95-AF98-BD97E23F39EE}" type="pres">
      <dgm:prSet presAssocID="{94572237-4C46-4DEC-9957-57E96F6B6051}" presName="spaceRect" presStyleCnt="0"/>
      <dgm:spPr/>
    </dgm:pt>
    <dgm:pt modelId="{A93B5BA7-071D-4BE4-BC89-34F30A4D36CF}" type="pres">
      <dgm:prSet presAssocID="{94572237-4C46-4DEC-9957-57E96F6B6051}" presName="textRect" presStyleLbl="revTx" presStyleIdx="5" presStyleCnt="7" custLinFactNeighborX="-2093" custLinFactNeighborY="-31634">
        <dgm:presLayoutVars>
          <dgm:chMax val="1"/>
          <dgm:chPref val="1"/>
        </dgm:presLayoutVars>
      </dgm:prSet>
      <dgm:spPr/>
    </dgm:pt>
    <dgm:pt modelId="{E9D6FC76-8251-418D-B6B9-460385EE9B89}" type="pres">
      <dgm:prSet presAssocID="{CBADD7BC-71A2-43B0-BF8B-0642C62C4E3E}" presName="sibTrans" presStyleCnt="0"/>
      <dgm:spPr/>
    </dgm:pt>
    <dgm:pt modelId="{F759E305-52D2-4352-9F8D-8360889F33AF}" type="pres">
      <dgm:prSet presAssocID="{FC78E255-9001-4900-9F66-0E7FE39BC7BA}" presName="compNode" presStyleCnt="0"/>
      <dgm:spPr/>
    </dgm:pt>
    <dgm:pt modelId="{37945AD4-FC63-4F44-AC92-EE3F558EDBDF}" type="pres">
      <dgm:prSet presAssocID="{FC78E255-9001-4900-9F66-0E7FE39BC7BA}" presName="iconRect" presStyleLbl="node1" presStyleIdx="6" presStyleCnt="7" custLinFactNeighborX="12793" custLinFactNeighborY="-3900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FDA69392-CA40-4BDC-B3BF-7C49D0735AD5}" type="pres">
      <dgm:prSet presAssocID="{FC78E255-9001-4900-9F66-0E7FE39BC7BA}" presName="spaceRect" presStyleCnt="0"/>
      <dgm:spPr/>
    </dgm:pt>
    <dgm:pt modelId="{3D555FCE-8639-4B32-85F0-DBBCA00F9344}" type="pres">
      <dgm:prSet presAssocID="{FC78E255-9001-4900-9F66-0E7FE39BC7BA}" presName="textRect" presStyleLbl="revTx" presStyleIdx="6" presStyleCnt="7" custLinFactNeighborX="12560" custLinFactNeighborY="-35976">
        <dgm:presLayoutVars>
          <dgm:chMax val="1"/>
          <dgm:chPref val="1"/>
        </dgm:presLayoutVars>
      </dgm:prSet>
      <dgm:spPr/>
    </dgm:pt>
  </dgm:ptLst>
  <dgm:cxnLst>
    <dgm:cxn modelId="{0C670B0C-642C-478D-8187-CEE2F787D85D}" type="presOf" srcId="{1E6C2F05-00C2-49D3-840A-149939E6D028}" destId="{7F9877D5-B758-41F0-8F48-62C6B18DAACE}" srcOrd="0" destOrd="0" presId="urn:microsoft.com/office/officeart/2018/2/layout/IconLabelList"/>
    <dgm:cxn modelId="{D466D918-48A5-4004-A470-26D219CBFE56}" type="presOf" srcId="{7C8BB235-E75E-4D50-A593-4CC65AD72381}" destId="{BF41447E-0B1F-45DB-BB4F-BB2D9FF0F8DD}" srcOrd="0" destOrd="0" presId="urn:microsoft.com/office/officeart/2018/2/layout/IconLabelList"/>
    <dgm:cxn modelId="{10986C5F-439C-4577-81F0-A3EFE5776668}" srcId="{36283B86-C3FF-41A3-BB47-68C9B9D6D0EB}" destId="{94572237-4C46-4DEC-9957-57E96F6B6051}" srcOrd="5" destOrd="0" parTransId="{52FD1382-EE51-4FF3-BA50-2450A398783C}" sibTransId="{CBADD7BC-71A2-43B0-BF8B-0642C62C4E3E}"/>
    <dgm:cxn modelId="{9E70C46A-2F07-4EC8-AD37-96536E25FC88}" type="presOf" srcId="{AFAF10B3-C5EC-4042-A5C0-11963A645A2C}" destId="{BC272786-9B9B-41BF-94FC-27247242D929}" srcOrd="0" destOrd="0" presId="urn:microsoft.com/office/officeart/2018/2/layout/IconLabelList"/>
    <dgm:cxn modelId="{51D27882-3D85-4246-9CC9-FEAE71A343A0}" srcId="{36283B86-C3FF-41A3-BB47-68C9B9D6D0EB}" destId="{7C8BB235-E75E-4D50-A593-4CC65AD72381}" srcOrd="0" destOrd="0" parTransId="{D2C3C64C-61E4-40D2-8B3F-D573C041CC35}" sibTransId="{0A03F9CA-34A3-4EBF-BD6C-03CC718D5674}"/>
    <dgm:cxn modelId="{18F1968D-F409-467F-9904-F0DC52DC1F6C}" type="presOf" srcId="{04DDD7E3-EC7D-4A73-BA2B-B3E94CA34686}" destId="{FC50ABA2-3C9B-407B-8E38-8E248EAFFB0E}" srcOrd="0" destOrd="0" presId="urn:microsoft.com/office/officeart/2018/2/layout/IconLabelList"/>
    <dgm:cxn modelId="{6C0E9C96-3DE5-480D-AC01-CBC85A222F00}" srcId="{36283B86-C3FF-41A3-BB47-68C9B9D6D0EB}" destId="{FC78E255-9001-4900-9F66-0E7FE39BC7BA}" srcOrd="6" destOrd="0" parTransId="{FA80CEA6-B4E4-4421-AC0A-9A8BF68CB637}" sibTransId="{79CF1EC1-D715-434C-A8D0-279DAEACF63B}"/>
    <dgm:cxn modelId="{A654F1B8-34BF-43AF-B5E2-7BE43A0FD9A1}" type="presOf" srcId="{FC78E255-9001-4900-9F66-0E7FE39BC7BA}" destId="{3D555FCE-8639-4B32-85F0-DBBCA00F9344}" srcOrd="0" destOrd="0" presId="urn:microsoft.com/office/officeart/2018/2/layout/IconLabelList"/>
    <dgm:cxn modelId="{52CA05BD-4A77-4BD4-A3A9-B0F573092589}" type="presOf" srcId="{94572237-4C46-4DEC-9957-57E96F6B6051}" destId="{A93B5BA7-071D-4BE4-BC89-34F30A4D36CF}" srcOrd="0" destOrd="0" presId="urn:microsoft.com/office/officeart/2018/2/layout/IconLabelList"/>
    <dgm:cxn modelId="{376411C1-A2AD-4DA0-8889-905A8613B767}" srcId="{36283B86-C3FF-41A3-BB47-68C9B9D6D0EB}" destId="{AFAF10B3-C5EC-4042-A5C0-11963A645A2C}" srcOrd="2" destOrd="0" parTransId="{14153D53-0473-4662-9F6F-4232A0FBD8B7}" sibTransId="{80B44C96-10E5-416F-B3C7-663AFE01BE6B}"/>
    <dgm:cxn modelId="{78F492C3-6B10-403D-BFD5-7A64E0DBF50A}" srcId="{36283B86-C3FF-41A3-BB47-68C9B9D6D0EB}" destId="{AEA9663E-623B-4D61-AC11-3EE8C9A8A5D9}" srcOrd="3" destOrd="0" parTransId="{D3E02821-9961-4106-9AC6-94F7E015DA91}" sibTransId="{70E38AB1-9C7C-4F28-8916-05BECCF66137}"/>
    <dgm:cxn modelId="{772710CF-84C2-45BC-BEFB-048EE2F4A0E5}" srcId="{36283B86-C3FF-41A3-BB47-68C9B9D6D0EB}" destId="{04DDD7E3-EC7D-4A73-BA2B-B3E94CA34686}" srcOrd="4" destOrd="0" parTransId="{89FACC52-9985-48B4-8DE8-66E816B3931C}" sibTransId="{29BD22E5-1969-49A6-88BA-8E15396F07A4}"/>
    <dgm:cxn modelId="{670025D6-E81D-43B3-B934-CEE8E9D5E344}" srcId="{36283B86-C3FF-41A3-BB47-68C9B9D6D0EB}" destId="{1E6C2F05-00C2-49D3-840A-149939E6D028}" srcOrd="1" destOrd="0" parTransId="{EF2EAF04-6459-4BF8-8275-1260F8A4058E}" sibTransId="{26F538B0-71D5-4574-BC23-D5857825176E}"/>
    <dgm:cxn modelId="{46ED79E7-06F2-4545-BC21-391BAA675766}" type="presOf" srcId="{AEA9663E-623B-4D61-AC11-3EE8C9A8A5D9}" destId="{017EE335-15BD-4ACF-A360-EC1043CB73D1}" srcOrd="0" destOrd="0" presId="urn:microsoft.com/office/officeart/2018/2/layout/IconLabelList"/>
    <dgm:cxn modelId="{E52808FA-F781-4BE5-BC22-B057F7F8CE9D}" type="presOf" srcId="{36283B86-C3FF-41A3-BB47-68C9B9D6D0EB}" destId="{AFCFD5F1-44B1-4FEF-A74E-3D62954FE11D}" srcOrd="0" destOrd="0" presId="urn:microsoft.com/office/officeart/2018/2/layout/IconLabelList"/>
    <dgm:cxn modelId="{B103B3B5-461F-416F-8BF2-4F49034FADA4}" type="presParOf" srcId="{AFCFD5F1-44B1-4FEF-A74E-3D62954FE11D}" destId="{B2A1934D-7D86-4B58-8C24-DB0A63B11354}" srcOrd="0" destOrd="0" presId="urn:microsoft.com/office/officeart/2018/2/layout/IconLabelList"/>
    <dgm:cxn modelId="{64784AB8-68DD-4C75-AF5A-CE3DECBC8210}" type="presParOf" srcId="{B2A1934D-7D86-4B58-8C24-DB0A63B11354}" destId="{46ED8609-D640-4529-8B52-6FE3FF21091F}" srcOrd="0" destOrd="0" presId="urn:microsoft.com/office/officeart/2018/2/layout/IconLabelList"/>
    <dgm:cxn modelId="{156DCD95-4BBA-46A6-90FD-5091810A2672}" type="presParOf" srcId="{B2A1934D-7D86-4B58-8C24-DB0A63B11354}" destId="{D7695998-871F-425D-827B-35138122C105}" srcOrd="1" destOrd="0" presId="urn:microsoft.com/office/officeart/2018/2/layout/IconLabelList"/>
    <dgm:cxn modelId="{680064CA-C4C6-4645-A8A8-604C3EE9AA02}" type="presParOf" srcId="{B2A1934D-7D86-4B58-8C24-DB0A63B11354}" destId="{BF41447E-0B1F-45DB-BB4F-BB2D9FF0F8DD}" srcOrd="2" destOrd="0" presId="urn:microsoft.com/office/officeart/2018/2/layout/IconLabelList"/>
    <dgm:cxn modelId="{15C34289-AC7C-4D62-A51F-345E306C9D19}" type="presParOf" srcId="{AFCFD5F1-44B1-4FEF-A74E-3D62954FE11D}" destId="{3F068086-B4D3-4B64-95F6-6B49EB30E5F1}" srcOrd="1" destOrd="0" presId="urn:microsoft.com/office/officeart/2018/2/layout/IconLabelList"/>
    <dgm:cxn modelId="{22E8C214-1A1A-4B2F-9975-9F811DB0AD82}" type="presParOf" srcId="{AFCFD5F1-44B1-4FEF-A74E-3D62954FE11D}" destId="{A465D61F-DE58-428F-AF53-08A87CFA0E67}" srcOrd="2" destOrd="0" presId="urn:microsoft.com/office/officeart/2018/2/layout/IconLabelList"/>
    <dgm:cxn modelId="{5417D863-6589-45D5-9CB9-9DDC93378BC1}" type="presParOf" srcId="{A465D61F-DE58-428F-AF53-08A87CFA0E67}" destId="{A044299E-5D51-4727-90ED-846FE6B7F025}" srcOrd="0" destOrd="0" presId="urn:microsoft.com/office/officeart/2018/2/layout/IconLabelList"/>
    <dgm:cxn modelId="{31914E2D-8AC7-42E6-818E-DC01E7F65A09}" type="presParOf" srcId="{A465D61F-DE58-428F-AF53-08A87CFA0E67}" destId="{CD8BA69F-F4D7-4006-81C1-AD2DA5B3387D}" srcOrd="1" destOrd="0" presId="urn:microsoft.com/office/officeart/2018/2/layout/IconLabelList"/>
    <dgm:cxn modelId="{5D3B1C5B-57E4-4EF5-AA0B-0979ACD56C57}" type="presParOf" srcId="{A465D61F-DE58-428F-AF53-08A87CFA0E67}" destId="{7F9877D5-B758-41F0-8F48-62C6B18DAACE}" srcOrd="2" destOrd="0" presId="urn:microsoft.com/office/officeart/2018/2/layout/IconLabelList"/>
    <dgm:cxn modelId="{EC41266B-472E-44F0-965C-0B4B0F182624}" type="presParOf" srcId="{AFCFD5F1-44B1-4FEF-A74E-3D62954FE11D}" destId="{B9953FC9-AC9B-425A-8676-AB5A2E31D1CC}" srcOrd="3" destOrd="0" presId="urn:microsoft.com/office/officeart/2018/2/layout/IconLabelList"/>
    <dgm:cxn modelId="{8DC84FE9-2C8C-4545-BBB5-5930A8B64968}" type="presParOf" srcId="{AFCFD5F1-44B1-4FEF-A74E-3D62954FE11D}" destId="{DC1B7EEC-8277-4A86-9FF4-A9AF353A77F8}" srcOrd="4" destOrd="0" presId="urn:microsoft.com/office/officeart/2018/2/layout/IconLabelList"/>
    <dgm:cxn modelId="{D40F55B3-02AE-4C26-90CF-2B7368991EA9}" type="presParOf" srcId="{DC1B7EEC-8277-4A86-9FF4-A9AF353A77F8}" destId="{5E6F3A2C-7C05-46CA-A148-67A8481A7D64}" srcOrd="0" destOrd="0" presId="urn:microsoft.com/office/officeart/2018/2/layout/IconLabelList"/>
    <dgm:cxn modelId="{8FCC8402-715E-40C1-BAA4-0CBA5508C16D}" type="presParOf" srcId="{DC1B7EEC-8277-4A86-9FF4-A9AF353A77F8}" destId="{546DDD55-7599-4C25-87EB-0E10923D310C}" srcOrd="1" destOrd="0" presId="urn:microsoft.com/office/officeart/2018/2/layout/IconLabelList"/>
    <dgm:cxn modelId="{AFE46F57-291F-4650-A955-ED41E1E5784F}" type="presParOf" srcId="{DC1B7EEC-8277-4A86-9FF4-A9AF353A77F8}" destId="{BC272786-9B9B-41BF-94FC-27247242D929}" srcOrd="2" destOrd="0" presId="urn:microsoft.com/office/officeart/2018/2/layout/IconLabelList"/>
    <dgm:cxn modelId="{097256DC-359D-4852-BC0E-256B2360574D}" type="presParOf" srcId="{AFCFD5F1-44B1-4FEF-A74E-3D62954FE11D}" destId="{BF253EC9-CE27-416C-A379-42DD8CD3ECDB}" srcOrd="5" destOrd="0" presId="urn:microsoft.com/office/officeart/2018/2/layout/IconLabelList"/>
    <dgm:cxn modelId="{31097C60-13F8-4B21-BDE6-A9F2837D7E13}" type="presParOf" srcId="{AFCFD5F1-44B1-4FEF-A74E-3D62954FE11D}" destId="{F2C5E8E5-5944-4D15-8F9E-F6181ED1DEA2}" srcOrd="6" destOrd="0" presId="urn:microsoft.com/office/officeart/2018/2/layout/IconLabelList"/>
    <dgm:cxn modelId="{CE296D35-E73D-44F8-B7CC-03D66990EA99}" type="presParOf" srcId="{F2C5E8E5-5944-4D15-8F9E-F6181ED1DEA2}" destId="{3171C03A-1866-4737-A3D4-5D9578079BDA}" srcOrd="0" destOrd="0" presId="urn:microsoft.com/office/officeart/2018/2/layout/IconLabelList"/>
    <dgm:cxn modelId="{0204D10D-6EE8-478C-B5F5-BD70415456CF}" type="presParOf" srcId="{F2C5E8E5-5944-4D15-8F9E-F6181ED1DEA2}" destId="{AD10FCCC-4B9D-46CD-9671-1A878D7ED93F}" srcOrd="1" destOrd="0" presId="urn:microsoft.com/office/officeart/2018/2/layout/IconLabelList"/>
    <dgm:cxn modelId="{63E8FA06-A44A-4123-A508-1515582E4371}" type="presParOf" srcId="{F2C5E8E5-5944-4D15-8F9E-F6181ED1DEA2}" destId="{017EE335-15BD-4ACF-A360-EC1043CB73D1}" srcOrd="2" destOrd="0" presId="urn:microsoft.com/office/officeart/2018/2/layout/IconLabelList"/>
    <dgm:cxn modelId="{AC14CDF7-29F9-419C-8736-A5F68B921959}" type="presParOf" srcId="{AFCFD5F1-44B1-4FEF-A74E-3D62954FE11D}" destId="{19A8BF82-DFE8-4866-BCBF-91A7E360A2D8}" srcOrd="7" destOrd="0" presId="urn:microsoft.com/office/officeart/2018/2/layout/IconLabelList"/>
    <dgm:cxn modelId="{639C8EF2-1C28-4D5E-9CF5-E01075C04011}" type="presParOf" srcId="{AFCFD5F1-44B1-4FEF-A74E-3D62954FE11D}" destId="{61E546BA-0132-40E8-BD23-C412157EFCA5}" srcOrd="8" destOrd="0" presId="urn:microsoft.com/office/officeart/2018/2/layout/IconLabelList"/>
    <dgm:cxn modelId="{720EFF2A-CF11-49D6-8AC5-EDB653688BE4}" type="presParOf" srcId="{61E546BA-0132-40E8-BD23-C412157EFCA5}" destId="{7E236C3D-5A7B-4D12-BDFC-5EBDE3D50C3E}" srcOrd="0" destOrd="0" presId="urn:microsoft.com/office/officeart/2018/2/layout/IconLabelList"/>
    <dgm:cxn modelId="{665623A7-E912-44DF-BE75-F5A610B57761}" type="presParOf" srcId="{61E546BA-0132-40E8-BD23-C412157EFCA5}" destId="{86A09D89-C617-426F-8C8B-54BB4A35404C}" srcOrd="1" destOrd="0" presId="urn:microsoft.com/office/officeart/2018/2/layout/IconLabelList"/>
    <dgm:cxn modelId="{53FABF69-B2AE-4D00-8093-A356EC887D0E}" type="presParOf" srcId="{61E546BA-0132-40E8-BD23-C412157EFCA5}" destId="{FC50ABA2-3C9B-407B-8E38-8E248EAFFB0E}" srcOrd="2" destOrd="0" presId="urn:microsoft.com/office/officeart/2018/2/layout/IconLabelList"/>
    <dgm:cxn modelId="{A9154E44-58B7-4CB8-ABBC-5D736FC709F0}" type="presParOf" srcId="{AFCFD5F1-44B1-4FEF-A74E-3D62954FE11D}" destId="{85B6C28B-63E1-454F-B028-61AD1BD4A7BC}" srcOrd="9" destOrd="0" presId="urn:microsoft.com/office/officeart/2018/2/layout/IconLabelList"/>
    <dgm:cxn modelId="{5379EB5A-D4BC-4D8E-B63A-36CACAE19EAD}" type="presParOf" srcId="{AFCFD5F1-44B1-4FEF-A74E-3D62954FE11D}" destId="{7DB1080B-D73C-4237-A00A-E373B282E583}" srcOrd="10" destOrd="0" presId="urn:microsoft.com/office/officeart/2018/2/layout/IconLabelList"/>
    <dgm:cxn modelId="{3A336C09-3925-4B94-859E-6253DAA6B4AB}" type="presParOf" srcId="{7DB1080B-D73C-4237-A00A-E373B282E583}" destId="{6C017A2E-2CA5-40AF-A590-6DFF21D683A4}" srcOrd="0" destOrd="0" presId="urn:microsoft.com/office/officeart/2018/2/layout/IconLabelList"/>
    <dgm:cxn modelId="{5FC4AD35-0550-4C25-9F4D-6F69E1C29D67}" type="presParOf" srcId="{7DB1080B-D73C-4237-A00A-E373B282E583}" destId="{88079A62-E798-4C95-AF98-BD97E23F39EE}" srcOrd="1" destOrd="0" presId="urn:microsoft.com/office/officeart/2018/2/layout/IconLabelList"/>
    <dgm:cxn modelId="{63EAE83F-906B-4460-90C9-F99960E9C634}" type="presParOf" srcId="{7DB1080B-D73C-4237-A00A-E373B282E583}" destId="{A93B5BA7-071D-4BE4-BC89-34F30A4D36CF}" srcOrd="2" destOrd="0" presId="urn:microsoft.com/office/officeart/2018/2/layout/IconLabelList"/>
    <dgm:cxn modelId="{0F10C1E7-1E50-47CC-B091-1C5CF0AF9174}" type="presParOf" srcId="{AFCFD5F1-44B1-4FEF-A74E-3D62954FE11D}" destId="{E9D6FC76-8251-418D-B6B9-460385EE9B89}" srcOrd="11" destOrd="0" presId="urn:microsoft.com/office/officeart/2018/2/layout/IconLabelList"/>
    <dgm:cxn modelId="{AC8760D7-075E-4DFB-8C90-013DF3C2DCAE}" type="presParOf" srcId="{AFCFD5F1-44B1-4FEF-A74E-3D62954FE11D}" destId="{F759E305-52D2-4352-9F8D-8360889F33AF}" srcOrd="12" destOrd="0" presId="urn:microsoft.com/office/officeart/2018/2/layout/IconLabelList"/>
    <dgm:cxn modelId="{A0FCD26F-F57B-403A-AA1E-6C70AC7DDB64}" type="presParOf" srcId="{F759E305-52D2-4352-9F8D-8360889F33AF}" destId="{37945AD4-FC63-4F44-AC92-EE3F558EDBDF}" srcOrd="0" destOrd="0" presId="urn:microsoft.com/office/officeart/2018/2/layout/IconLabelList"/>
    <dgm:cxn modelId="{EB4E2296-8506-44E9-B00B-7066FB7164DA}" type="presParOf" srcId="{F759E305-52D2-4352-9F8D-8360889F33AF}" destId="{FDA69392-CA40-4BDC-B3BF-7C49D0735AD5}" srcOrd="1" destOrd="0" presId="urn:microsoft.com/office/officeart/2018/2/layout/IconLabelList"/>
    <dgm:cxn modelId="{A6461C06-65FC-4C4F-B612-303F4B53241C}" type="presParOf" srcId="{F759E305-52D2-4352-9F8D-8360889F33AF}" destId="{3D555FCE-8639-4B32-85F0-DBBCA00F93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8609-D640-4529-8B52-6FE3FF21091F}">
      <dsp:nvSpPr>
        <dsp:cNvPr id="0" name=""/>
        <dsp:cNvSpPr/>
      </dsp:nvSpPr>
      <dsp:spPr>
        <a:xfrm>
          <a:off x="284207" y="0"/>
          <a:ext cx="763330" cy="763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1447E-0B1F-45DB-BB4F-BB2D9FF0F8DD}">
      <dsp:nvSpPr>
        <dsp:cNvPr id="0" name=""/>
        <dsp:cNvSpPr/>
      </dsp:nvSpPr>
      <dsp:spPr>
        <a:xfrm>
          <a:off x="169060" y="948905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Mahdollisuuteen toimia tilanteen edellyttämällä tavalla.</a:t>
          </a:r>
          <a:endParaRPr lang="en-US" sz="1800" kern="1200" dirty="0"/>
        </a:p>
      </dsp:txBody>
      <dsp:txXfrm>
        <a:off x="169060" y="948905"/>
        <a:ext cx="1696289" cy="1431243"/>
      </dsp:txXfrm>
    </dsp:sp>
    <dsp:sp modelId="{A044299E-5D51-4727-90ED-846FE6B7F025}">
      <dsp:nvSpPr>
        <dsp:cNvPr id="0" name=""/>
        <dsp:cNvSpPr/>
      </dsp:nvSpPr>
      <dsp:spPr>
        <a:xfrm>
          <a:off x="2371564" y="0"/>
          <a:ext cx="763330" cy="763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877D5-B758-41F0-8F48-62C6B18DAACE}">
      <dsp:nvSpPr>
        <dsp:cNvPr id="0" name=""/>
        <dsp:cNvSpPr/>
      </dsp:nvSpPr>
      <dsp:spPr>
        <a:xfrm>
          <a:off x="2109276" y="962215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Mahdollisuuteen tehdä itseä hyödyttäviä havaintoja.</a:t>
          </a:r>
          <a:endParaRPr lang="en-US" sz="1600" kern="1200" dirty="0"/>
        </a:p>
      </dsp:txBody>
      <dsp:txXfrm>
        <a:off x="2109276" y="962215"/>
        <a:ext cx="1696289" cy="1431243"/>
      </dsp:txXfrm>
    </dsp:sp>
    <dsp:sp modelId="{5E6F3A2C-7C05-46CA-A148-67A8481A7D64}">
      <dsp:nvSpPr>
        <dsp:cNvPr id="0" name=""/>
        <dsp:cNvSpPr/>
      </dsp:nvSpPr>
      <dsp:spPr>
        <a:xfrm>
          <a:off x="4373582" y="0"/>
          <a:ext cx="763330" cy="7633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72786-9B9B-41BF-94FC-27247242D929}">
      <dsp:nvSpPr>
        <dsp:cNvPr id="0" name=""/>
        <dsp:cNvSpPr/>
      </dsp:nvSpPr>
      <dsp:spPr>
        <a:xfrm>
          <a:off x="4013632" y="833504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Kykyyn estää ensisijaisesti mieleen tuleva toiminto, ja esim. odottaa omaa vuoroa.</a:t>
          </a:r>
          <a:endParaRPr lang="en-US" sz="1800" kern="1200" dirty="0"/>
        </a:p>
      </dsp:txBody>
      <dsp:txXfrm>
        <a:off x="4013632" y="833504"/>
        <a:ext cx="1696289" cy="1431243"/>
      </dsp:txXfrm>
    </dsp:sp>
    <dsp:sp modelId="{3171C03A-1866-4737-A3D4-5D9578079BDA}">
      <dsp:nvSpPr>
        <dsp:cNvPr id="0" name=""/>
        <dsp:cNvSpPr/>
      </dsp:nvSpPr>
      <dsp:spPr>
        <a:xfrm>
          <a:off x="6455496" y="0"/>
          <a:ext cx="763330" cy="7633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EE335-15BD-4ACF-A360-EC1043CB73D1}">
      <dsp:nvSpPr>
        <dsp:cNvPr id="0" name=""/>
        <dsp:cNvSpPr/>
      </dsp:nvSpPr>
      <dsp:spPr>
        <a:xfrm>
          <a:off x="5926876" y="913396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Kykyyn suunnitella omaa toimintaa.  (Oman toiminnan ohjaus.)</a:t>
          </a:r>
          <a:endParaRPr lang="en-US" sz="1800" kern="1200" dirty="0"/>
        </a:p>
      </dsp:txBody>
      <dsp:txXfrm>
        <a:off x="5926876" y="913396"/>
        <a:ext cx="1696289" cy="1431243"/>
      </dsp:txXfrm>
    </dsp:sp>
    <dsp:sp modelId="{7E236C3D-5A7B-4D12-BDFC-5EBDE3D50C3E}">
      <dsp:nvSpPr>
        <dsp:cNvPr id="0" name=""/>
        <dsp:cNvSpPr/>
      </dsp:nvSpPr>
      <dsp:spPr>
        <a:xfrm>
          <a:off x="987750" y="3048001"/>
          <a:ext cx="763330" cy="7633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0ABA2-3C9B-407B-8E38-8E248EAFFB0E}">
      <dsp:nvSpPr>
        <dsp:cNvPr id="0" name=""/>
        <dsp:cNvSpPr/>
      </dsp:nvSpPr>
      <dsp:spPr>
        <a:xfrm>
          <a:off x="446878" y="4008253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Itsesäätely vaikuttaa mallista oppimisen mahdollisuuteen. Siis kykyyn suunnata huomio itseä hyödyttävällä tavalla </a:t>
          </a:r>
          <a:endParaRPr lang="en-US" sz="1600" kern="1200" dirty="0"/>
        </a:p>
      </dsp:txBody>
      <dsp:txXfrm>
        <a:off x="446878" y="4008253"/>
        <a:ext cx="1696289" cy="1431243"/>
      </dsp:txXfrm>
    </dsp:sp>
    <dsp:sp modelId="{6C017A2E-2CA5-40AF-A590-6DFF21D683A4}">
      <dsp:nvSpPr>
        <dsp:cNvPr id="0" name=""/>
        <dsp:cNvSpPr/>
      </dsp:nvSpPr>
      <dsp:spPr>
        <a:xfrm>
          <a:off x="3336135" y="3052535"/>
          <a:ext cx="763330" cy="7633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5BA7-071D-4BE4-BC89-34F30A4D36CF}">
      <dsp:nvSpPr>
        <dsp:cNvPr id="0" name=""/>
        <dsp:cNvSpPr/>
      </dsp:nvSpPr>
      <dsp:spPr>
        <a:xfrm>
          <a:off x="2954927" y="4043762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Kykyyn vaihtaa huomion suuntaa ts. siirtyä sujuvasti toiminnasta toiseen.</a:t>
          </a:r>
          <a:endParaRPr lang="en-US" sz="1800" kern="1200" dirty="0"/>
        </a:p>
      </dsp:txBody>
      <dsp:txXfrm>
        <a:off x="2954927" y="4043762"/>
        <a:ext cx="1696289" cy="1431243"/>
      </dsp:txXfrm>
    </dsp:sp>
    <dsp:sp modelId="{37945AD4-FC63-4F44-AC92-EE3F558EDBDF}">
      <dsp:nvSpPr>
        <dsp:cNvPr id="0" name=""/>
        <dsp:cNvSpPr/>
      </dsp:nvSpPr>
      <dsp:spPr>
        <a:xfrm>
          <a:off x="5547702" y="3048001"/>
          <a:ext cx="763330" cy="76333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55FCE-8639-4B32-85F0-DBBCA00F9344}">
      <dsp:nvSpPr>
        <dsp:cNvPr id="0" name=""/>
        <dsp:cNvSpPr/>
      </dsp:nvSpPr>
      <dsp:spPr>
        <a:xfrm>
          <a:off x="5196624" y="3981618"/>
          <a:ext cx="1696289" cy="14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Kykyyn toimia tarkkaavaisesti ja pitkäjänteisesti</a:t>
          </a:r>
          <a:r>
            <a:rPr lang="fi-FI" sz="1600" kern="1200" dirty="0"/>
            <a:t>.</a:t>
          </a:r>
          <a:endParaRPr lang="en-US" sz="1600" kern="1200" dirty="0"/>
        </a:p>
      </dsp:txBody>
      <dsp:txXfrm>
        <a:off x="5196624" y="3981618"/>
        <a:ext cx="1696289" cy="1431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6C256D-94AA-44D7-949F-1ACD633D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D830D8-7404-4CE4-A222-4ADA11FD3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659F4C-F694-4829-AF90-74EEFF46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F8E480-F365-41B4-A124-354092E4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4AD292-8993-403D-B433-65EA5AED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81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B8FD6-68BF-4C66-B608-E37234FC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BADEA8A-CC31-469C-AEFE-9FFDCD127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1881C7-9963-4533-A7A1-B9D6B54D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0CD4E2-0602-4FD2-B5E5-570CF7A7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BE6B98-4E19-4C9F-9379-5680245B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39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8532FD2-918C-48C4-908B-B3D3065A0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8DD8F40-32CE-4029-9A87-D268C4468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FB63A4-E499-4F1E-B34D-8F794577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08555-4774-4851-AAF7-02247366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109E17-E10D-4DE2-8488-1ED3B074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70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2E9CC-AC90-4775-9E54-789B64E8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4B4507-7A3A-4A07-8B3A-9AB86017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54688A-CB74-4839-B6B8-69798212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5B3090-F9FE-48E0-855C-E5FAE7AC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3E12F4-DD3F-4AC2-BCAF-CE2F6CA5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0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26C0A-917D-41FB-8009-2D0EB94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27593C-095D-4494-BA3A-8F11C29E5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B96232-A6F6-4846-8C73-04B8AEDF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53730B-BC11-4CCA-9C7E-81665490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D0C734-E726-4F73-A217-4547BCE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8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DA60A-04FC-42F9-80B9-921F5204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3C655E-650B-48DD-8562-250EE34BE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CE8CCF-B654-4A4B-B24C-879DEDF2B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521DC1-0688-4F1A-8391-BA5EB04D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A56E38-1E6E-449C-8982-DE0A6259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D69E61-8DC2-4A24-AB4E-31B401B4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780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7368B-36BC-44D0-8BC6-B8BD1D57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538DFA-6A2F-4539-ADA4-DB5706D1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F0945E-BE8E-49ED-AD3B-2A3BFD4B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D0410E5-05A6-497D-BBE9-2B27478E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BB6EBB-6CED-492A-BFD7-BB960EBD9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6ADA5D8-8B0E-419F-A8E4-716AF07D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0D0D68D-6BDB-4FCC-B107-E86E426A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B8C4BF8-C3C6-44BC-9AC5-006525AB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40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FBC26C-19E5-4511-874A-B429D547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7965E7-9741-4C16-A36E-AC98E2E1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FE6D8-D69E-42FD-8C11-C49C15EB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D92EB1-AA53-47E3-9AAE-40ACAF93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8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33E1502-9377-411C-9FCD-9282B41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21CA068-80D2-4D73-819F-A01724B6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F70777-C1CD-4F28-A82D-FDEB6823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4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189204-84A3-46DB-894C-F7786DE6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99C529-5405-48DE-BA84-3662D4C8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CD906E-E07E-4289-BBCD-D54B81203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AA2998-DEF7-4930-8028-DCEAFC34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D31F8B-09CF-4238-A71F-210471F8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990357-DEB9-4C29-9761-092239C4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54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144E9-4756-4296-924A-3FA8F078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D35D92-46B8-4133-88E0-0AC76A30F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40508A-1236-4AAC-87CC-37A8A919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10794F-A0AB-4BC6-899A-5B56F433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6E179C-863C-45E8-A5CA-FFE47312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80B1CC5-24BF-4913-B726-B384563C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54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19BA330-A907-4CF3-8C57-D1111A77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D5207A-C13C-4643-B5CE-B3D3A28A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1FECD-26BD-44A5-A699-0FF2C33DA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7A46-23F0-4CFD-A6F9-17D42AA4CF36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254801-B63F-406E-876F-EE2056433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4E5195-8E06-4909-8616-AFAB3D90B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E792-74E2-42AB-B538-8982E99CE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9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varhaiskasvatuksentietopalvelu.fi/aivotietouttalapsill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tus-ja-tutkinnot/pedagoginen-dokumentointi" TargetMode="External"/><Relationship Id="rId2" Type="http://schemas.openxmlformats.org/officeDocument/2006/relationships/hyperlink" Target="https://www.youtube.com/watch?v=ThgRYKOKSH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qLqkG1mNY" TargetMode="External"/><Relationship Id="rId2" Type="http://schemas.openxmlformats.org/officeDocument/2006/relationships/hyperlink" Target="https://www.oph.fi/sites/default/files/documents/pelastuspartio_aurinkoiset_tulostettava-versio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hmiset, Lapset, Lapsi, Onnellinen, Lapset Leikkivät">
            <a:extLst>
              <a:ext uri="{FF2B5EF4-FFF2-40B4-BE49-F238E27FC236}">
                <a16:creationId xmlns:a16="http://schemas.microsoft.com/office/drawing/2014/main" id="{71DACC1C-FB45-460C-9A95-BABB4A48C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r="26458" b="649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E17298-6387-CB4F-B2AE-560F9449D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562263"/>
            <a:ext cx="4023360" cy="2764234"/>
          </a:xfrm>
        </p:spPr>
        <p:txBody>
          <a:bodyPr anchor="b"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Lapsen ja lapsiryhmän havainnointi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6D3F6D4-596F-E846-BE86-09C6296A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fi-FI" sz="2000" cap="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6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D28D02-AD4A-754D-836B-0DBEE56B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00983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fi-FI" sz="3200" dirty="0">
                <a:solidFill>
                  <a:srgbClr val="595959"/>
                </a:solidFill>
              </a:rPr>
            </a:br>
            <a:br>
              <a:rPr lang="fi-FI" sz="3200" dirty="0">
                <a:solidFill>
                  <a:srgbClr val="595959"/>
                </a:solidFill>
              </a:rPr>
            </a:br>
            <a:br>
              <a:rPr lang="fi-FI" sz="3200" dirty="0">
                <a:solidFill>
                  <a:srgbClr val="595959"/>
                </a:solidFill>
              </a:rPr>
            </a:br>
            <a:r>
              <a:rPr lang="fi-FI" b="1" dirty="0">
                <a:solidFill>
                  <a:srgbClr val="595959"/>
                </a:solidFill>
              </a:rPr>
              <a:t>4-6-</a:t>
            </a:r>
            <a:r>
              <a:rPr lang="fi-FI" b="1" cap="none" dirty="0">
                <a:solidFill>
                  <a:srgbClr val="595959"/>
                </a:solidFill>
              </a:rPr>
              <a:t>vuotias</a:t>
            </a:r>
            <a:r>
              <a:rPr lang="fi-FI" b="1" dirty="0">
                <a:solidFill>
                  <a:srgbClr val="595959"/>
                </a:solidFill>
              </a:rPr>
              <a:t> lapsi</a:t>
            </a:r>
            <a:endParaRPr lang="fi-FI" sz="3200" dirty="0">
              <a:solidFill>
                <a:srgbClr val="595959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A64B7-A25A-BB4A-8F96-CEA24CA7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811044"/>
            <a:ext cx="5637320" cy="4953739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595959"/>
                </a:solidFill>
              </a:rPr>
              <a:t>Sanavarastoa (useita satoja sanoja useista sanaluokista: </a:t>
            </a:r>
            <a:r>
              <a:rPr lang="fi-FI" i="1" dirty="0">
                <a:solidFill>
                  <a:srgbClr val="595959"/>
                </a:solidFill>
              </a:rPr>
              <a:t>substantiivit, adjektiivit verbit </a:t>
            </a:r>
            <a:r>
              <a:rPr lang="fi-FI" dirty="0">
                <a:solidFill>
                  <a:srgbClr val="595959"/>
                </a:solidFill>
              </a:rPr>
              <a:t>ym.) </a:t>
            </a:r>
          </a:p>
          <a:p>
            <a:r>
              <a:rPr lang="fi-FI" dirty="0">
                <a:solidFill>
                  <a:srgbClr val="595959"/>
                </a:solidFill>
              </a:rPr>
              <a:t>Kuvailun tarkkuutta (toi meni </a:t>
            </a:r>
            <a:r>
              <a:rPr lang="fi-FI" dirty="0" err="1">
                <a:solidFill>
                  <a:srgbClr val="595959"/>
                </a:solidFill>
              </a:rPr>
              <a:t>tonne</a:t>
            </a:r>
            <a:r>
              <a:rPr lang="fi-FI" dirty="0">
                <a:solidFill>
                  <a:srgbClr val="595959"/>
                </a:solidFill>
              </a:rPr>
              <a:t>, kun kuvan hiiri pujahtaa talon </a:t>
            </a:r>
            <a:r>
              <a:rPr lang="fi-FI" i="1" dirty="0">
                <a:solidFill>
                  <a:srgbClr val="595959"/>
                </a:solidFill>
              </a:rPr>
              <a:t>alle)</a:t>
            </a:r>
          </a:p>
          <a:p>
            <a:r>
              <a:rPr lang="fi-FI" dirty="0">
                <a:solidFill>
                  <a:srgbClr val="595959"/>
                </a:solidFill>
              </a:rPr>
              <a:t>Lauserakenteita </a:t>
            </a:r>
          </a:p>
          <a:p>
            <a:r>
              <a:rPr lang="fi-FI" dirty="0">
                <a:solidFill>
                  <a:srgbClr val="595959"/>
                </a:solidFill>
              </a:rPr>
              <a:t>Kuvasta kertomista </a:t>
            </a:r>
          </a:p>
          <a:p>
            <a:r>
              <a:rPr lang="fi-FI" dirty="0">
                <a:solidFill>
                  <a:srgbClr val="595959"/>
                </a:solidFill>
              </a:rPr>
              <a:t>Eskarissa: Kerro satu ilman kuvaa tai  kerro kuulemasi satu omin sanoin</a:t>
            </a:r>
          </a:p>
        </p:txBody>
      </p:sp>
      <p:pic>
        <p:nvPicPr>
          <p:cNvPr id="11266" name="Picture 2" descr="Lapset, Piirustus, Sepustus, Linjat, Tyttö, Poika">
            <a:extLst>
              <a:ext uri="{FF2B5EF4-FFF2-40B4-BE49-F238E27FC236}">
                <a16:creationId xmlns:a16="http://schemas.microsoft.com/office/drawing/2014/main" id="{400A3AE6-8C6A-4AEA-92C9-F597A5CE7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r="9090" b="20906"/>
          <a:stretch/>
        </p:blipFill>
        <p:spPr bwMode="auto">
          <a:xfrm>
            <a:off x="6781801" y="1554202"/>
            <a:ext cx="4797056" cy="37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3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ääsiäismunia, Monivärinen, Pääsiäinen">
            <a:extLst>
              <a:ext uri="{FF2B5EF4-FFF2-40B4-BE49-F238E27FC236}">
                <a16:creationId xmlns:a16="http://schemas.microsoft.com/office/drawing/2014/main" id="{93BEA09C-0F15-4FD4-91ED-D13E4B8A5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r="9091" b="119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AC84BB-7FD5-A448-ABDB-EAC7D2E5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fi-FI" sz="2800" b="1" dirty="0"/>
              <a:t>Vertaa siihen mitä jo tiedät ja</a:t>
            </a:r>
            <a:br>
              <a:rPr lang="fi-FI" sz="2800" b="1" dirty="0"/>
            </a:br>
            <a:r>
              <a:rPr lang="fi-FI" sz="2800" b="1" dirty="0"/>
              <a:t>vertaa toisiin lapsiin, </a:t>
            </a:r>
            <a:br>
              <a:rPr lang="fi-FI" sz="2800" b="1" dirty="0"/>
            </a:br>
            <a:r>
              <a:rPr lang="fi-FI" sz="2800" b="1" dirty="0">
                <a:solidFill>
                  <a:schemeClr val="accent2"/>
                </a:solidFill>
              </a:rPr>
              <a:t>mutta muista että erilaisuus on rikkautta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3B34CD-4A54-9B42-9ACD-F1556AC8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2121763"/>
            <a:ext cx="6906827" cy="4012708"/>
          </a:xfrm>
        </p:spPr>
        <p:txBody>
          <a:bodyPr>
            <a:normAutofit/>
          </a:bodyPr>
          <a:lstStyle/>
          <a:p>
            <a:r>
              <a:rPr lang="fi-FI" sz="2400" dirty="0"/>
              <a:t>Onko lapsen vaikea toimia ohjeen mukaan? </a:t>
            </a:r>
            <a:r>
              <a:rPr lang="fi-FI" sz="2400" i="1" dirty="0"/>
              <a:t>Varmista, että lapsi ei ainoastaan matki muita.</a:t>
            </a:r>
          </a:p>
          <a:p>
            <a:r>
              <a:rPr lang="fi-FI" sz="2400" dirty="0"/>
              <a:t>Onko lapsi paljon omissa oloissaan?</a:t>
            </a:r>
          </a:p>
          <a:p>
            <a:r>
              <a:rPr lang="fi-FI" sz="2400" dirty="0"/>
              <a:t>Ymmärtääkö lapsi puhetta?</a:t>
            </a:r>
          </a:p>
          <a:p>
            <a:r>
              <a:rPr lang="fi-FI" sz="2400" dirty="0"/>
              <a:t>Onko lapsen puhe ymmärrettävää?</a:t>
            </a:r>
          </a:p>
          <a:p>
            <a:r>
              <a:rPr lang="fi-FI" sz="2400" dirty="0"/>
              <a:t>Kiukutteleeko lapsi paljon? </a:t>
            </a:r>
            <a:br>
              <a:rPr lang="fi-FI" sz="2400" dirty="0"/>
            </a:br>
            <a:r>
              <a:rPr lang="fi-FI" sz="2400" i="1" dirty="0"/>
              <a:t>Mieti mikä voisi olla kiukun taustalla oleva syy!</a:t>
            </a:r>
          </a:p>
          <a:p>
            <a:r>
              <a:rPr lang="fi-FI" sz="2400" dirty="0"/>
              <a:t>Onko lapsen vaikea oppia suomenkieltä oman äidinkielensä rinnalle?</a:t>
            </a:r>
          </a:p>
        </p:txBody>
      </p:sp>
    </p:spTree>
    <p:extLst>
      <p:ext uri="{BB962C8B-B14F-4D97-AF65-F5344CB8AC3E}">
        <p14:creationId xmlns:p14="http://schemas.microsoft.com/office/powerpoint/2010/main" val="143305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79EFBA-AA61-264D-854E-FC1A3CF6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4" y="336840"/>
            <a:ext cx="6334124" cy="815975"/>
          </a:xfrm>
        </p:spPr>
        <p:txBody>
          <a:bodyPr>
            <a:normAutofit/>
          </a:bodyPr>
          <a:lstStyle/>
          <a:p>
            <a:r>
              <a:rPr lang="fi-FI" sz="4100" b="1" dirty="0">
                <a:solidFill>
                  <a:schemeClr val="accent2"/>
                </a:solidFill>
              </a:rPr>
              <a:t>Havainnoi lapsen motoriikkaa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D2F63F-6646-3942-85CD-B0A978C5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358282"/>
            <a:ext cx="5940415" cy="5308847"/>
          </a:xfrm>
        </p:spPr>
        <p:txBody>
          <a:bodyPr>
            <a:normAutofit/>
          </a:bodyPr>
          <a:lstStyle/>
          <a:p>
            <a:r>
              <a:rPr lang="fi-FI" sz="2000" dirty="0"/>
              <a:t>Kehon asentoa, liikkeitä ja oikea-aikaisia reaktioita, rytmittelyä </a:t>
            </a:r>
            <a:r>
              <a:rPr lang="fi-FI" sz="2000" i="1" dirty="0"/>
              <a:t>(pallon kiinniotto tai potkaiseminen, taputa ja astu tahdissa)</a:t>
            </a:r>
          </a:p>
          <a:p>
            <a:r>
              <a:rPr lang="fi-FI" sz="2000" dirty="0"/>
              <a:t>Tasapainoa </a:t>
            </a:r>
            <a:r>
              <a:rPr lang="fi-FI" sz="2000" i="1" dirty="0"/>
              <a:t>(staattinen ja dynaaminen; koukistus, ojennus, kierto, kääntyminen, heiluminen)</a:t>
            </a:r>
          </a:p>
          <a:p>
            <a:r>
              <a:rPr lang="fi-FI" sz="2000" dirty="0"/>
              <a:t>Ymmärrystä suhteessa tilaan ja tilassa tapahtuvaan muutokseen </a:t>
            </a:r>
            <a:r>
              <a:rPr lang="fi-FI" sz="2000" i="1" dirty="0"/>
              <a:t>(esim. polttopallo)</a:t>
            </a:r>
          </a:p>
          <a:p>
            <a:r>
              <a:rPr lang="fi-FI" sz="2000" dirty="0"/>
              <a:t>Kehon eri puolten yhteistoimintaa </a:t>
            </a:r>
            <a:r>
              <a:rPr lang="fi-FI" sz="2000" i="1" dirty="0"/>
              <a:t>(esim. pukeutuminen, napittaminen, puolapuut)</a:t>
            </a:r>
          </a:p>
          <a:p>
            <a:r>
              <a:rPr lang="fi-FI" sz="2000" dirty="0"/>
              <a:t>Silmä-käsi koordinaatiota </a:t>
            </a:r>
            <a:r>
              <a:rPr lang="fi-FI" sz="2000" i="1" dirty="0"/>
              <a:t>(mm. ruokailua, kiinnostaako esim. piirtely/hamahelmet)</a:t>
            </a:r>
          </a:p>
          <a:p>
            <a:r>
              <a:rPr lang="fi-FI" sz="2000" dirty="0"/>
              <a:t>Kätisyyden vakiintumista (viimeistään eskarissa)</a:t>
            </a:r>
          </a:p>
          <a:p>
            <a:r>
              <a:rPr lang="fi-FI" sz="2000" dirty="0"/>
              <a:t>Osallistumista aktiivisiin leikkeihin </a:t>
            </a:r>
            <a:r>
              <a:rPr lang="fi-FI" sz="2000" i="1" dirty="0"/>
              <a:t>(hakeutumista itseään pienempien kanssa leikkiin tai vetäytymistä aikuisten seuraan)</a:t>
            </a:r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  <p:pic>
        <p:nvPicPr>
          <p:cNvPr id="13314" name="Picture 2" descr="Lapsi Käynnissä Ruoho, Lapsi Juoksee, Lapsi Hattu">
            <a:extLst>
              <a:ext uri="{FF2B5EF4-FFF2-40B4-BE49-F238E27FC236}">
                <a16:creationId xmlns:a16="http://schemas.microsoft.com/office/drawing/2014/main" id="{311CA0ED-6C80-4257-81A8-8F0CC877B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Postinumero, Vetoketju, Vaatetus, Muoti, Ompelu">
            <a:extLst>
              <a:ext uri="{FF2B5EF4-FFF2-40B4-BE49-F238E27FC236}">
                <a16:creationId xmlns:a16="http://schemas.microsoft.com/office/drawing/2014/main" id="{367F853D-3F1C-4D33-B069-FBBCB3937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8" r="38867"/>
          <a:stretch/>
        </p:blipFill>
        <p:spPr bwMode="auto">
          <a:xfrm rot="20251803">
            <a:off x="5228281" y="3346717"/>
            <a:ext cx="851535" cy="1700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43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E43019-3E95-0148-86A9-DEAB8A0B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02" y="457035"/>
            <a:ext cx="2951205" cy="5571066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FFFFFF"/>
                </a:solidFill>
              </a:rPr>
              <a:t>Itsesäätely kehittyy  yksilöllisesti.</a:t>
            </a:r>
            <a:br>
              <a:rPr lang="fi-FI" b="1" dirty="0">
                <a:solidFill>
                  <a:srgbClr val="FFFFFF"/>
                </a:solidFill>
              </a:rPr>
            </a:br>
            <a:br>
              <a:rPr lang="fi-FI" b="1" dirty="0">
                <a:solidFill>
                  <a:srgbClr val="FFFFFF"/>
                </a:solidFill>
              </a:rPr>
            </a:br>
            <a:r>
              <a:rPr lang="fi-FI" b="1" dirty="0">
                <a:solidFill>
                  <a:srgbClr val="FFFFFF"/>
                </a:solidFill>
              </a:rPr>
              <a:t>Se  vaikuttaa: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98894D8-3956-4BDE-96C5-130B53D90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236123"/>
              </p:ext>
            </p:extLst>
          </p:nvPr>
        </p:nvGraphicFramePr>
        <p:xfrm>
          <a:off x="4343400" y="381000"/>
          <a:ext cx="7677150" cy="626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16CDB852-651C-4424-9C77-648A4D4D68AC}"/>
              </a:ext>
            </a:extLst>
          </p:cNvPr>
          <p:cNvSpPr txBox="1"/>
          <p:nvPr/>
        </p:nvSpPr>
        <p:spPr>
          <a:xfrm>
            <a:off x="3376519" y="6214533"/>
            <a:ext cx="84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Daniel </a:t>
            </a:r>
            <a:r>
              <a:rPr lang="fi-FI" dirty="0" err="1"/>
              <a:t>Siegelin</a:t>
            </a:r>
            <a:r>
              <a:rPr lang="fi-FI" dirty="0"/>
              <a:t> aivojen käsimalli: </a:t>
            </a:r>
            <a:r>
              <a:rPr lang="fi-FI" dirty="0">
                <a:hlinkClick r:id="rId7"/>
              </a:rPr>
              <a:t>Aivotietoutta lapsille | Varhaiskasvatuksen Tietopalvelu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39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B3E1A0-97B3-6A4A-AA11-01ADB63A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Hahmotukselliset haasteet vaikuttavat: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DDAA9-B45F-8343-AD69-2648C052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47900"/>
            <a:ext cx="7026544" cy="4429124"/>
          </a:xfrm>
        </p:spPr>
        <p:txBody>
          <a:bodyPr>
            <a:normAutofit/>
          </a:bodyPr>
          <a:lstStyle/>
          <a:p>
            <a:r>
              <a:rPr lang="fi-FI" sz="2400" dirty="0"/>
              <a:t>Visuaaliseen havainnointiin </a:t>
            </a:r>
            <a:r>
              <a:rPr lang="fi-FI" sz="2400" i="1" dirty="0"/>
              <a:t>(palapelit,  </a:t>
            </a:r>
            <a:r>
              <a:rPr lang="fi-FI" sz="2400" i="1" dirty="0" err="1"/>
              <a:t>pisteikkötehtävät</a:t>
            </a:r>
            <a:r>
              <a:rPr lang="fi-FI" sz="2400" i="1" dirty="0"/>
              <a:t>, mallirakentelu, piirtämistehtävät)</a:t>
            </a:r>
          </a:p>
          <a:p>
            <a:r>
              <a:rPr lang="fi-FI" sz="2400" dirty="0"/>
              <a:t>Tilan hahmottamiseen </a:t>
            </a:r>
            <a:r>
              <a:rPr lang="fi-FI" sz="2400" i="1" dirty="0"/>
              <a:t>(motorinen kömpelyys; etäisyydet ja nopeus, vaikeus liikkua tilassa eksymättä)</a:t>
            </a:r>
          </a:p>
          <a:p>
            <a:r>
              <a:rPr lang="fi-FI" sz="2400" dirty="0"/>
              <a:t>Sosiaalisten tilanteiden ymmärtämiseen </a:t>
            </a:r>
            <a:r>
              <a:rPr lang="fi-FI" sz="2400" i="1" dirty="0"/>
              <a:t>(vaikeus asemoitua sosiaalisissa tilanteissa)</a:t>
            </a:r>
          </a:p>
          <a:p>
            <a:r>
              <a:rPr lang="fi-FI" sz="2400" dirty="0"/>
              <a:t>Ajan hahmottamiseen </a:t>
            </a:r>
            <a:r>
              <a:rPr lang="fi-FI" sz="2400" i="1" dirty="0"/>
              <a:t>(turvattomuutta itkuisuutta; strukturoidaan päivän kulkua kuvilla)</a:t>
            </a:r>
          </a:p>
          <a:p>
            <a:r>
              <a:rPr lang="fi-FI" sz="2400" dirty="0"/>
              <a:t>Matematiikan oppimiseen </a:t>
            </a:r>
            <a:r>
              <a:rPr lang="fi-FI" sz="2400" i="1" dirty="0"/>
              <a:t>(lukumäärän havaitseminen, lukujonotaitojen hidas oppiminen)</a:t>
            </a:r>
          </a:p>
        </p:txBody>
      </p:sp>
      <p:pic>
        <p:nvPicPr>
          <p:cNvPr id="1026" name="Picture 2" descr="Rakennuspalikoita, Muodot, Palapeli, Leluja, Lohkoja">
            <a:extLst>
              <a:ext uri="{FF2B5EF4-FFF2-40B4-BE49-F238E27FC236}">
                <a16:creationId xmlns:a16="http://schemas.microsoft.com/office/drawing/2014/main" id="{7C97B703-5587-4192-AF18-4D8A4B210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r="1231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0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ae, Katso, Näkymä, Zoomaus, Silmä, Näköinen, Tutkimus">
            <a:extLst>
              <a:ext uri="{FF2B5EF4-FFF2-40B4-BE49-F238E27FC236}">
                <a16:creationId xmlns:a16="http://schemas.microsoft.com/office/drawing/2014/main" id="{A608CB20-31AF-4DEA-8BEB-E3598951C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2244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D3EB8F6-BA84-9D44-9A0B-DA8E69778874}"/>
              </a:ext>
            </a:extLst>
          </p:cNvPr>
          <p:cNvSpPr txBox="1"/>
          <p:nvPr/>
        </p:nvSpPr>
        <p:spPr>
          <a:xfrm>
            <a:off x="4867275" y="2706623"/>
            <a:ext cx="6981825" cy="393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Lapsen</a:t>
            </a:r>
            <a:r>
              <a:rPr lang="en-US" sz="3600" dirty="0"/>
              <a:t> </a:t>
            </a:r>
            <a:r>
              <a:rPr lang="en-US" sz="3600" dirty="0" err="1"/>
              <a:t>vuorovaikutusta</a:t>
            </a:r>
            <a:r>
              <a:rPr lang="en-US" sz="3600" dirty="0"/>
              <a:t> ja </a:t>
            </a:r>
            <a:r>
              <a:rPr lang="en-US" sz="3600" dirty="0" err="1"/>
              <a:t>leikkiä</a:t>
            </a:r>
            <a:endParaRPr lang="en-US" sz="3600" dirty="0"/>
          </a:p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Kielenkehitystä</a:t>
            </a:r>
            <a:endParaRPr lang="en-US" sz="3600" dirty="0"/>
          </a:p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Motorisia</a:t>
            </a:r>
            <a:r>
              <a:rPr lang="en-US" sz="3600" dirty="0"/>
              <a:t> </a:t>
            </a:r>
            <a:r>
              <a:rPr lang="en-US" sz="3600" dirty="0" err="1"/>
              <a:t>taitoja</a:t>
            </a:r>
            <a:endParaRPr lang="en-US" sz="3600" dirty="0"/>
          </a:p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Hahmotuksellisia</a:t>
            </a:r>
            <a:r>
              <a:rPr lang="en-US" sz="3600" dirty="0"/>
              <a:t> </a:t>
            </a:r>
            <a:r>
              <a:rPr lang="en-US" sz="3600" dirty="0" err="1"/>
              <a:t>taitoja</a:t>
            </a:r>
            <a:endParaRPr lang="en-US" sz="3600" dirty="0"/>
          </a:p>
          <a:p>
            <a:pPr marL="108585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Itsesäätelytaitoja</a:t>
            </a:r>
            <a:endParaRPr lang="en-US" sz="3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C034825-8EC2-4909-9D02-CDF522E18D5F}"/>
              </a:ext>
            </a:extLst>
          </p:cNvPr>
          <p:cNvSpPr txBox="1"/>
          <p:nvPr/>
        </p:nvSpPr>
        <p:spPr>
          <a:xfrm>
            <a:off x="5221562" y="1448811"/>
            <a:ext cx="4041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>
                <a:solidFill>
                  <a:schemeClr val="accent2"/>
                </a:solidFill>
              </a:rPr>
              <a:t>HAVAINNOI SIIS:</a:t>
            </a:r>
          </a:p>
        </p:txBody>
      </p:sp>
    </p:spTree>
    <p:extLst>
      <p:ext uri="{BB962C8B-B14F-4D97-AF65-F5344CB8AC3E}">
        <p14:creationId xmlns:p14="http://schemas.microsoft.com/office/powerpoint/2010/main" val="88210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apaaminen, Konferenssi, Ihmiset, Pöytä, Tiedemiehet">
            <a:extLst>
              <a:ext uri="{FF2B5EF4-FFF2-40B4-BE49-F238E27FC236}">
                <a16:creationId xmlns:a16="http://schemas.microsoft.com/office/drawing/2014/main" id="{0D89C322-C43B-4D58-910A-6185B508E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 b="143"/>
          <a:stretch/>
        </p:blipFill>
        <p:spPr bwMode="auto">
          <a:xfrm>
            <a:off x="390142" y="836725"/>
            <a:ext cx="7310120" cy="51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396146-2DF3-49CE-9F66-37FF84CE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488" y="178694"/>
            <a:ext cx="3822189" cy="96652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chemeClr val="accent2"/>
                </a:solidFill>
              </a:rPr>
              <a:t>KESKUSTELE HAVAINNOISTASI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E51A4F-8655-48D9-AE45-83837619B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62" y="1398931"/>
            <a:ext cx="4234648" cy="5356976"/>
          </a:xfrm>
        </p:spPr>
        <p:txBody>
          <a:bodyPr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Tiimin</a:t>
            </a:r>
            <a:r>
              <a:rPr lang="en-US" sz="2600" dirty="0"/>
              <a:t> </a:t>
            </a:r>
            <a:r>
              <a:rPr lang="en-US" sz="2600" dirty="0" err="1"/>
              <a:t>kanssa</a:t>
            </a:r>
            <a:r>
              <a:rPr lang="en-US" sz="2600" dirty="0"/>
              <a:t>, </a:t>
            </a:r>
            <a:r>
              <a:rPr lang="en-US" sz="2600" dirty="0" err="1"/>
              <a:t>yhteiset</a:t>
            </a:r>
            <a:r>
              <a:rPr lang="en-US" sz="2600" dirty="0"/>
              <a:t> </a:t>
            </a:r>
            <a:r>
              <a:rPr lang="en-US" sz="2600" dirty="0" err="1"/>
              <a:t>havainnot</a:t>
            </a:r>
            <a:r>
              <a:rPr lang="en-US" sz="26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Vanhempien</a:t>
            </a:r>
            <a:r>
              <a:rPr lang="en-US" sz="2600" dirty="0"/>
              <a:t> </a:t>
            </a:r>
            <a:r>
              <a:rPr lang="en-US" sz="2600" dirty="0" err="1"/>
              <a:t>kokemukset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Veo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Teveydenhoitaja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Toimintaterapeutti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Puheterapeutti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Fysioterapeutti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Psykologi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Lääkäripalvelut</a:t>
            </a: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Sosiaalitoimi</a:t>
            </a:r>
            <a:r>
              <a:rPr lang="en-US" sz="2600" dirty="0"/>
              <a:t>, </a:t>
            </a:r>
            <a:r>
              <a:rPr lang="en-US" sz="2600" dirty="0" err="1"/>
              <a:t>perhetyö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3323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58316A-4BBD-414A-A93E-E7D80862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ESIMERKKEJÄ HAVAINNOINTILOMAKKEISTA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5EB2E6-9D09-45EF-958B-5D07D23E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Pedanetissa</a:t>
            </a:r>
            <a:r>
              <a:rPr lang="fi-FI" dirty="0"/>
              <a:t> Kouvolan kaupungin havainnointilomake ja vertailun vuoksi myös Forssan ja </a:t>
            </a:r>
            <a:r>
              <a:rPr lang="fi-FI" dirty="0" err="1"/>
              <a:t>Eksoten</a:t>
            </a:r>
            <a:r>
              <a:rPr lang="fi-FI" dirty="0"/>
              <a:t> lomakkeet</a:t>
            </a:r>
          </a:p>
          <a:p>
            <a:r>
              <a:rPr lang="fi-FI" dirty="0"/>
              <a:t>Tutustutaan näihin</a:t>
            </a:r>
          </a:p>
        </p:txBody>
      </p:sp>
    </p:spTree>
    <p:extLst>
      <p:ext uri="{BB962C8B-B14F-4D97-AF65-F5344CB8AC3E}">
        <p14:creationId xmlns:p14="http://schemas.microsoft.com/office/powerpoint/2010/main" val="426449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1110F30-B652-D24A-86D3-B91487306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7" b="46384"/>
          <a:stretch/>
        </p:blipFill>
        <p:spPr>
          <a:xfrm>
            <a:off x="477012" y="1239252"/>
            <a:ext cx="6049717" cy="391026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DA11007-E61E-7340-99B8-BA424190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53" r="9489" b="6159"/>
          <a:stretch/>
        </p:blipFill>
        <p:spPr>
          <a:xfrm>
            <a:off x="5651186" y="1118335"/>
            <a:ext cx="6302308" cy="41520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DC360E-1547-194B-B261-3E54F12AC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7" r="13635" b="46384"/>
          <a:stretch/>
        </p:blipFill>
        <p:spPr>
          <a:xfrm>
            <a:off x="426352" y="1232634"/>
            <a:ext cx="5224834" cy="39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kkutyttö, Kamera, Valokuvaaja, Kuvan Ottaminen">
            <a:extLst>
              <a:ext uri="{FF2B5EF4-FFF2-40B4-BE49-F238E27FC236}">
                <a16:creationId xmlns:a16="http://schemas.microsoft.com/office/drawing/2014/main" id="{19D2D1C8-373B-48E1-9913-51FADD87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231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0EBBE3-D0AC-2F4F-B38B-2F6BC96A8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625212"/>
            <a:ext cx="9144000" cy="290051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Havainnoinnista DOKUMENTOINTIIN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F31D00-7EB6-2B48-86BB-DA537420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392" y="4363591"/>
            <a:ext cx="9144000" cy="2356806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FFFFFF"/>
                </a:solidFill>
              </a:rPr>
              <a:t>D</a:t>
            </a:r>
            <a:r>
              <a:rPr lang="fi-FI" sz="3600" b="1" cap="none" dirty="0">
                <a:solidFill>
                  <a:srgbClr val="FFFFFF"/>
                </a:solidFill>
              </a:rPr>
              <a:t>okumentoi havaintojasi ja muokkaa  ryhmän toimintaa</a:t>
            </a:r>
            <a:r>
              <a:rPr lang="fi-FI" sz="3600" b="1" dirty="0">
                <a:solidFill>
                  <a:srgbClr val="FFFFFF"/>
                </a:solidFill>
              </a:rPr>
              <a:t>. </a:t>
            </a:r>
          </a:p>
          <a:p>
            <a:r>
              <a:rPr lang="fi-FI" sz="3600" b="1" dirty="0">
                <a:solidFill>
                  <a:srgbClr val="C00000"/>
                </a:solidFill>
              </a:rPr>
              <a:t>Havainnointi  ja dokumentointi on jatkuva prosessi</a:t>
            </a:r>
            <a:endParaRPr lang="fi-FI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26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E3E4AB-1732-4589-B61E-7E1E4A31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2" y="473075"/>
            <a:ext cx="5251316" cy="844550"/>
          </a:xfrm>
        </p:spPr>
        <p:txBody>
          <a:bodyPr>
            <a:normAutofit/>
          </a:bodyPr>
          <a:lstStyle/>
          <a:p>
            <a:r>
              <a:rPr lang="fi-FI" sz="4800" b="1" dirty="0">
                <a:solidFill>
                  <a:schemeClr val="accent2"/>
                </a:solidFill>
              </a:rPr>
              <a:t>HAVAINNOINTI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040FF4-A666-4D7F-84B7-DA84B803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01" y="1400083"/>
            <a:ext cx="5879966" cy="4895850"/>
          </a:xfrm>
        </p:spPr>
        <p:txBody>
          <a:bodyPr>
            <a:noAutofit/>
          </a:bodyPr>
          <a:lstStyle/>
          <a:p>
            <a:pPr marL="342900" indent="-342900"/>
            <a:r>
              <a:rPr lang="fi-FI" sz="2400" dirty="0"/>
              <a:t>Yksi tärkeimmistä tehtävistä varhaiskasvattajan työssä</a:t>
            </a:r>
          </a:p>
          <a:p>
            <a:pPr marL="342900" indent="-342900"/>
            <a:r>
              <a:rPr lang="fi-FI" sz="2400" dirty="0"/>
              <a:t>Toiminnan suunnittelu ja toteutus pohjautuu pitkälti havainnointiin</a:t>
            </a:r>
          </a:p>
          <a:p>
            <a:pPr marL="342900" indent="-342900"/>
            <a:r>
              <a:rPr lang="fi-FI" sz="2400" dirty="0"/>
              <a:t>Joskus toiminnan ohjaaminen vie kasvattajan mukaansa, niin että havaintoja ei ehdi syntyä.</a:t>
            </a:r>
          </a:p>
          <a:p>
            <a:pPr marL="342900" indent="-342900"/>
            <a:r>
              <a:rPr lang="fi-FI" sz="2400" dirty="0"/>
              <a:t>Joskus on hyvä havainnoida lapsia samalla kun toinen kasvattaja ohjaa toimintaa.</a:t>
            </a:r>
          </a:p>
          <a:p>
            <a:pPr marL="342900" indent="-342900"/>
            <a:r>
              <a:rPr lang="fi-FI" sz="2400" dirty="0"/>
              <a:t>Havainnoimaan oppii vähitellen</a:t>
            </a:r>
          </a:p>
          <a:p>
            <a:pPr marL="342900" indent="-342900"/>
            <a:r>
              <a:rPr lang="fi-FI" sz="2400" dirty="0"/>
              <a:t>Kasvattajatiimi voi yhdessä sopia, mitä havainnoidaan, milloin havainnoidaan ja milloin havainnoista keskustellaan.</a:t>
            </a:r>
          </a:p>
        </p:txBody>
      </p:sp>
      <p:pic>
        <p:nvPicPr>
          <p:cNvPr id="2050" name="Picture 2" descr="Kiikarit, Lapsi, Suurennus, Varo, Katso, Kaukoputki">
            <a:extLst>
              <a:ext uri="{FF2B5EF4-FFF2-40B4-BE49-F238E27FC236}">
                <a16:creationId xmlns:a16="http://schemas.microsoft.com/office/drawing/2014/main" id="{824D8F58-1493-4399-86EA-ED0ABAA5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r="23472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0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717898-02B3-48DB-B607-F5119E22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603275" cy="668766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OPH: Pedagoginen dokumentointi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54A14-00D1-4D0D-B3B7-64D4AC25B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Pedagogisen dokumentoinnin esittely: </a:t>
            </a:r>
            <a:r>
              <a:rPr lang="fi-FI" dirty="0">
                <a:hlinkClick r:id="rId2"/>
              </a:rPr>
              <a:t>Pedagoginen dokumentointi – YouTube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</a:t>
            </a:r>
            <a:r>
              <a:rPr lang="fi-FI" dirty="0">
                <a:hlinkClick r:id="rId3"/>
              </a:rPr>
              <a:t>Pedagoginen dokumentointi | Opetushallitus (oph.fi)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99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6D7D2-052A-7E4E-A35E-E492F244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39" y="594013"/>
            <a:ext cx="9603275" cy="640774"/>
          </a:xfrm>
        </p:spPr>
        <p:txBody>
          <a:bodyPr>
            <a:noAutofit/>
          </a:bodyPr>
          <a:lstStyle/>
          <a:p>
            <a:r>
              <a:rPr lang="fi-FI" sz="4800" b="1" dirty="0">
                <a:solidFill>
                  <a:schemeClr val="accent2"/>
                </a:solidFill>
              </a:rPr>
              <a:t>Tietoa dokumentoidaan, JOTTA: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50438-6B0E-CD43-AF16-CFF3F397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66" y="1509204"/>
            <a:ext cx="11068291" cy="5078027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Lapsen yksilöllinen varhaiskasvatussuunnitelma/esiopetussuunnitelma tuovat lapsen äänen kuuluviin ja tukevat lapsen kehitystä ja oppimista (mm. Projektit)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Esimerkki projektityöskentelystä ja sen dokumentoinnista</a:t>
            </a:r>
          </a:p>
          <a:p>
            <a:pPr marL="0" indent="0">
              <a:buNone/>
            </a:pPr>
            <a:r>
              <a:rPr lang="fi-FI" sz="1600" dirty="0">
                <a:hlinkClick r:id="rId2"/>
              </a:rPr>
              <a:t>pelastuspartio_aurinkoiset_tulostettava-versio.pdf (oph.fi)</a:t>
            </a:r>
            <a:endParaRPr lang="fi-FI" sz="1600" dirty="0"/>
          </a:p>
          <a:p>
            <a:pPr marL="0" indent="0">
              <a:buNone/>
            </a:pPr>
            <a:r>
              <a:rPr lang="fi-FI" sz="1600" dirty="0">
                <a:hlinkClick r:id="rId3"/>
              </a:rPr>
              <a:t>Pelastuspartio Aurinkoiset – YouTube</a:t>
            </a:r>
            <a:endParaRPr lang="fi-FI" sz="16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Yksilölliset varhaiskasvatussuunnitelmat ohjaavat ryhmän toimintaa (mm. </a:t>
            </a:r>
            <a:r>
              <a:rPr lang="fi-FI" sz="2400" b="1" dirty="0"/>
              <a:t>ryhmävasu</a:t>
            </a:r>
            <a:r>
              <a:rPr lang="fi-FI" sz="2400" dirty="0"/>
              <a:t>)</a:t>
            </a:r>
          </a:p>
          <a:p>
            <a:r>
              <a:rPr lang="fi-FI" sz="2400" dirty="0"/>
              <a:t>Tiimin kaikki jäsenet tulevat kuulluksi. </a:t>
            </a:r>
          </a:p>
          <a:p>
            <a:r>
              <a:rPr lang="fi-FI" sz="2400" dirty="0"/>
              <a:t>Vanhemmat saavat  tietoa lapsensa päiväkotiarjesta ja voivat vaikuttaa</a:t>
            </a:r>
          </a:p>
          <a:p>
            <a:r>
              <a:rPr lang="fi-FI" sz="2400" dirty="0"/>
              <a:t>Lastenneuvolan yhteistyö mahdollistuu</a:t>
            </a:r>
          </a:p>
          <a:p>
            <a:r>
              <a:rPr lang="fi-FI" sz="2400" dirty="0"/>
              <a:t>Moniammatillinen työskentely mahdollistuu</a:t>
            </a:r>
          </a:p>
          <a:p>
            <a:r>
              <a:rPr lang="fi-FI" sz="2400" dirty="0"/>
              <a:t>Kunnan varhaiskasvatusorganisaatio kehittyy</a:t>
            </a:r>
          </a:p>
          <a:p>
            <a:r>
              <a:rPr lang="fi-FI" sz="2400" dirty="0"/>
              <a:t> </a:t>
            </a:r>
            <a:r>
              <a:rPr lang="fi-FI" sz="2600" b="1" dirty="0">
                <a:solidFill>
                  <a:srgbClr val="C00000"/>
                </a:solidFill>
              </a:rPr>
              <a:t>Tieto siirtyy myös sijaisille! Huolehdithan tästä.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4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D79A5B-5499-F441-AF74-A542CA12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" y="68788"/>
            <a:ext cx="9947564" cy="67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1EC702-915F-402F-888B-CD84C93C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77" y="365126"/>
            <a:ext cx="6285389" cy="85111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Mitä ja miten havainnoidaan?</a:t>
            </a:r>
          </a:p>
        </p:txBody>
      </p:sp>
      <p:pic>
        <p:nvPicPr>
          <p:cNvPr id="4" name="Picture 2" descr="Lapsi, Saippuakuplia, Tyttö, Hauskaa, Lapsuus, Pelaa">
            <a:extLst>
              <a:ext uri="{FF2B5EF4-FFF2-40B4-BE49-F238E27FC236}">
                <a16:creationId xmlns:a16="http://schemas.microsoft.com/office/drawing/2014/main" id="{B13A2C9D-C115-4647-ABFE-794AECBA6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r="280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D777BD-2D51-4566-8227-D379397C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438183"/>
            <a:ext cx="5915486" cy="5220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b="1" dirty="0"/>
              <a:t>Lasta havainnoidaan</a:t>
            </a:r>
            <a:r>
              <a:rPr lang="fi-FI" sz="2200" dirty="0"/>
              <a:t>:</a:t>
            </a:r>
          </a:p>
          <a:p>
            <a:r>
              <a:rPr lang="fi-FI" sz="2200" dirty="0"/>
              <a:t>Monipuolisesti</a:t>
            </a:r>
          </a:p>
          <a:p>
            <a:r>
              <a:rPr lang="fi-FI" sz="2200" dirty="0"/>
              <a:t>Eri tilanteissa</a:t>
            </a:r>
          </a:p>
          <a:p>
            <a:r>
              <a:rPr lang="fi-FI" sz="2200" dirty="0"/>
              <a:t>Eri aikuisten kanssa toimiessa</a:t>
            </a:r>
          </a:p>
          <a:p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Lapsiryhmää havainnoidessa kiinnitä huomiota:</a:t>
            </a:r>
          </a:p>
          <a:p>
            <a:r>
              <a:rPr lang="fi-FI" sz="2200" dirty="0"/>
              <a:t>Vuorovaikutusilmastoon: lämpö, leikillisyys, kiireettömyys, lasten osallisuus ja kaverisuhteet</a:t>
            </a:r>
          </a:p>
          <a:p>
            <a:r>
              <a:rPr lang="fi-FI" sz="2200" dirty="0"/>
              <a:t>Huomioi yksinäiset lapset!</a:t>
            </a:r>
          </a:p>
          <a:p>
            <a:r>
              <a:rPr lang="fi-FI" sz="2200" dirty="0"/>
              <a:t>Oppimisympäristöön: struktuuri,  johdonmukaisuus, leikkivälineet ja –tilojen käyttö sekä ikätasoisen toiminnan monipuolisuus</a:t>
            </a:r>
          </a:p>
        </p:txBody>
      </p:sp>
    </p:spTree>
    <p:extLst>
      <p:ext uri="{BB962C8B-B14F-4D97-AF65-F5344CB8AC3E}">
        <p14:creationId xmlns:p14="http://schemas.microsoft.com/office/powerpoint/2010/main" val="356668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DA16D5-AA18-4D7E-8B1E-7670C191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630" y="1374261"/>
            <a:ext cx="6894576" cy="813905"/>
          </a:xfrm>
        </p:spPr>
        <p:txBody>
          <a:bodyPr anchor="b">
            <a:normAutofit fontScale="90000"/>
          </a:bodyPr>
          <a:lstStyle/>
          <a:p>
            <a:r>
              <a:rPr lang="fi-FI" sz="5400" b="1" dirty="0"/>
              <a:t>Miksi havainnoidaan?</a:t>
            </a:r>
          </a:p>
        </p:txBody>
      </p:sp>
      <p:pic>
        <p:nvPicPr>
          <p:cNvPr id="5122" name="Picture 2" descr="Kysymys, Kysymysmerkki, Auta, Vastaus, Symboli, Kuvake">
            <a:extLst>
              <a:ext uri="{FF2B5EF4-FFF2-40B4-BE49-F238E27FC236}">
                <a16:creationId xmlns:a16="http://schemas.microsoft.com/office/drawing/2014/main" id="{4D5EAC7C-845E-419F-9378-501100BB9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r="10505"/>
          <a:stretch/>
        </p:blipFill>
        <p:spPr bwMode="auto">
          <a:xfrm>
            <a:off x="1149903" y="120382"/>
            <a:ext cx="1466723" cy="2317072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09AE09-A23F-410D-9FD6-9BFECF87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2583404"/>
            <a:ext cx="11514338" cy="4154214"/>
          </a:xfrm>
        </p:spPr>
        <p:txBody>
          <a:bodyPr>
            <a:normAutofit/>
          </a:bodyPr>
          <a:lstStyle/>
          <a:p>
            <a:r>
              <a:rPr lang="fi-FI" sz="2000" dirty="0"/>
              <a:t>Saadaan tietoa lapsesta mm. huoltajille ja yhteistyötahoille (mm. neuvola, terapeutit, neurologian osasta jne.)</a:t>
            </a:r>
          </a:p>
          <a:p>
            <a:r>
              <a:rPr lang="fi-FI" sz="2000" dirty="0"/>
              <a:t>Varhaiskasvatuksen pedagogisen toiminnan suunnittelun perusta</a:t>
            </a:r>
          </a:p>
          <a:p>
            <a:r>
              <a:rPr lang="fi-FI" sz="2000" dirty="0"/>
              <a:t>Toiminnan arviointia ja kehittämistä varten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Lapsella</a:t>
            </a:r>
            <a:r>
              <a:rPr lang="en-US" sz="2000" dirty="0"/>
              <a:t> on </a:t>
            </a:r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saada</a:t>
            </a:r>
            <a:r>
              <a:rPr lang="en-US" sz="2000" dirty="0"/>
              <a:t> </a:t>
            </a:r>
            <a:r>
              <a:rPr lang="en-US" sz="2000" dirty="0" err="1"/>
              <a:t>suunnitelmallista</a:t>
            </a:r>
            <a:r>
              <a:rPr lang="en-US" sz="2000" dirty="0"/>
              <a:t> ja </a:t>
            </a:r>
            <a:r>
              <a:rPr lang="en-US" sz="2000" dirty="0" err="1"/>
              <a:t>tavoitteellista</a:t>
            </a:r>
            <a:r>
              <a:rPr lang="en-US" sz="2000" dirty="0"/>
              <a:t> </a:t>
            </a:r>
            <a:r>
              <a:rPr lang="en-US" sz="2000" dirty="0" err="1"/>
              <a:t>kasvatusta</a:t>
            </a:r>
            <a:r>
              <a:rPr lang="en-US" sz="2000" dirty="0"/>
              <a:t>, </a:t>
            </a:r>
            <a:r>
              <a:rPr lang="en-US" sz="2000" dirty="0" err="1"/>
              <a:t>opetusta</a:t>
            </a:r>
            <a:r>
              <a:rPr lang="en-US" sz="2000" dirty="0"/>
              <a:t> ja </a:t>
            </a:r>
            <a:r>
              <a:rPr lang="en-US" sz="2000" dirty="0" err="1"/>
              <a:t>hoitoa</a:t>
            </a:r>
            <a:r>
              <a:rPr lang="en-US" sz="2000" dirty="0"/>
              <a:t> </a:t>
            </a:r>
            <a:r>
              <a:rPr lang="en-US" sz="1600" dirty="0"/>
              <a:t>(Vasu 2018, s.9)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Henkilöstön</a:t>
            </a:r>
            <a:r>
              <a:rPr lang="en-US" sz="2000" dirty="0"/>
              <a:t> </a:t>
            </a:r>
            <a:r>
              <a:rPr lang="en-US" sz="2000" dirty="0" err="1"/>
              <a:t>itsearviointi</a:t>
            </a:r>
            <a:r>
              <a:rPr lang="en-US" sz="2000" dirty="0"/>
              <a:t>  on </a:t>
            </a:r>
            <a:r>
              <a:rPr lang="en-US" sz="2000" dirty="0" err="1"/>
              <a:t>tärkeää</a:t>
            </a:r>
            <a:r>
              <a:rPr lang="en-US" sz="2000" dirty="0"/>
              <a:t> </a:t>
            </a:r>
            <a:r>
              <a:rPr lang="en-US" sz="2000" dirty="0" err="1"/>
              <a:t>laadun</a:t>
            </a:r>
            <a:r>
              <a:rPr lang="en-US" sz="2000" dirty="0"/>
              <a:t> </a:t>
            </a:r>
            <a:r>
              <a:rPr lang="en-US" sz="2000" dirty="0" err="1"/>
              <a:t>ylläpitämisessä</a:t>
            </a:r>
            <a:r>
              <a:rPr lang="en-US" sz="2000" dirty="0"/>
              <a:t> ja </a:t>
            </a:r>
            <a:r>
              <a:rPr lang="en-US" sz="2000" dirty="0" err="1"/>
              <a:t>kehittämisessä</a:t>
            </a:r>
            <a:r>
              <a:rPr lang="en-US" sz="2000" dirty="0"/>
              <a:t> </a:t>
            </a:r>
            <a:r>
              <a:rPr lang="en-US" sz="1600" dirty="0"/>
              <a:t>(Vasu 2018, 62)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Opetuksen</a:t>
            </a:r>
            <a:r>
              <a:rPr lang="en-US" sz="2000" dirty="0"/>
              <a:t> </a:t>
            </a:r>
            <a:r>
              <a:rPr lang="en-US" sz="2000" dirty="0" err="1"/>
              <a:t>järjestäjän</a:t>
            </a:r>
            <a:r>
              <a:rPr lang="en-US" sz="2000" dirty="0"/>
              <a:t> </a:t>
            </a:r>
            <a:r>
              <a:rPr lang="en-US" sz="2000" dirty="0" err="1"/>
              <a:t>vastuulla</a:t>
            </a:r>
            <a:r>
              <a:rPr lang="en-US" sz="2000" dirty="0"/>
              <a:t> on </a:t>
            </a:r>
            <a:r>
              <a:rPr lang="en-US" sz="2000" dirty="0" err="1"/>
              <a:t>arvioida</a:t>
            </a:r>
            <a:r>
              <a:rPr lang="en-US" sz="2000" dirty="0"/>
              <a:t> </a:t>
            </a:r>
            <a:r>
              <a:rPr lang="en-US" sz="2000" dirty="0" err="1"/>
              <a:t>antamaansa</a:t>
            </a:r>
            <a:r>
              <a:rPr lang="en-US" sz="2000" dirty="0"/>
              <a:t> </a:t>
            </a:r>
            <a:r>
              <a:rPr lang="en-US" sz="2000" dirty="0" err="1"/>
              <a:t>esiopetusta</a:t>
            </a:r>
            <a:r>
              <a:rPr lang="en-US" sz="2000" dirty="0"/>
              <a:t> ja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vaikuttavuutta</a:t>
            </a:r>
            <a:r>
              <a:rPr lang="en-US" sz="2000" dirty="0"/>
              <a:t> (</a:t>
            </a:r>
            <a:r>
              <a:rPr lang="en-US" sz="1600" dirty="0" err="1"/>
              <a:t>Esiops</a:t>
            </a:r>
            <a:r>
              <a:rPr lang="en-US" sz="1600" dirty="0"/>
              <a:t> 2014, 10).</a:t>
            </a:r>
          </a:p>
          <a:p>
            <a:r>
              <a:rPr lang="fi-FI" sz="2000" dirty="0"/>
              <a:t>Huomataan mahdollisimman aikaisessa vaiheessa tuen tarve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Oivalletaan, miten lasta voidaan auttaa 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Tarkoitus on vaikuttaa lasta ympäröiviin tekijöihin (</a:t>
            </a:r>
            <a:r>
              <a:rPr lang="fi-FI" sz="2000" dirty="0" err="1"/>
              <a:t>Huom</a:t>
            </a:r>
            <a:r>
              <a:rPr lang="fi-FI" sz="2000" dirty="0"/>
              <a:t>! Ryhmävasu)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66640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F9774C-1444-4324-9168-A209B1B9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fi-FI" sz="3800" b="1" dirty="0"/>
              <a:t>HAVAINNOIN AVULLA MAHDOLLISTETAAN LAPSEN OSALLISUUS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E58A7A-A6E9-4306-AC88-71ED6939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796737"/>
            <a:ext cx="5744141" cy="3735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“</a:t>
            </a:r>
            <a:r>
              <a:rPr lang="en-US" sz="2400" dirty="0" err="1"/>
              <a:t>Työntekijän</a:t>
            </a:r>
            <a:r>
              <a:rPr lang="en-US" sz="2400" dirty="0"/>
              <a:t> </a:t>
            </a:r>
            <a:r>
              <a:rPr lang="en-US" sz="2400" dirty="0" err="1"/>
              <a:t>tulee</a:t>
            </a:r>
            <a:r>
              <a:rPr lang="en-US" sz="2400" dirty="0"/>
              <a:t> </a:t>
            </a:r>
            <a:r>
              <a:rPr lang="en-US" sz="2400" dirty="0" err="1"/>
              <a:t>kuunnella</a:t>
            </a:r>
            <a:r>
              <a:rPr lang="en-US" sz="2400" dirty="0"/>
              <a:t> ja </a:t>
            </a:r>
            <a:r>
              <a:rPr lang="en-US" sz="2400" dirty="0" err="1"/>
              <a:t>havainnoida</a:t>
            </a:r>
            <a:r>
              <a:rPr lang="en-US" sz="2400" dirty="0"/>
              <a:t> </a:t>
            </a:r>
            <a:r>
              <a:rPr lang="en-US" sz="2400" dirty="0" err="1"/>
              <a:t>lasten</a:t>
            </a:r>
            <a:r>
              <a:rPr lang="en-US" sz="2400" dirty="0"/>
              <a:t> </a:t>
            </a:r>
            <a:r>
              <a:rPr lang="en-US" sz="2400" dirty="0" err="1"/>
              <a:t>aloitteita</a:t>
            </a:r>
            <a:r>
              <a:rPr lang="en-US" sz="2400" dirty="0"/>
              <a:t> </a:t>
            </a:r>
            <a:r>
              <a:rPr lang="en-US" sz="2400" dirty="0" err="1"/>
              <a:t>herkästi</a:t>
            </a:r>
            <a:r>
              <a:rPr lang="en-US" sz="2400" dirty="0"/>
              <a:t>.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kiinnostuksen</a:t>
            </a:r>
            <a:r>
              <a:rPr lang="en-US" sz="2400" dirty="0"/>
              <a:t> </a:t>
            </a:r>
            <a:r>
              <a:rPr lang="en-US" sz="2400" dirty="0" err="1"/>
              <a:t>kohde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toisinaan</a:t>
            </a:r>
            <a:r>
              <a:rPr lang="en-US" sz="2400" dirty="0"/>
              <a:t> </a:t>
            </a:r>
            <a:r>
              <a:rPr lang="en-US" sz="2400" dirty="0" err="1"/>
              <a:t>lähteä</a:t>
            </a:r>
            <a:r>
              <a:rPr lang="en-US" sz="2400" dirty="0"/>
              <a:t> </a:t>
            </a:r>
            <a:r>
              <a:rPr lang="en-US" sz="2400" dirty="0" err="1"/>
              <a:t>hyvinkin</a:t>
            </a:r>
            <a:r>
              <a:rPr lang="en-US" sz="2400" dirty="0"/>
              <a:t> </a:t>
            </a:r>
            <a:r>
              <a:rPr lang="en-US" sz="2400" dirty="0" err="1"/>
              <a:t>pienestä</a:t>
            </a:r>
            <a:r>
              <a:rPr lang="en-US" sz="2400" dirty="0"/>
              <a:t> </a:t>
            </a:r>
            <a:r>
              <a:rPr lang="en-US" sz="2400" dirty="0" err="1"/>
              <a:t>asiasta</a:t>
            </a:r>
            <a:r>
              <a:rPr lang="en-US" sz="2400" dirty="0"/>
              <a:t> </a:t>
            </a:r>
            <a:r>
              <a:rPr lang="en-US" sz="2400" dirty="0" err="1"/>
              <a:t>liikkeelle</a:t>
            </a:r>
            <a:r>
              <a:rPr lang="en-US" sz="2400" dirty="0"/>
              <a:t>.” (</a:t>
            </a:r>
            <a:r>
              <a:rPr lang="en-US" sz="2400" dirty="0" err="1"/>
              <a:t>Liukkonen</a:t>
            </a:r>
            <a:r>
              <a:rPr lang="en-US" sz="2400" dirty="0"/>
              <a:t> </a:t>
            </a:r>
            <a:r>
              <a:rPr lang="en-US" sz="2400" dirty="0" err="1"/>
              <a:t>ym</a:t>
            </a:r>
            <a:r>
              <a:rPr lang="en-US" sz="2400" dirty="0"/>
              <a:t>. 2019, 70.)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4000" dirty="0" err="1">
                <a:solidFill>
                  <a:schemeClr val="accent2"/>
                </a:solidFill>
              </a:rPr>
              <a:t>Keskustele</a:t>
            </a:r>
            <a:r>
              <a:rPr lang="en-US" sz="4000" dirty="0">
                <a:solidFill>
                  <a:schemeClr val="accent2"/>
                </a:solidFill>
              </a:rPr>
              <a:t>, </a:t>
            </a:r>
            <a:r>
              <a:rPr lang="en-US" sz="4000" dirty="0" err="1">
                <a:solidFill>
                  <a:schemeClr val="accent2"/>
                </a:solidFill>
              </a:rPr>
              <a:t>kysy</a:t>
            </a:r>
            <a:r>
              <a:rPr lang="en-US" sz="4000" dirty="0">
                <a:solidFill>
                  <a:schemeClr val="accent2"/>
                </a:solidFill>
              </a:rPr>
              <a:t> ja </a:t>
            </a:r>
            <a:r>
              <a:rPr lang="en-US" sz="4000" dirty="0" err="1">
                <a:solidFill>
                  <a:schemeClr val="accent2"/>
                </a:solidFill>
              </a:rPr>
              <a:t>kuuntele</a:t>
            </a:r>
            <a:r>
              <a:rPr lang="en-US" sz="4000" dirty="0">
                <a:solidFill>
                  <a:schemeClr val="accent2"/>
                </a:solidFill>
              </a:rPr>
              <a:t>! </a:t>
            </a:r>
          </a:p>
          <a:p>
            <a:endParaRPr lang="fi-FI" sz="2200" dirty="0"/>
          </a:p>
        </p:txBody>
      </p:sp>
      <p:pic>
        <p:nvPicPr>
          <p:cNvPr id="7170" name="Picture 2" descr="Väriliidut, Värityskirja, Väritys, Käsi, Värit">
            <a:extLst>
              <a:ext uri="{FF2B5EF4-FFF2-40B4-BE49-F238E27FC236}">
                <a16:creationId xmlns:a16="http://schemas.microsoft.com/office/drawing/2014/main" id="{5EBE6033-774F-40A9-AF88-5BE9C60C1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0" r="10879" b="-1"/>
          <a:stretch/>
        </p:blipFill>
        <p:spPr bwMode="auto">
          <a:xfrm>
            <a:off x="6209735" y="481955"/>
            <a:ext cx="5895018" cy="577596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4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oika, Lapsi, Kalastus, Onki, Ämpäri, Kalastaja, Nuori">
            <a:extLst>
              <a:ext uri="{FF2B5EF4-FFF2-40B4-BE49-F238E27FC236}">
                <a16:creationId xmlns:a16="http://schemas.microsoft.com/office/drawing/2014/main" id="{6632BE68-53A2-4FB9-B18C-468121FF0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r="27224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DD412CD-9B6C-8345-A3E1-9EB2FB174989}"/>
              </a:ext>
            </a:extLst>
          </p:cNvPr>
          <p:cNvSpPr txBox="1"/>
          <p:nvPr/>
        </p:nvSpPr>
        <p:spPr>
          <a:xfrm>
            <a:off x="4867641" y="2504036"/>
            <a:ext cx="7111014" cy="4225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Saadaan</a:t>
            </a:r>
            <a:r>
              <a:rPr lang="en-US" sz="2400" dirty="0"/>
              <a:t> </a:t>
            </a:r>
            <a:r>
              <a:rPr lang="en-US" sz="2400" dirty="0" err="1"/>
              <a:t>tietoa</a:t>
            </a:r>
            <a:r>
              <a:rPr lang="en-US" sz="2400" dirty="0"/>
              <a:t> mm.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tiedot</a:t>
            </a:r>
            <a:r>
              <a:rPr lang="en-US" sz="2400" dirty="0"/>
              <a:t>, </a:t>
            </a:r>
            <a:r>
              <a:rPr lang="en-US" sz="2400" dirty="0" err="1"/>
              <a:t>taidot</a:t>
            </a:r>
            <a:r>
              <a:rPr lang="en-US" sz="2400" dirty="0"/>
              <a:t>, </a:t>
            </a:r>
            <a:r>
              <a:rPr lang="en-US" sz="2400" dirty="0" err="1"/>
              <a:t>mieliala</a:t>
            </a:r>
            <a:r>
              <a:rPr lang="en-US" sz="2400" dirty="0"/>
              <a:t>, </a:t>
            </a:r>
            <a:r>
              <a:rPr lang="en-US" sz="2400" dirty="0" err="1"/>
              <a:t>vertaissuhteet</a:t>
            </a:r>
            <a:r>
              <a:rPr lang="en-US" sz="2400" dirty="0"/>
              <a:t>, </a:t>
            </a:r>
            <a:r>
              <a:rPr lang="en-US" sz="2400" dirty="0" err="1"/>
              <a:t>kiinnostukset</a:t>
            </a:r>
            <a:r>
              <a:rPr lang="en-US" sz="2400" dirty="0"/>
              <a:t>, </a:t>
            </a:r>
            <a:r>
              <a:rPr lang="en-US" sz="2400" dirty="0" err="1"/>
              <a:t>hyvinvointi</a:t>
            </a:r>
            <a:r>
              <a:rPr lang="en-US" sz="2400" dirty="0"/>
              <a:t>, </a:t>
            </a:r>
            <a:r>
              <a:rPr lang="en-US" sz="2400" dirty="0" err="1"/>
              <a:t>huolet</a:t>
            </a:r>
            <a:r>
              <a:rPr lang="en-US" sz="2400" dirty="0"/>
              <a:t>,  </a:t>
            </a:r>
            <a:r>
              <a:rPr lang="en-US" sz="2400" dirty="0" err="1"/>
              <a:t>murheet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Mahdollistetaan</a:t>
            </a:r>
            <a:r>
              <a:rPr lang="en-US" sz="2400" dirty="0"/>
              <a:t> </a:t>
            </a:r>
            <a:r>
              <a:rPr lang="en-US" sz="2400" dirty="0" err="1"/>
              <a:t>tavoitteellinen</a:t>
            </a:r>
            <a:r>
              <a:rPr lang="en-US" sz="2400" dirty="0"/>
              <a:t> </a:t>
            </a:r>
            <a:r>
              <a:rPr lang="en-US" sz="2400" dirty="0" err="1"/>
              <a:t>toiminta</a:t>
            </a:r>
            <a:r>
              <a:rPr lang="en-US" sz="2400" dirty="0"/>
              <a:t>. 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Mahdollistetaan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osallisuus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Huomataan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tuen</a:t>
            </a:r>
            <a:r>
              <a:rPr lang="en-US" sz="2400" dirty="0"/>
              <a:t> </a:t>
            </a:r>
            <a:r>
              <a:rPr lang="en-US" sz="2400" dirty="0" err="1"/>
              <a:t>tarve</a:t>
            </a:r>
            <a:r>
              <a:rPr lang="en-US" sz="2400" dirty="0"/>
              <a:t> </a:t>
            </a:r>
            <a:r>
              <a:rPr lang="en-US" sz="2400" dirty="0" err="1"/>
              <a:t>ajoissa</a:t>
            </a:r>
            <a:r>
              <a:rPr lang="en-US" sz="2400" dirty="0"/>
              <a:t>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Lastenpsykiatri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Jari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Sinkkonen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Lapsen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havainnoiminen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on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onkimista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.”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EC3BA9C-8BC3-474A-8303-6ECAB4B811A2}"/>
              </a:ext>
            </a:extLst>
          </p:cNvPr>
          <p:cNvSpPr txBox="1"/>
          <p:nvPr/>
        </p:nvSpPr>
        <p:spPr>
          <a:xfrm>
            <a:off x="4778475" y="1386807"/>
            <a:ext cx="6393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chemeClr val="accent2"/>
                </a:solidFill>
                <a:latin typeface="Amasis MT Pro" panose="02040504050005020304" pitchFamily="18" charset="0"/>
              </a:rPr>
              <a:t>HAVAINNOIMALLA SIIS: </a:t>
            </a:r>
          </a:p>
        </p:txBody>
      </p:sp>
    </p:spTree>
    <p:extLst>
      <p:ext uri="{BB962C8B-B14F-4D97-AF65-F5344CB8AC3E}">
        <p14:creationId xmlns:p14="http://schemas.microsoft.com/office/powerpoint/2010/main" val="228002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533B4D-0AE7-4BC0-B6C2-CEA5C0C2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000" b="1" dirty="0" err="1"/>
              <a:t>Kun</a:t>
            </a:r>
            <a:r>
              <a:rPr lang="en-US" sz="6000" b="1" dirty="0"/>
              <a:t> </a:t>
            </a:r>
            <a:r>
              <a:rPr lang="en-US" sz="6000" b="1" dirty="0" err="1"/>
              <a:t>havainnoit</a:t>
            </a:r>
            <a:endParaRPr lang="fi-FI" sz="60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63E612-5624-4401-8406-E99A4A27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2686050"/>
            <a:ext cx="5129201" cy="3992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4"/>
                </a:solidFill>
              </a:rPr>
              <a:t>Ota </a:t>
            </a:r>
            <a:r>
              <a:rPr lang="en-US" sz="2600" b="1" dirty="0" err="1">
                <a:solidFill>
                  <a:schemeClr val="accent4"/>
                </a:solidFill>
              </a:rPr>
              <a:t>huomioon</a:t>
            </a:r>
            <a:r>
              <a:rPr lang="en-US" sz="2600" b="1" dirty="0">
                <a:solidFill>
                  <a:schemeClr val="accent4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600" dirty="0"/>
              <a:t>- </a:t>
            </a:r>
            <a:r>
              <a:rPr lang="en-US" sz="2600" dirty="0" err="1"/>
              <a:t>Yksilölliset</a:t>
            </a:r>
            <a:r>
              <a:rPr lang="en-US" sz="2600" dirty="0"/>
              <a:t> </a:t>
            </a:r>
            <a:r>
              <a:rPr lang="en-US" sz="2600" dirty="0" err="1"/>
              <a:t>erot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- </a:t>
            </a:r>
            <a:r>
              <a:rPr lang="en-US" sz="2600" dirty="0" err="1"/>
              <a:t>Lapsen</a:t>
            </a:r>
            <a:r>
              <a:rPr lang="en-US" sz="2600" dirty="0"/>
              <a:t> </a:t>
            </a:r>
            <a:r>
              <a:rPr lang="en-US" sz="2600" dirty="0" err="1"/>
              <a:t>ikätaso</a:t>
            </a:r>
            <a:endParaRPr lang="en-US" sz="2600" dirty="0"/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600" dirty="0" err="1"/>
              <a:t>Havainnoi</a:t>
            </a:r>
            <a:r>
              <a:rPr lang="en-US" sz="2600" dirty="0"/>
              <a:t> </a:t>
            </a:r>
            <a:r>
              <a:rPr lang="en-US" sz="2600" dirty="0" err="1"/>
              <a:t>rauhassa</a:t>
            </a:r>
            <a:r>
              <a:rPr lang="en-US" sz="2600" dirty="0"/>
              <a:t> ja </a:t>
            </a:r>
            <a:r>
              <a:rPr lang="en-US" sz="2600" dirty="0" err="1"/>
              <a:t>monipuolisesti</a:t>
            </a:r>
            <a:endParaRPr lang="en-US" sz="2600" dirty="0"/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600" dirty="0" err="1"/>
              <a:t>Huomaa</a:t>
            </a:r>
            <a:r>
              <a:rPr lang="en-US" sz="2600" dirty="0"/>
              <a:t> se, </a:t>
            </a:r>
            <a:r>
              <a:rPr lang="en-US" sz="2600" dirty="0" err="1"/>
              <a:t>mitä</a:t>
            </a:r>
            <a:r>
              <a:rPr lang="en-US" sz="2600" dirty="0"/>
              <a:t> jo </a:t>
            </a:r>
            <a:r>
              <a:rPr lang="en-US" sz="2600" dirty="0" err="1"/>
              <a:t>osataan</a:t>
            </a:r>
            <a:endParaRPr lang="en-US" sz="2600" dirty="0"/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600" dirty="0" err="1"/>
              <a:t>Huomaa</a:t>
            </a:r>
            <a:r>
              <a:rPr lang="en-US" sz="2600" dirty="0"/>
              <a:t>, </a:t>
            </a:r>
            <a:r>
              <a:rPr lang="en-US" sz="2600" dirty="0" err="1"/>
              <a:t>mitä</a:t>
            </a:r>
            <a:r>
              <a:rPr lang="en-US" sz="2600" dirty="0"/>
              <a:t> </a:t>
            </a:r>
            <a:r>
              <a:rPr lang="en-US" sz="2600" dirty="0" err="1"/>
              <a:t>vielä</a:t>
            </a:r>
            <a:r>
              <a:rPr lang="en-US" sz="2600" dirty="0"/>
              <a:t> </a:t>
            </a:r>
            <a:r>
              <a:rPr lang="en-US" sz="2600" dirty="0" err="1"/>
              <a:t>pitää</a:t>
            </a:r>
            <a:r>
              <a:rPr lang="en-US" sz="2600" dirty="0"/>
              <a:t> </a:t>
            </a:r>
            <a:r>
              <a:rPr lang="en-US" sz="2600" dirty="0" err="1"/>
              <a:t>harjoitella</a:t>
            </a:r>
            <a:endParaRPr lang="en-US" sz="2600" dirty="0"/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600" dirty="0" err="1"/>
              <a:t>Vaikuta</a:t>
            </a:r>
            <a:r>
              <a:rPr lang="en-US" sz="2600" dirty="0"/>
              <a:t> </a:t>
            </a:r>
            <a:r>
              <a:rPr lang="en-US" sz="2600" dirty="0" err="1"/>
              <a:t>ympäristöön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 err="1"/>
              <a:t>Havainnoi</a:t>
            </a:r>
            <a:r>
              <a:rPr lang="en-US" sz="2600" b="1" dirty="0"/>
              <a:t>  </a:t>
            </a:r>
            <a:r>
              <a:rPr lang="en-US" sz="2600" b="1" dirty="0" err="1"/>
              <a:t>uudestaan</a:t>
            </a:r>
            <a:r>
              <a:rPr lang="en-US" sz="2600" b="1" dirty="0"/>
              <a:t>!</a:t>
            </a:r>
          </a:p>
          <a:p>
            <a:endParaRPr lang="fi-FI" sz="2000" dirty="0"/>
          </a:p>
        </p:txBody>
      </p:sp>
      <p:pic>
        <p:nvPicPr>
          <p:cNvPr id="9218" name="Picture 2" descr="Kissa, Kissanpentu, Puu, Utelias, Raidallinen, Kissan">
            <a:extLst>
              <a:ext uri="{FF2B5EF4-FFF2-40B4-BE49-F238E27FC236}">
                <a16:creationId xmlns:a16="http://schemas.microsoft.com/office/drawing/2014/main" id="{8D6991ED-464F-4CF1-9F9A-56BD7BF88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r="1914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1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49668B-1A06-804A-BB2C-39ECDF16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09" y="616772"/>
            <a:ext cx="9625608" cy="879030"/>
          </a:xfrm>
        </p:spPr>
        <p:txBody>
          <a:bodyPr anchor="b">
            <a:normAutofit fontScale="90000"/>
          </a:bodyPr>
          <a:lstStyle/>
          <a:p>
            <a:br>
              <a:rPr lang="fi-FI" sz="4600" dirty="0"/>
            </a:br>
            <a:r>
              <a:rPr lang="fi-FI" sz="4900" b="1" dirty="0">
                <a:solidFill>
                  <a:srgbClr val="7030A0"/>
                </a:solidFill>
              </a:rPr>
              <a:t>HUOMIOI LAPSEN IKÄ- ja KEHITYSTASO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ABFD77-84A3-AC4D-95F5-C8D986B9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843539" cy="46574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900" b="1" dirty="0">
                <a:solidFill>
                  <a:srgbClr val="00B050"/>
                </a:solidFill>
              </a:rPr>
              <a:t>1 vuotias:  </a:t>
            </a:r>
          </a:p>
          <a:p>
            <a:pPr>
              <a:buFontTx/>
              <a:buChar char="-"/>
            </a:pPr>
            <a:r>
              <a:rPr lang="fi-FI" sz="1900" dirty="0"/>
              <a:t>Vuorovaikutus ja kontakti</a:t>
            </a:r>
          </a:p>
          <a:p>
            <a:pPr>
              <a:buFontTx/>
              <a:buChar char="-"/>
            </a:pPr>
            <a:r>
              <a:rPr lang="fi-FI" sz="1900" dirty="0"/>
              <a:t> huomioi jaettu tarkkaavaisuus </a:t>
            </a:r>
            <a:r>
              <a:rPr lang="fi-FI" sz="1900" i="1" dirty="0"/>
              <a:t>(Tärkeää kaikissa ikävaiheissa!)</a:t>
            </a:r>
          </a:p>
          <a:p>
            <a:pPr marL="0" indent="0">
              <a:buNone/>
            </a:pPr>
            <a:r>
              <a:rPr lang="fi-FI" sz="1900" b="1" dirty="0">
                <a:solidFill>
                  <a:srgbClr val="00B050"/>
                </a:solidFill>
              </a:rPr>
              <a:t>1,5 vuotias: </a:t>
            </a:r>
          </a:p>
          <a:p>
            <a:pPr marL="0" indent="0">
              <a:buNone/>
            </a:pPr>
            <a:r>
              <a:rPr lang="fi-FI" sz="1900" dirty="0"/>
              <a:t>- Leikin symbolisia toimintoja (palikka on puhelin tai auto.)</a:t>
            </a:r>
            <a:br>
              <a:rPr lang="fi-FI" sz="1900" dirty="0"/>
            </a:br>
            <a:r>
              <a:rPr lang="fi-FI" sz="1900" dirty="0"/>
              <a:t>- KIELELLISTÄ YMMÄRTÄMISTÄ </a:t>
            </a:r>
            <a:r>
              <a:rPr lang="fi-FI" sz="1900" i="1" dirty="0"/>
              <a:t>(Tärkeää kaikissa ikävaiheissa!)</a:t>
            </a:r>
          </a:p>
          <a:p>
            <a:pPr marL="0" indent="0">
              <a:buNone/>
            </a:pPr>
            <a:r>
              <a:rPr lang="fi-FI" sz="1900" b="1" dirty="0">
                <a:solidFill>
                  <a:srgbClr val="00B050"/>
                </a:solidFill>
              </a:rPr>
              <a:t>2 vuotias:</a:t>
            </a:r>
          </a:p>
          <a:p>
            <a:pPr>
              <a:buFontTx/>
              <a:buChar char="-"/>
            </a:pPr>
            <a:r>
              <a:rPr lang="fi-FI" sz="1900" dirty="0"/>
              <a:t>Sanavarastoa (10 sanaa), kahden sanan lauseita, ohjeen noudattamista (kaksiosaiset ohjeet.) </a:t>
            </a:r>
          </a:p>
          <a:p>
            <a:pPr marL="0" indent="0">
              <a:buNone/>
            </a:pPr>
            <a:r>
              <a:rPr lang="fi-FI" sz="1900" b="1" dirty="0">
                <a:solidFill>
                  <a:srgbClr val="00B050"/>
                </a:solidFill>
              </a:rPr>
              <a:t>3 vuotias: </a:t>
            </a:r>
          </a:p>
          <a:p>
            <a:pPr marL="0" indent="0">
              <a:buNone/>
            </a:pPr>
            <a:r>
              <a:rPr lang="fi-FI" sz="1900" dirty="0"/>
              <a:t>- Sanojen äänneasua ja sanavarastoa (tulee olla useista sanaluokista), sanan taivuttamista.</a:t>
            </a:r>
          </a:p>
          <a:p>
            <a:endParaRPr lang="fi-FI" sz="1900" dirty="0"/>
          </a:p>
          <a:p>
            <a:endParaRPr lang="fi-FI" sz="1900" dirty="0"/>
          </a:p>
        </p:txBody>
      </p:sp>
      <p:pic>
        <p:nvPicPr>
          <p:cNvPr id="10242" name="Picture 2" descr="Lintu, Lapset, Haara, Ympäristöön, Vihreä, Värikynä">
            <a:extLst>
              <a:ext uri="{FF2B5EF4-FFF2-40B4-BE49-F238E27FC236}">
                <a16:creationId xmlns:a16="http://schemas.microsoft.com/office/drawing/2014/main" id="{559935E2-A8E2-44D9-B9AA-C8DE1863F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r="5832" b="1"/>
          <a:stretch/>
        </p:blipFill>
        <p:spPr bwMode="auto">
          <a:xfrm>
            <a:off x="8571341" y="2694718"/>
            <a:ext cx="3164939" cy="31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1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B601C7B4BCCF94194FD1133633D13A1" ma:contentTypeVersion="9" ma:contentTypeDescription="Luo uusi asiakirja." ma:contentTypeScope="" ma:versionID="cfe8c4cfe875af63d19a5a769b933bed">
  <xsd:schema xmlns:xsd="http://www.w3.org/2001/XMLSchema" xmlns:xs="http://www.w3.org/2001/XMLSchema" xmlns:p="http://schemas.microsoft.com/office/2006/metadata/properties" xmlns:ns3="3d667c4f-10ce-4b6d-a8dc-bb1802c1c583" xmlns:ns4="99ee8428-97cc-44ac-9503-311dd12c72b1" targetNamespace="http://schemas.microsoft.com/office/2006/metadata/properties" ma:root="true" ma:fieldsID="0ce7bc5c2000e47e079c7b9dca67fe25" ns3:_="" ns4:_="">
    <xsd:import namespace="3d667c4f-10ce-4b6d-a8dc-bb1802c1c583"/>
    <xsd:import namespace="99ee8428-97cc-44ac-9503-311dd12c72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67c4f-10ce-4b6d-a8dc-bb1802c1c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e8428-97cc-44ac-9503-311dd12c7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3C6168-7522-4F53-ACDD-879F1CDED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67c4f-10ce-4b6d-a8dc-bb1802c1c583"/>
    <ds:schemaRef ds:uri="99ee8428-97cc-44ac-9503-311dd12c7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DF793-C79D-47FD-9968-B853AD64F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2A9D5-AAB9-4F21-95ED-09E3FC66A7D5}">
  <ds:schemaRefs>
    <ds:schemaRef ds:uri="3d667c4f-10ce-4b6d-a8dc-bb1802c1c583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99ee8428-97cc-44ac-9503-311dd12c72b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959</Words>
  <Application>Microsoft Office PowerPoint</Application>
  <PresentationFormat>Laajakuva</PresentationFormat>
  <Paragraphs>137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Amasis MT Pro</vt:lpstr>
      <vt:lpstr>Arial</vt:lpstr>
      <vt:lpstr>Calibri</vt:lpstr>
      <vt:lpstr>Calibri Light</vt:lpstr>
      <vt:lpstr>Wingdings</vt:lpstr>
      <vt:lpstr>Office-teema</vt:lpstr>
      <vt:lpstr>Lapsen ja lapsiryhmän havainnointi </vt:lpstr>
      <vt:lpstr>HAVAINNOINTI</vt:lpstr>
      <vt:lpstr>PowerPoint-esitys</vt:lpstr>
      <vt:lpstr>Mitä ja miten havainnoidaan?</vt:lpstr>
      <vt:lpstr>Miksi havainnoidaan?</vt:lpstr>
      <vt:lpstr>HAVAINNOIN AVULLA MAHDOLLISTETAAN LAPSEN OSALLISUUS</vt:lpstr>
      <vt:lpstr>PowerPoint-esitys</vt:lpstr>
      <vt:lpstr>Kun havainnoit</vt:lpstr>
      <vt:lpstr> HUOMIOI LAPSEN IKÄ- ja KEHITYSTASO</vt:lpstr>
      <vt:lpstr>   4-6-vuotias lapsi</vt:lpstr>
      <vt:lpstr>Vertaa siihen mitä jo tiedät ja vertaa toisiin lapsiin,  mutta muista että erilaisuus on rikkautta </vt:lpstr>
      <vt:lpstr>Havainnoi lapsen motoriikkaa</vt:lpstr>
      <vt:lpstr>Itsesäätely kehittyy  yksilöllisesti.  Se  vaikuttaa:</vt:lpstr>
      <vt:lpstr>Hahmotukselliset haasteet vaikuttavat:</vt:lpstr>
      <vt:lpstr>PowerPoint-esitys</vt:lpstr>
      <vt:lpstr>KESKUSTELE HAVAINNOISTASI</vt:lpstr>
      <vt:lpstr>ESIMERKKEJÄ HAVAINNOINTILOMAKKEISTA</vt:lpstr>
      <vt:lpstr>PowerPoint-esitys</vt:lpstr>
      <vt:lpstr>Havainnoinnista DOKUMENTOINTIIN</vt:lpstr>
      <vt:lpstr>OPH: Pedagoginen dokumentointi </vt:lpstr>
      <vt:lpstr>Tietoa dokumentoidaan, JOTTA: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Lapsen ja lapsiryhmän havainnointi</dc:title>
  <dc:creator>Pirnes Leena</dc:creator>
  <cp:lastModifiedBy>Pirnes Leena</cp:lastModifiedBy>
  <cp:revision>4</cp:revision>
  <dcterms:created xsi:type="dcterms:W3CDTF">2022-02-22T08:37:23Z</dcterms:created>
  <dcterms:modified xsi:type="dcterms:W3CDTF">2022-02-22T13:44:13Z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0x0101006B601C7B4BCCF94194FD1133633D13A1</vt:lpwstr>
  </property>
</Properties>
</file>