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57" r:id="rId5"/>
    <p:sldId id="263" r:id="rId6"/>
    <p:sldId id="264" r:id="rId7"/>
    <p:sldId id="262" r:id="rId8"/>
    <p:sldId id="265" r:id="rId9"/>
    <p:sldId id="267" r:id="rId10"/>
    <p:sldId id="266" r:id="rId11"/>
    <p:sldId id="259"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smtClean="0"/>
              <a:t>Muokkaa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1/24/2021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1/24/2021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57300" y="2909102"/>
            <a:ext cx="480060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633864" y="2909102"/>
            <a:ext cx="4800600" cy="299639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smtClean="0"/>
              <a:t>Muokkaa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1/24/2021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smtClean="0"/>
              <a:t>Muokkaa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1/24/2021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1/24/2021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empatia</a:t>
            </a:r>
            <a:endParaRPr lang="fi-FI" dirty="0"/>
          </a:p>
        </p:txBody>
      </p:sp>
      <p:sp>
        <p:nvSpPr>
          <p:cNvPr id="3" name="Alaotsikko 2"/>
          <p:cNvSpPr>
            <a:spLocks noGrp="1"/>
          </p:cNvSpPr>
          <p:nvPr>
            <p:ph type="subTitle" idx="1"/>
          </p:nvPr>
        </p:nvSpPr>
        <p:spPr/>
        <p:txBody>
          <a:bodyPr>
            <a:normAutofit lnSpcReduction="10000"/>
          </a:bodyPr>
          <a:lstStyle/>
          <a:p>
            <a:r>
              <a:rPr lang="fi-FI" dirty="0" smtClean="0"/>
              <a:t>Johanna </a:t>
            </a:r>
            <a:r>
              <a:rPr lang="fi-FI" dirty="0" err="1" smtClean="0"/>
              <a:t>paronen</a:t>
            </a:r>
            <a:endParaRPr lang="fi-FI" dirty="0" smtClean="0"/>
          </a:p>
          <a:p>
            <a:r>
              <a:rPr lang="fi-FI" dirty="0" err="1" smtClean="0"/>
              <a:t>lakho</a:t>
            </a:r>
            <a:endParaRPr lang="fi-FI" dirty="0"/>
          </a:p>
        </p:txBody>
      </p:sp>
    </p:spTree>
    <p:extLst>
      <p:ext uri="{BB962C8B-B14F-4D97-AF65-F5344CB8AC3E}">
        <p14:creationId xmlns:p14="http://schemas.microsoft.com/office/powerpoint/2010/main" val="1559087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149531" y="191589"/>
            <a:ext cx="9805851" cy="6186309"/>
          </a:xfrm>
          <a:prstGeom prst="rect">
            <a:avLst/>
          </a:prstGeom>
        </p:spPr>
        <p:txBody>
          <a:bodyPr wrap="square">
            <a:spAutoFit/>
          </a:bodyPr>
          <a:lstStyle/>
          <a:p>
            <a:endParaRPr lang="fi-FI" u="sng" dirty="0">
              <a:latin typeface="Arial" panose="020B0604020202020204" pitchFamily="34" charset="0"/>
            </a:endParaRPr>
          </a:p>
          <a:p>
            <a:r>
              <a:rPr lang="fi-FI" u="sng" dirty="0" smtClean="0">
                <a:latin typeface="Arial" panose="020B0604020202020204" pitchFamily="34" charset="0"/>
              </a:rPr>
              <a:t>Menetelmät:</a:t>
            </a:r>
          </a:p>
          <a:p>
            <a:endParaRPr lang="fi-FI" u="sng" dirty="0" smtClean="0">
              <a:latin typeface="Arial" panose="020B0604020202020204" pitchFamily="34" charset="0"/>
            </a:endParaRPr>
          </a:p>
          <a:p>
            <a:r>
              <a:rPr lang="fi-FI" dirty="0" smtClean="0">
                <a:latin typeface="Arial" panose="020B0604020202020204" pitchFamily="34" charset="0"/>
              </a:rPr>
              <a:t>Erilaiset </a:t>
            </a:r>
            <a:r>
              <a:rPr lang="fi-FI" dirty="0">
                <a:latin typeface="Arial" panose="020B0604020202020204" pitchFamily="34" charset="0"/>
              </a:rPr>
              <a:t>luovat ja toiminnalliset menetelmät </a:t>
            </a:r>
            <a:r>
              <a:rPr lang="fi-FI" dirty="0" smtClean="0">
                <a:latin typeface="Arial" panose="020B0604020202020204" pitchFamily="34" charset="0"/>
              </a:rPr>
              <a:t>ovat kasvattajien </a:t>
            </a:r>
            <a:r>
              <a:rPr lang="fi-FI" dirty="0">
                <a:latin typeface="Arial" panose="020B0604020202020204" pitchFamily="34" charset="0"/>
              </a:rPr>
              <a:t>mielestä hyviä käytäntöjä empatiataidon tukemiseksi. </a:t>
            </a:r>
            <a:endParaRPr lang="fi-FI" dirty="0" smtClean="0">
              <a:latin typeface="Arial" panose="020B0604020202020204" pitchFamily="34" charset="0"/>
            </a:endParaRPr>
          </a:p>
          <a:p>
            <a:endParaRPr lang="fi-FI" dirty="0" smtClean="0">
              <a:latin typeface="Arial" panose="020B0604020202020204" pitchFamily="34" charset="0"/>
            </a:endParaRPr>
          </a:p>
          <a:p>
            <a:r>
              <a:rPr lang="fi-FI" dirty="0" smtClean="0">
                <a:latin typeface="Arial" panose="020B0604020202020204" pitchFamily="34" charset="0"/>
              </a:rPr>
              <a:t>Draama on hyväksi koettu ja monipuolinen toimintatapa. Eläytyminen draamassa esim. erilaiset ongelmatilanteet satu-ja eläinhahmoilla. </a:t>
            </a:r>
          </a:p>
          <a:p>
            <a:r>
              <a:rPr lang="fi-FI" dirty="0" smtClean="0">
                <a:latin typeface="Arial" panose="020B0604020202020204" pitchFamily="34" charset="0"/>
              </a:rPr>
              <a:t> </a:t>
            </a:r>
          </a:p>
          <a:p>
            <a:r>
              <a:rPr lang="fi-FI" dirty="0" smtClean="0">
                <a:latin typeface="Arial" panose="020B0604020202020204" pitchFamily="34" charset="0"/>
              </a:rPr>
              <a:t>Satujen lukeminen</a:t>
            </a:r>
            <a:r>
              <a:rPr lang="fi-FI" dirty="0">
                <a:latin typeface="Arial" panose="020B0604020202020204" pitchFamily="34" charset="0"/>
              </a:rPr>
              <a:t>; niihin eläytyminen, satuhahmojen, eläinten asemaan asettuminen</a:t>
            </a:r>
            <a:r>
              <a:rPr lang="fi-FI" dirty="0" smtClean="0">
                <a:latin typeface="Arial" panose="020B0604020202020204" pitchFamily="34" charset="0"/>
              </a:rPr>
              <a:t>. Saduista keskusteleminen.</a:t>
            </a:r>
          </a:p>
          <a:p>
            <a:endParaRPr lang="fi-FI" dirty="0">
              <a:latin typeface="Arial" panose="020B0604020202020204" pitchFamily="34" charset="0"/>
            </a:endParaRPr>
          </a:p>
          <a:p>
            <a:r>
              <a:rPr lang="fi-FI" dirty="0" smtClean="0">
                <a:latin typeface="Arial" panose="020B0604020202020204" pitchFamily="34" charset="0"/>
              </a:rPr>
              <a:t>Tunnekortit. Kuvista keskusteleminen, tarinoiden jatkaminen. </a:t>
            </a:r>
            <a:r>
              <a:rPr lang="fi-FI" dirty="0" err="1" smtClean="0">
                <a:latin typeface="Arial" panose="020B0604020202020204" pitchFamily="34" charset="0"/>
              </a:rPr>
              <a:t>Sadutus</a:t>
            </a:r>
            <a:r>
              <a:rPr lang="fi-FI" dirty="0" smtClean="0">
                <a:latin typeface="Arial" panose="020B0604020202020204" pitchFamily="34" charset="0"/>
              </a:rPr>
              <a:t>. </a:t>
            </a:r>
          </a:p>
          <a:p>
            <a:endParaRPr lang="fi-FI" dirty="0">
              <a:latin typeface="Arial" panose="020B0604020202020204" pitchFamily="34" charset="0"/>
            </a:endParaRPr>
          </a:p>
          <a:p>
            <a:r>
              <a:rPr lang="fi-FI" dirty="0" smtClean="0">
                <a:latin typeface="Arial" panose="020B0604020202020204" pitchFamily="34" charset="0"/>
              </a:rPr>
              <a:t>Satuhieronta. </a:t>
            </a:r>
          </a:p>
          <a:p>
            <a:endParaRPr lang="fi-FI" dirty="0">
              <a:latin typeface="Arial" panose="020B0604020202020204" pitchFamily="34" charset="0"/>
            </a:endParaRPr>
          </a:p>
          <a:p>
            <a:r>
              <a:rPr lang="fi-FI" dirty="0" smtClean="0">
                <a:latin typeface="Arial" panose="020B0604020202020204" pitchFamily="34" charset="0"/>
              </a:rPr>
              <a:t>Lasten </a:t>
            </a:r>
            <a:r>
              <a:rPr lang="fi-FI" dirty="0" err="1" smtClean="0">
                <a:latin typeface="Arial" panose="020B0604020202020204" pitchFamily="34" charset="0"/>
              </a:rPr>
              <a:t>mindfulness</a:t>
            </a:r>
            <a:r>
              <a:rPr lang="fi-FI" dirty="0" smtClean="0">
                <a:latin typeface="Arial" panose="020B0604020202020204" pitchFamily="34" charset="0"/>
              </a:rPr>
              <a:t>-harjoitukset. </a:t>
            </a:r>
          </a:p>
          <a:p>
            <a:endParaRPr lang="fi-FI" dirty="0">
              <a:latin typeface="Arial" panose="020B0604020202020204" pitchFamily="34" charset="0"/>
            </a:endParaRPr>
          </a:p>
          <a:p>
            <a:r>
              <a:rPr lang="fi-FI" dirty="0" smtClean="0">
                <a:latin typeface="Arial" panose="020B0604020202020204" pitchFamily="34" charset="0"/>
              </a:rPr>
              <a:t>Roolileikit. Ohjattu roolileikki, jossa aikuinen mukana.</a:t>
            </a:r>
          </a:p>
          <a:p>
            <a:endParaRPr lang="fi-FI" dirty="0">
              <a:latin typeface="Arial" panose="020B0604020202020204" pitchFamily="34" charset="0"/>
            </a:endParaRPr>
          </a:p>
          <a:p>
            <a:r>
              <a:rPr lang="fi-FI" dirty="0" smtClean="0">
                <a:latin typeface="Arial" panose="020B0604020202020204" pitchFamily="34" charset="0"/>
              </a:rPr>
              <a:t>Yhteisleikit. Laululeikit, piirileikit, perinneleikit (ei kilpailuleikit). Pienten ja isompien yhteiset leikit antavat mahdollisuuden harjoitella empatiataitoja.</a:t>
            </a:r>
            <a:endParaRPr lang="fi-FI" dirty="0"/>
          </a:p>
        </p:txBody>
      </p:sp>
    </p:spTree>
    <p:extLst>
      <p:ext uri="{BB962C8B-B14F-4D97-AF65-F5344CB8AC3E}">
        <p14:creationId xmlns:p14="http://schemas.microsoft.com/office/powerpoint/2010/main" val="298524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2342606" y="1079863"/>
            <a:ext cx="5956663" cy="5521234"/>
          </a:xfrm>
          <a:prstGeom prst="rect">
            <a:avLst/>
          </a:prstGeom>
        </p:spPr>
      </p:pic>
      <p:sp>
        <p:nvSpPr>
          <p:cNvPr id="3" name="Tekstiruutu 2"/>
          <p:cNvSpPr txBox="1"/>
          <p:nvPr/>
        </p:nvSpPr>
        <p:spPr>
          <a:xfrm>
            <a:off x="1306286" y="539931"/>
            <a:ext cx="8995954" cy="369332"/>
          </a:xfrm>
          <a:prstGeom prst="rect">
            <a:avLst/>
          </a:prstGeom>
          <a:noFill/>
        </p:spPr>
        <p:txBody>
          <a:bodyPr wrap="square" rtlCol="0">
            <a:spAutoFit/>
          </a:bodyPr>
          <a:lstStyle/>
          <a:p>
            <a:r>
              <a:rPr lang="fi-FI" b="1" dirty="0"/>
              <a:t>https://viitotturakkaus.fi/onewebmedia/empatian-supersankari-harjoituspaketti.pdf</a:t>
            </a:r>
          </a:p>
        </p:txBody>
      </p:sp>
    </p:spTree>
    <p:extLst>
      <p:ext uri="{BB962C8B-B14F-4D97-AF65-F5344CB8AC3E}">
        <p14:creationId xmlns:p14="http://schemas.microsoft.com/office/powerpoint/2010/main" val="3799174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367246" y="819376"/>
            <a:ext cx="9300754" cy="3375219"/>
          </a:xfrm>
          <a:prstGeom prst="rect">
            <a:avLst/>
          </a:prstGeom>
        </p:spPr>
        <p:txBody>
          <a:bodyPr wrap="square">
            <a:spAutoFit/>
          </a:bodyPr>
          <a:lstStyle/>
          <a:p>
            <a:pPr>
              <a:lnSpc>
                <a:spcPct val="107000"/>
              </a:lnSpc>
              <a:spcAft>
                <a:spcPts val="800"/>
              </a:spcAft>
            </a:pPr>
            <a:r>
              <a:rPr lang="fi-FI" sz="2000" b="1" dirty="0" smtClean="0">
                <a:latin typeface="Times New Roman" panose="02020603050405020304" pitchFamily="18" charset="0"/>
                <a:ea typeface="Times New Roman" panose="02020603050405020304" pitchFamily="18" charset="0"/>
                <a:cs typeface="Times New Roman" panose="02020603050405020304" pitchFamily="18" charset="0"/>
              </a:rPr>
              <a:t>Keskustelu-tehtävät ryhmille:</a:t>
            </a:r>
          </a:p>
          <a:p>
            <a:pPr>
              <a:lnSpc>
                <a:spcPct val="107000"/>
              </a:lnSpc>
              <a:spcAft>
                <a:spcPts val="800"/>
              </a:spcAft>
            </a:pP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dirty="0">
                <a:latin typeface="Times New Roman" panose="02020603050405020304" pitchFamily="18" charset="0"/>
                <a:ea typeface="Times New Roman" panose="02020603050405020304" pitchFamily="18" charset="0"/>
                <a:cs typeface="Times New Roman" panose="02020603050405020304" pitchFamily="18" charset="0"/>
              </a:rPr>
              <a:t>Mitä hyvää empatiasta voi seurata? </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dirty="0">
                <a:latin typeface="Times New Roman" panose="02020603050405020304" pitchFamily="18" charset="0"/>
                <a:ea typeface="Times New Roman" panose="02020603050405020304" pitchFamily="18" charset="0"/>
                <a:cs typeface="Times New Roman" panose="02020603050405020304" pitchFamily="18" charset="0"/>
              </a:rPr>
              <a:t>Voiko joissain tilanteissa empatiasta seurata jotain ikävää tai haitallista? Mitä ja kenelle?</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dirty="0">
                <a:latin typeface="Times New Roman" panose="02020603050405020304" pitchFamily="18" charset="0"/>
                <a:ea typeface="Times New Roman" panose="02020603050405020304" pitchFamily="18" charset="0"/>
                <a:cs typeface="Times New Roman" panose="02020603050405020304" pitchFamily="18" charset="0"/>
              </a:rPr>
              <a:t>Millaisissa tilanteissa empatiaa voi olla vaikea osoittaa, vaikka haluaisi?</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dirty="0" smtClean="0">
                <a:latin typeface="Times New Roman" panose="02020603050405020304" pitchFamily="18" charset="0"/>
                <a:ea typeface="Times New Roman" panose="02020603050405020304" pitchFamily="18" charset="0"/>
                <a:cs typeface="Times New Roman" panose="02020603050405020304" pitchFamily="18" charset="0"/>
              </a:rPr>
              <a:t>Muistatteko </a:t>
            </a:r>
            <a:r>
              <a:rPr lang="fi-FI" dirty="0">
                <a:latin typeface="Times New Roman" panose="02020603050405020304" pitchFamily="18" charset="0"/>
                <a:ea typeface="Times New Roman" panose="02020603050405020304" pitchFamily="18" charset="0"/>
                <a:cs typeface="Times New Roman" panose="02020603050405020304" pitchFamily="18" charset="0"/>
              </a:rPr>
              <a:t>tilanteen, jossa joku kohteli teitä välipitämättömästi? Mitä tilanteessa tapahtui ja miltä se tuntui?</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dirty="0">
                <a:latin typeface="Times New Roman" panose="02020603050405020304" pitchFamily="18" charset="0"/>
                <a:ea typeface="Times New Roman" panose="02020603050405020304" pitchFamily="18" charset="0"/>
                <a:cs typeface="Times New Roman" panose="02020603050405020304" pitchFamily="18" charset="0"/>
              </a:rPr>
              <a:t>Muistatteko tilanteen, jossa joku oli teitä kohtaan empaattinen? Miltä toisen osoittama empatia ja läsnäolo tuntuu?</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Kuva 2"/>
          <p:cNvPicPr>
            <a:picLocks noChangeAspect="1"/>
          </p:cNvPicPr>
          <p:nvPr/>
        </p:nvPicPr>
        <p:blipFill>
          <a:blip r:embed="rId2"/>
          <a:stretch>
            <a:fillRect/>
          </a:stretch>
        </p:blipFill>
        <p:spPr>
          <a:xfrm>
            <a:off x="8673192" y="4587919"/>
            <a:ext cx="2857500" cy="1600200"/>
          </a:xfrm>
          <a:prstGeom prst="rect">
            <a:avLst/>
          </a:prstGeom>
        </p:spPr>
      </p:pic>
      <p:pic>
        <p:nvPicPr>
          <p:cNvPr id="4" name="Kuva 3"/>
          <p:cNvPicPr>
            <a:picLocks noChangeAspect="1"/>
          </p:cNvPicPr>
          <p:nvPr/>
        </p:nvPicPr>
        <p:blipFill>
          <a:blip r:embed="rId3"/>
          <a:stretch>
            <a:fillRect/>
          </a:stretch>
        </p:blipFill>
        <p:spPr>
          <a:xfrm>
            <a:off x="4406536" y="4259714"/>
            <a:ext cx="4023361" cy="2256610"/>
          </a:xfrm>
          <a:prstGeom prst="rect">
            <a:avLst/>
          </a:prstGeom>
        </p:spPr>
      </p:pic>
      <p:pic>
        <p:nvPicPr>
          <p:cNvPr id="5" name="Kuva 4"/>
          <p:cNvPicPr>
            <a:picLocks noChangeAspect="1"/>
          </p:cNvPicPr>
          <p:nvPr/>
        </p:nvPicPr>
        <p:blipFill>
          <a:blip r:embed="rId4"/>
          <a:stretch>
            <a:fillRect/>
          </a:stretch>
        </p:blipFill>
        <p:spPr>
          <a:xfrm>
            <a:off x="1287506" y="4637179"/>
            <a:ext cx="2701019" cy="1879145"/>
          </a:xfrm>
          <a:prstGeom prst="rect">
            <a:avLst/>
          </a:prstGeom>
        </p:spPr>
      </p:pic>
    </p:spTree>
    <p:extLst>
      <p:ext uri="{BB962C8B-B14F-4D97-AF65-F5344CB8AC3E}">
        <p14:creationId xmlns:p14="http://schemas.microsoft.com/office/powerpoint/2010/main" val="4151838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454332" y="1738930"/>
            <a:ext cx="9562011" cy="707886"/>
          </a:xfrm>
          <a:prstGeom prst="rect">
            <a:avLst/>
          </a:prstGeom>
        </p:spPr>
        <p:txBody>
          <a:bodyPr wrap="square">
            <a:spAutoFit/>
          </a:bodyPr>
          <a:lstStyle/>
          <a:p>
            <a:r>
              <a:rPr lang="fi-FI" sz="4000" b="1" dirty="0"/>
              <a:t>Mitä empatia on, miksi se on </a:t>
            </a:r>
            <a:r>
              <a:rPr lang="fi-FI" sz="4000" b="1" dirty="0" smtClean="0"/>
              <a:t>tärkeää?</a:t>
            </a:r>
            <a:endParaRPr lang="fi-FI" sz="4000" dirty="0"/>
          </a:p>
        </p:txBody>
      </p:sp>
      <p:pic>
        <p:nvPicPr>
          <p:cNvPr id="5" name="Kuva 4"/>
          <p:cNvPicPr>
            <a:picLocks noChangeAspect="1"/>
          </p:cNvPicPr>
          <p:nvPr/>
        </p:nvPicPr>
        <p:blipFill>
          <a:blip r:embed="rId2"/>
          <a:stretch>
            <a:fillRect/>
          </a:stretch>
        </p:blipFill>
        <p:spPr>
          <a:xfrm>
            <a:off x="4455387" y="3429000"/>
            <a:ext cx="2619375" cy="1743075"/>
          </a:xfrm>
          <a:prstGeom prst="rect">
            <a:avLst/>
          </a:prstGeom>
        </p:spPr>
      </p:pic>
    </p:spTree>
    <p:extLst>
      <p:ext uri="{BB962C8B-B14F-4D97-AF65-F5344CB8AC3E}">
        <p14:creationId xmlns:p14="http://schemas.microsoft.com/office/powerpoint/2010/main" val="3788979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01486" y="1265480"/>
            <a:ext cx="8691153" cy="4401205"/>
          </a:xfrm>
          <a:prstGeom prst="rect">
            <a:avLst/>
          </a:prstGeom>
        </p:spPr>
        <p:txBody>
          <a:bodyPr wrap="square">
            <a:spAutoFit/>
          </a:bodyPr>
          <a:lstStyle/>
          <a:p>
            <a:r>
              <a:rPr lang="fi-FI" sz="2800" dirty="0"/>
              <a:t>Empatia on tärkeää, koska se mahdollistaa sen, että ihmisten välille syntyy ymmärrystä. Tässä mielessä empatia on kognitiivisena taitona elintärkeä. </a:t>
            </a:r>
            <a:r>
              <a:rPr lang="fi-FI" sz="2800" dirty="0" smtClean="0"/>
              <a:t>Saattaa olla niin</a:t>
            </a:r>
            <a:r>
              <a:rPr lang="fi-FI" sz="2800" dirty="0" smtClean="0"/>
              <a:t>, </a:t>
            </a:r>
            <a:r>
              <a:rPr lang="fi-FI" sz="2800" dirty="0"/>
              <a:t>että ihmislaji on selviytynyt maan päällä nimenomaan yhteistyön avulla. Esihistoriallisina aikoina empatia on ollut pienelle, hitaalle ja heikolle ihmiseläimelle selviytymistaito. Tänä päivänä empatian merkitys tuntuu vain lisääntyvän, vaikkapa työelämässä. Kun kaikki mitä voidaan automatisoida automatisoidaan, jää </a:t>
            </a:r>
            <a:r>
              <a:rPr lang="fi-FI" sz="2800" dirty="0" smtClean="0"/>
              <a:t>ihmisten tehtäväksi </a:t>
            </a:r>
            <a:r>
              <a:rPr lang="fi-FI" sz="2800" dirty="0" smtClean="0"/>
              <a:t>se, </a:t>
            </a:r>
            <a:r>
              <a:rPr lang="fi-FI" sz="2800" dirty="0"/>
              <a:t>mihin kone ei pysty. </a:t>
            </a:r>
          </a:p>
        </p:txBody>
      </p:sp>
      <p:pic>
        <p:nvPicPr>
          <p:cNvPr id="3" name="Kuva 2"/>
          <p:cNvPicPr>
            <a:picLocks noChangeAspect="1"/>
          </p:cNvPicPr>
          <p:nvPr/>
        </p:nvPicPr>
        <p:blipFill>
          <a:blip r:embed="rId2"/>
          <a:stretch>
            <a:fillRect/>
          </a:stretch>
        </p:blipFill>
        <p:spPr>
          <a:xfrm>
            <a:off x="9419409" y="4475389"/>
            <a:ext cx="1905000" cy="2000250"/>
          </a:xfrm>
          <a:prstGeom prst="rect">
            <a:avLst/>
          </a:prstGeom>
        </p:spPr>
      </p:pic>
    </p:spTree>
    <p:extLst>
      <p:ext uri="{BB962C8B-B14F-4D97-AF65-F5344CB8AC3E}">
        <p14:creationId xmlns:p14="http://schemas.microsoft.com/office/powerpoint/2010/main" val="1672181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80159" y="403839"/>
            <a:ext cx="9833611" cy="5386090"/>
          </a:xfrm>
          <a:prstGeom prst="rect">
            <a:avLst/>
          </a:prstGeom>
        </p:spPr>
        <p:txBody>
          <a:bodyPr wrap="square">
            <a:spAutoFit/>
          </a:bodyPr>
          <a:lstStyle/>
          <a:p>
            <a:r>
              <a:rPr lang="fi-FI" sz="2800" dirty="0" smtClean="0"/>
              <a:t>Empatia </a:t>
            </a:r>
            <a:r>
              <a:rPr lang="fi-FI" sz="2800" dirty="0"/>
              <a:t>on kokoelma ajattelun taitoja, joilla ihminen ymmärtää toisia ja siten kykenee vuorovaikutukseen. Empatia voidaan jakaa kolmeen osa-alueeseen: </a:t>
            </a:r>
          </a:p>
          <a:p>
            <a:pPr>
              <a:buFont typeface="Arial" panose="020B0604020202020204" pitchFamily="34" charset="0"/>
              <a:buChar char="•"/>
            </a:pPr>
            <a:r>
              <a:rPr lang="fi-FI" sz="2800" dirty="0"/>
              <a:t>Toisten ajatusten ymmärtäminen (kognitiivinen empatia), </a:t>
            </a:r>
          </a:p>
          <a:p>
            <a:pPr>
              <a:buFont typeface="Arial" panose="020B0604020202020204" pitchFamily="34" charset="0"/>
              <a:buChar char="•"/>
            </a:pPr>
            <a:r>
              <a:rPr lang="fi-FI" sz="2800" dirty="0"/>
              <a:t>toisten tunteiden ymmärtäminen (affektiivinen empatia), sekä </a:t>
            </a:r>
          </a:p>
          <a:p>
            <a:pPr>
              <a:buFont typeface="Arial" panose="020B0604020202020204" pitchFamily="34" charset="0"/>
              <a:buChar char="•"/>
            </a:pPr>
            <a:r>
              <a:rPr lang="fi-FI" sz="2800" dirty="0"/>
              <a:t>myötätunto (empaattinen motivaatio/altruismi). </a:t>
            </a:r>
            <a:endParaRPr lang="fi-FI" sz="2800" dirty="0" smtClean="0"/>
          </a:p>
          <a:p>
            <a:pPr>
              <a:buFont typeface="Arial" panose="020B0604020202020204" pitchFamily="34" charset="0"/>
              <a:buChar char="•"/>
            </a:pPr>
            <a:endParaRPr lang="fi-FI" sz="2800" dirty="0"/>
          </a:p>
          <a:p>
            <a:r>
              <a:rPr lang="fi-FI" sz="2800" dirty="0"/>
              <a:t>Kutakin osa-aluetta tukevat osittain erilliset aivomekanismit ja -alueet. Tämä tarkoittaa sitä, että esimerkiksi tietynlaisen aivovamman seurauksena vain yksi empatian osa-alue saattaa häiriintyä, mutta muut säilyvät toiminnassa. </a:t>
            </a:r>
            <a:endParaRPr lang="fi-FI" sz="2800" dirty="0" smtClean="0"/>
          </a:p>
          <a:p>
            <a:endParaRPr lang="fi-FI" dirty="0"/>
          </a:p>
          <a:p>
            <a:endParaRPr lang="fi-FI" dirty="0" smtClean="0"/>
          </a:p>
        </p:txBody>
      </p:sp>
      <p:pic>
        <p:nvPicPr>
          <p:cNvPr id="3" name="Kuva 2"/>
          <p:cNvPicPr>
            <a:picLocks noChangeAspect="1"/>
          </p:cNvPicPr>
          <p:nvPr/>
        </p:nvPicPr>
        <p:blipFill>
          <a:blip r:embed="rId2"/>
          <a:stretch>
            <a:fillRect/>
          </a:stretch>
        </p:blipFill>
        <p:spPr>
          <a:xfrm>
            <a:off x="8846276" y="4786721"/>
            <a:ext cx="2476500" cy="1847850"/>
          </a:xfrm>
          <a:prstGeom prst="rect">
            <a:avLst/>
          </a:prstGeom>
        </p:spPr>
      </p:pic>
    </p:spTree>
    <p:extLst>
      <p:ext uri="{BB962C8B-B14F-4D97-AF65-F5344CB8AC3E}">
        <p14:creationId xmlns:p14="http://schemas.microsoft.com/office/powerpoint/2010/main" val="3632951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45326" y="1039549"/>
            <a:ext cx="9831977" cy="2932213"/>
          </a:xfrm>
          <a:prstGeom prst="rect">
            <a:avLst/>
          </a:prstGeom>
        </p:spPr>
        <p:txBody>
          <a:bodyPr wrap="square">
            <a:spAutoFit/>
          </a:bodyPr>
          <a:lstStyle/>
          <a:p>
            <a:pPr>
              <a:lnSpc>
                <a:spcPct val="107000"/>
              </a:lnSpc>
              <a:spcAft>
                <a:spcPts val="800"/>
              </a:spcAft>
            </a:pPr>
            <a:r>
              <a:rPr lang="fi-FI" sz="3200" dirty="0">
                <a:latin typeface="Times New Roman" panose="02020603050405020304" pitchFamily="18" charset="0"/>
                <a:ea typeface="Times New Roman" panose="02020603050405020304" pitchFamily="18" charset="0"/>
                <a:cs typeface="Times New Roman" panose="02020603050405020304" pitchFamily="18" charset="0"/>
              </a:rPr>
              <a:t>Empatia on kokoelma taitoja ja prosessi, jossa ihminen eläytyy toisen ihmisen tunne- ja ajatusmaailmaan. </a:t>
            </a:r>
            <a:endParaRPr lang="fi-FI"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fi-FI" sz="3200" dirty="0" smtClean="0">
                <a:latin typeface="Times New Roman" panose="02020603050405020304" pitchFamily="18" charset="0"/>
                <a:ea typeface="Times New Roman" panose="02020603050405020304" pitchFamily="18" charset="0"/>
                <a:cs typeface="Times New Roman" panose="02020603050405020304" pitchFamily="18" charset="0"/>
              </a:rPr>
              <a:t>Empatiakyky </a:t>
            </a:r>
            <a:r>
              <a:rPr lang="fi-FI" sz="3200" dirty="0">
                <a:latin typeface="Times New Roman" panose="02020603050405020304" pitchFamily="18" charset="0"/>
                <a:ea typeface="Times New Roman" panose="02020603050405020304" pitchFamily="18" charset="0"/>
                <a:cs typeface="Times New Roman" panose="02020603050405020304" pitchFamily="18" charset="0"/>
              </a:rPr>
              <a:t>ohjaa ihmisten välistä vuorovaikutusta. </a:t>
            </a:r>
            <a:endParaRPr lang="fi-FI"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fi-FI" sz="3200" dirty="0" smtClean="0">
                <a:latin typeface="Times New Roman" panose="02020603050405020304" pitchFamily="18" charset="0"/>
                <a:ea typeface="Times New Roman" panose="02020603050405020304" pitchFamily="18" charset="0"/>
                <a:cs typeface="Times New Roman" panose="02020603050405020304" pitchFamily="18" charset="0"/>
              </a:rPr>
              <a:t>Empatiakyky </a:t>
            </a:r>
            <a:r>
              <a:rPr lang="fi-FI" sz="3200" dirty="0">
                <a:latin typeface="Times New Roman" panose="02020603050405020304" pitchFamily="18" charset="0"/>
                <a:ea typeface="Times New Roman" panose="02020603050405020304" pitchFamily="18" charset="0"/>
                <a:cs typeface="Times New Roman" panose="02020603050405020304" pitchFamily="18" charset="0"/>
              </a:rPr>
              <a:t>on tärkeää, jotta voimme tulla ihmisten kanssa toimeen ja muodostaa ystävyyssuhteita.</a:t>
            </a:r>
            <a:endParaRPr lang="fi-FI"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Kuva 2"/>
          <p:cNvPicPr>
            <a:picLocks noChangeAspect="1"/>
          </p:cNvPicPr>
          <p:nvPr/>
        </p:nvPicPr>
        <p:blipFill>
          <a:blip r:embed="rId2"/>
          <a:stretch>
            <a:fillRect/>
          </a:stretch>
        </p:blipFill>
        <p:spPr>
          <a:xfrm>
            <a:off x="3393214" y="4153989"/>
            <a:ext cx="4848225" cy="2286000"/>
          </a:xfrm>
          <a:prstGeom prst="rect">
            <a:avLst/>
          </a:prstGeom>
        </p:spPr>
      </p:pic>
    </p:spTree>
    <p:extLst>
      <p:ext uri="{BB962C8B-B14F-4D97-AF65-F5344CB8AC3E}">
        <p14:creationId xmlns:p14="http://schemas.microsoft.com/office/powerpoint/2010/main" val="281491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01485" y="577994"/>
            <a:ext cx="10572205" cy="3356560"/>
          </a:xfrm>
          <a:prstGeom prst="rect">
            <a:avLst/>
          </a:prstGeom>
        </p:spPr>
        <p:txBody>
          <a:bodyPr wrap="square">
            <a:spAutoFit/>
          </a:bodyPr>
          <a:lstStyle/>
          <a:p>
            <a:pPr>
              <a:lnSpc>
                <a:spcPct val="107000"/>
              </a:lnSpc>
              <a:spcAft>
                <a:spcPts val="800"/>
              </a:spcAft>
            </a:pPr>
            <a:r>
              <a:rPr lang="fi-FI" sz="3200" dirty="0">
                <a:latin typeface="Times New Roman" panose="02020603050405020304" pitchFamily="18" charset="0"/>
                <a:ea typeface="Times New Roman" panose="02020603050405020304" pitchFamily="18" charset="0"/>
                <a:cs typeface="Times New Roman" panose="02020603050405020304" pitchFamily="18" charset="0"/>
              </a:rPr>
              <a:t>Empatialla tarkoittaa kykyä ja halua pyrkiä ymmärrykseen, mitä toinen ihminen saattaa tuntea ja kokea sekä taitoa asettua toisen henkilön asemaan</a:t>
            </a:r>
            <a:r>
              <a:rPr lang="fi-FI" sz="3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pPr>
            <a:r>
              <a:rPr lang="fi-FI"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i-FI" sz="3200" dirty="0">
                <a:latin typeface="Times New Roman" panose="02020603050405020304" pitchFamily="18" charset="0"/>
                <a:ea typeface="Times New Roman" panose="02020603050405020304" pitchFamily="18" charset="0"/>
                <a:cs typeface="Times New Roman" panose="02020603050405020304" pitchFamily="18" charset="0"/>
              </a:rPr>
              <a:t>Hyvää kohtaamista edistää kiinnostus toisen ajatusmaailmaan, sen sijaan että kuvittelee tietävänsä, millainen toinen henkilö on tai mitä hän ajattelee tai tuntee.</a:t>
            </a:r>
            <a:endParaRPr lang="fi-FI"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Kuva 2"/>
          <p:cNvPicPr>
            <a:picLocks noChangeAspect="1"/>
          </p:cNvPicPr>
          <p:nvPr/>
        </p:nvPicPr>
        <p:blipFill>
          <a:blip r:embed="rId2"/>
          <a:stretch>
            <a:fillRect/>
          </a:stretch>
        </p:blipFill>
        <p:spPr>
          <a:xfrm>
            <a:off x="5930537" y="3873594"/>
            <a:ext cx="5538651" cy="2923446"/>
          </a:xfrm>
          <a:prstGeom prst="rect">
            <a:avLst/>
          </a:prstGeom>
        </p:spPr>
      </p:pic>
    </p:spTree>
    <p:extLst>
      <p:ext uri="{BB962C8B-B14F-4D97-AF65-F5344CB8AC3E}">
        <p14:creationId xmlns:p14="http://schemas.microsoft.com/office/powerpoint/2010/main" val="212977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4502332" y="3056710"/>
            <a:ext cx="2894647" cy="2281644"/>
          </a:xfrm>
          <a:prstGeom prst="rect">
            <a:avLst/>
          </a:prstGeom>
        </p:spPr>
      </p:pic>
      <p:sp>
        <p:nvSpPr>
          <p:cNvPr id="3" name="Tekstiruutu 2"/>
          <p:cNvSpPr txBox="1"/>
          <p:nvPr/>
        </p:nvSpPr>
        <p:spPr>
          <a:xfrm>
            <a:off x="2420984" y="1619794"/>
            <a:ext cx="7306492" cy="646331"/>
          </a:xfrm>
          <a:prstGeom prst="rect">
            <a:avLst/>
          </a:prstGeom>
          <a:noFill/>
        </p:spPr>
        <p:txBody>
          <a:bodyPr wrap="square" rtlCol="0">
            <a:spAutoFit/>
          </a:bodyPr>
          <a:lstStyle/>
          <a:p>
            <a:r>
              <a:rPr lang="fi-FI" sz="3600" dirty="0" smtClean="0"/>
              <a:t>Mistä empatiaa hankitaan / saadaan?</a:t>
            </a:r>
            <a:endParaRPr lang="fi-FI" sz="3600" dirty="0"/>
          </a:p>
        </p:txBody>
      </p:sp>
    </p:spTree>
    <p:extLst>
      <p:ext uri="{BB962C8B-B14F-4D97-AF65-F5344CB8AC3E}">
        <p14:creationId xmlns:p14="http://schemas.microsoft.com/office/powerpoint/2010/main" val="617895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27909" y="281495"/>
            <a:ext cx="10014857" cy="3385414"/>
          </a:xfrm>
          <a:prstGeom prst="rect">
            <a:avLst/>
          </a:prstGeom>
        </p:spPr>
        <p:txBody>
          <a:bodyPr wrap="square">
            <a:spAutoFit/>
          </a:bodyPr>
          <a:lstStyle/>
          <a:p>
            <a:pPr>
              <a:lnSpc>
                <a:spcPct val="107000"/>
              </a:lnSpc>
              <a:spcAft>
                <a:spcPts val="800"/>
              </a:spcAft>
            </a:pPr>
            <a:r>
              <a:rPr lang="fi-FI" sz="2800" dirty="0">
                <a:latin typeface="Times New Roman" panose="02020603050405020304" pitchFamily="18" charset="0"/>
                <a:ea typeface="Times New Roman" panose="02020603050405020304" pitchFamily="18" charset="0"/>
                <a:cs typeface="Times New Roman" panose="02020603050405020304" pitchFamily="18" charset="0"/>
              </a:rPr>
              <a:t>Empatiataitoja on mahdollista harjoitella. Harjoittelu vahvistaa kykyä ja rohkeutta nähdä tukea tarvitseva ja toimia erilaisissa sosiaalisissa tilanteissa. Empatiakykyyn kuuluvat kyky nähdä maailmaa toisen ihmisen näkökulmasta, kyky tunnistaa omia ja toisen tunteita ja nimetä niitä sekä kyky olla tuomitsematta suoralta kädeltä toisen ihmisen ajatusmaailmaa. Kuuntelu- ja dialogitaitojen harjoitteleminen tukevat myös empatiakyvyn kehittymistä</a:t>
            </a:r>
            <a:r>
              <a:rPr lang="fi-FI"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fi-FI"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Kuva 4"/>
          <p:cNvPicPr>
            <a:picLocks noChangeAspect="1"/>
          </p:cNvPicPr>
          <p:nvPr/>
        </p:nvPicPr>
        <p:blipFill>
          <a:blip r:embed="rId2"/>
          <a:stretch>
            <a:fillRect/>
          </a:stretch>
        </p:blipFill>
        <p:spPr>
          <a:xfrm>
            <a:off x="3651341" y="3666909"/>
            <a:ext cx="4848225" cy="3017520"/>
          </a:xfrm>
          <a:prstGeom prst="rect">
            <a:avLst/>
          </a:prstGeom>
        </p:spPr>
      </p:pic>
    </p:spTree>
    <p:extLst>
      <p:ext uri="{BB962C8B-B14F-4D97-AF65-F5344CB8AC3E}">
        <p14:creationId xmlns:p14="http://schemas.microsoft.com/office/powerpoint/2010/main" val="132369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227908" y="487681"/>
            <a:ext cx="10354491" cy="4524315"/>
          </a:xfrm>
          <a:prstGeom prst="rect">
            <a:avLst/>
          </a:prstGeom>
          <a:noFill/>
        </p:spPr>
        <p:txBody>
          <a:bodyPr wrap="square" rtlCol="0">
            <a:spAutoFit/>
          </a:bodyPr>
          <a:lstStyle/>
          <a:p>
            <a:endParaRPr lang="fi-FI" sz="2800" dirty="0" smtClean="0"/>
          </a:p>
          <a:p>
            <a:r>
              <a:rPr lang="fi-FI" sz="2800" dirty="0" smtClean="0"/>
              <a:t>PARAS KEINO EDISTÄÄ EMPATIAA JA EMPATIATAITOJA ON AIKUISTEN OMA EMPAATTINEN JA SENSITIIVINEN KASVATTAMINEN JA OHJAAMINEN NIIN KOTONA KUIN VARHAISKASVATUKSESSA!</a:t>
            </a:r>
          </a:p>
          <a:p>
            <a:endParaRPr lang="fi-FI" sz="2800" dirty="0"/>
          </a:p>
          <a:p>
            <a:endParaRPr lang="fi-FI" sz="2800" dirty="0" smtClean="0"/>
          </a:p>
          <a:p>
            <a:r>
              <a:rPr lang="fi-FI" sz="2800" dirty="0" smtClean="0"/>
              <a:t>MITÄ TÄMÄ ASIA SINUN MIELESTÄ TARKOITTAA JA KUINKA SE NÄKYY LASTEN ARJESSA?</a:t>
            </a:r>
            <a:endParaRPr lang="fi-FI" sz="2800" dirty="0"/>
          </a:p>
          <a:p>
            <a:endParaRPr lang="fi-FI" dirty="0" smtClean="0"/>
          </a:p>
          <a:p>
            <a:endParaRPr lang="fi-FI" dirty="0"/>
          </a:p>
        </p:txBody>
      </p:sp>
      <p:pic>
        <p:nvPicPr>
          <p:cNvPr id="4" name="Kuva 3"/>
          <p:cNvPicPr>
            <a:picLocks noChangeAspect="1"/>
          </p:cNvPicPr>
          <p:nvPr/>
        </p:nvPicPr>
        <p:blipFill>
          <a:blip r:embed="rId2"/>
          <a:stretch>
            <a:fillRect/>
          </a:stretch>
        </p:blipFill>
        <p:spPr>
          <a:xfrm>
            <a:off x="6021161" y="4481377"/>
            <a:ext cx="2762250" cy="1657350"/>
          </a:xfrm>
          <a:prstGeom prst="rect">
            <a:avLst/>
          </a:prstGeom>
        </p:spPr>
      </p:pic>
    </p:spTree>
    <p:extLst>
      <p:ext uri="{BB962C8B-B14F-4D97-AF65-F5344CB8AC3E}">
        <p14:creationId xmlns:p14="http://schemas.microsoft.com/office/powerpoint/2010/main" val="251771153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92</TotalTime>
  <Words>506</Words>
  <Application>Microsoft Office PowerPoint</Application>
  <PresentationFormat>Laajakuva</PresentationFormat>
  <Paragraphs>49</Paragraphs>
  <Slides>12</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12</vt:i4>
      </vt:variant>
    </vt:vector>
  </HeadingPairs>
  <TitlesOfParts>
    <vt:vector size="19" baseType="lpstr">
      <vt:lpstr>Arial</vt:lpstr>
      <vt:lpstr>Calibri</vt:lpstr>
      <vt:lpstr>Gill Sans MT</vt:lpstr>
      <vt:lpstr>Impact</vt:lpstr>
      <vt:lpstr>Symbol</vt:lpstr>
      <vt:lpstr>Times New Roman</vt:lpstr>
      <vt:lpstr>Badge</vt:lpstr>
      <vt:lpstr>empatia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empatia</dc:title>
  <dc:creator>Paronen Johanna</dc:creator>
  <cp:lastModifiedBy>Paronen Johanna</cp:lastModifiedBy>
  <cp:revision>28</cp:revision>
  <dcterms:created xsi:type="dcterms:W3CDTF">2021-01-23T14:53:35Z</dcterms:created>
  <dcterms:modified xsi:type="dcterms:W3CDTF">2021-01-24T09:17:29Z</dcterms:modified>
</cp:coreProperties>
</file>