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36" r:id="rId1"/>
  </p:sldMasterIdLst>
  <p:sldIdLst>
    <p:sldId id="256" r:id="rId2"/>
    <p:sldId id="257" r:id="rId3"/>
    <p:sldId id="258" r:id="rId4"/>
    <p:sldId id="259" r:id="rId5"/>
    <p:sldId id="260" r:id="rId6"/>
    <p:sldId id="261" r:id="rId7"/>
    <p:sldId id="262"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65"/>
    <p:restoredTop sz="96291"/>
  </p:normalViewPr>
  <p:slideViewPr>
    <p:cSldViewPr snapToGrid="0" snapToObjects="1">
      <p:cViewPr varScale="1">
        <p:scale>
          <a:sx n="114" d="100"/>
          <a:sy n="114" d="100"/>
        </p:scale>
        <p:origin x="198" y="10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2/9/2021</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3083170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2/9/2021</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058036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2/9/2021</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56826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2/9/2021</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64211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2/9/2021</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400383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2/9/2021</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97642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2/9/2021</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878237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2/9/2021</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222106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2/9/2021</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4663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2/9/2021</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17214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2/9/2021</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353423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2/9/2021</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1564067179"/>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25" r:id="rId7"/>
    <p:sldLayoutId id="2147483826" r:id="rId8"/>
    <p:sldLayoutId id="2147483827" r:id="rId9"/>
    <p:sldLayoutId id="2147483828" r:id="rId10"/>
    <p:sldLayoutId id="2147483835"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ApLl2EwEdnw"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9.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9.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FDDF72-DE39-4F99-A3C1-DD9D7815D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5E4ECE80-3AD1-450C-B62A-98788F1939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 name="Picture 2">
            <a:extLst>
              <a:ext uri="{FF2B5EF4-FFF2-40B4-BE49-F238E27FC236}">
                <a16:creationId xmlns:a16="http://schemas.microsoft.com/office/drawing/2014/main" id="{D170B914-0A0C-4623-8768-01F9453C10BB}"/>
              </a:ext>
            </a:extLst>
          </p:cNvPr>
          <p:cNvPicPr>
            <a:picLocks noChangeAspect="1"/>
          </p:cNvPicPr>
          <p:nvPr/>
        </p:nvPicPr>
        <p:blipFill rotWithShape="1">
          <a:blip r:embed="rId2">
            <a:alphaModFix amt="60000"/>
          </a:blip>
          <a:srcRect t="23983" r="-1" b="-1"/>
          <a:stretch/>
        </p:blipFill>
        <p:spPr>
          <a:xfrm>
            <a:off x="3048" y="10"/>
            <a:ext cx="12188952" cy="6856614"/>
          </a:xfrm>
          <a:prstGeom prst="rect">
            <a:avLst/>
          </a:prstGeom>
        </p:spPr>
      </p:pic>
      <p:sp>
        <p:nvSpPr>
          <p:cNvPr id="2" name="Otsikko 1">
            <a:extLst>
              <a:ext uri="{FF2B5EF4-FFF2-40B4-BE49-F238E27FC236}">
                <a16:creationId xmlns:a16="http://schemas.microsoft.com/office/drawing/2014/main" id="{5086E873-1B0E-1649-88B4-21C0BC2F26D6}"/>
              </a:ext>
            </a:extLst>
          </p:cNvPr>
          <p:cNvSpPr>
            <a:spLocks noGrp="1"/>
          </p:cNvSpPr>
          <p:nvPr>
            <p:ph type="ctrTitle"/>
          </p:nvPr>
        </p:nvSpPr>
        <p:spPr>
          <a:xfrm>
            <a:off x="996275" y="744909"/>
            <a:ext cx="10190071" cy="3145855"/>
          </a:xfrm>
        </p:spPr>
        <p:txBody>
          <a:bodyPr anchor="b">
            <a:normAutofit/>
          </a:bodyPr>
          <a:lstStyle/>
          <a:p>
            <a:r>
              <a:rPr lang="fi-FI" sz="5200" dirty="0">
                <a:solidFill>
                  <a:srgbClr val="FFFFFF"/>
                </a:solidFill>
              </a:rPr>
              <a:t>Osallisuus</a:t>
            </a:r>
            <a:br>
              <a:rPr lang="fi-FI" sz="5200" dirty="0">
                <a:solidFill>
                  <a:srgbClr val="FFFFFF"/>
                </a:solidFill>
              </a:rPr>
            </a:br>
            <a:r>
              <a:rPr lang="fi-FI" sz="2000" dirty="0">
                <a:solidFill>
                  <a:srgbClr val="FFFFFF"/>
                </a:solidFill>
              </a:rPr>
              <a:t>Annamari Skyttä</a:t>
            </a:r>
            <a:br>
              <a:rPr lang="fi-FI" sz="2000" dirty="0">
                <a:solidFill>
                  <a:srgbClr val="FFFFFF"/>
                </a:solidFill>
              </a:rPr>
            </a:br>
            <a:r>
              <a:rPr lang="fi-FI" sz="2000" dirty="0" err="1">
                <a:solidFill>
                  <a:srgbClr val="FFFFFF"/>
                </a:solidFill>
              </a:rPr>
              <a:t>annamari.skytta@tuni.fi</a:t>
            </a:r>
            <a:br>
              <a:rPr lang="fi-FI" sz="2000" dirty="0">
                <a:solidFill>
                  <a:srgbClr val="FFFFFF"/>
                </a:solidFill>
              </a:rPr>
            </a:br>
            <a:endParaRPr lang="fi-FI" sz="2000" dirty="0">
              <a:solidFill>
                <a:srgbClr val="FFFFFF"/>
              </a:solidFill>
            </a:endParaRPr>
          </a:p>
        </p:txBody>
      </p:sp>
    </p:spTree>
    <p:extLst>
      <p:ext uri="{BB962C8B-B14F-4D97-AF65-F5344CB8AC3E}">
        <p14:creationId xmlns:p14="http://schemas.microsoft.com/office/powerpoint/2010/main" val="78088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FDDF72-DE39-4F99-A3C1-DD9D7815D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5E4ECE80-3AD1-450C-B62A-98788F1939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 name="Picture 2">
            <a:hlinkClick r:id="rId2"/>
            <a:extLst>
              <a:ext uri="{FF2B5EF4-FFF2-40B4-BE49-F238E27FC236}">
                <a16:creationId xmlns:a16="http://schemas.microsoft.com/office/drawing/2014/main" id="{D170B914-0A0C-4623-8768-01F9453C10BB}"/>
              </a:ext>
            </a:extLst>
          </p:cNvPr>
          <p:cNvPicPr>
            <a:picLocks noChangeAspect="1"/>
          </p:cNvPicPr>
          <p:nvPr/>
        </p:nvPicPr>
        <p:blipFill rotWithShape="1">
          <a:blip r:embed="rId3">
            <a:alphaModFix amt="60000"/>
          </a:blip>
          <a:srcRect t="23983" r="-1" b="-1"/>
          <a:stretch/>
        </p:blipFill>
        <p:spPr>
          <a:xfrm>
            <a:off x="0" y="0"/>
            <a:ext cx="11988927" cy="6856614"/>
          </a:xfrm>
          <a:prstGeom prst="rect">
            <a:avLst/>
          </a:prstGeom>
        </p:spPr>
      </p:pic>
      <p:sp>
        <p:nvSpPr>
          <p:cNvPr id="2" name="Otsikko 1">
            <a:extLst>
              <a:ext uri="{FF2B5EF4-FFF2-40B4-BE49-F238E27FC236}">
                <a16:creationId xmlns:a16="http://schemas.microsoft.com/office/drawing/2014/main" id="{5086E873-1B0E-1649-88B4-21C0BC2F26D6}"/>
              </a:ext>
            </a:extLst>
          </p:cNvPr>
          <p:cNvSpPr>
            <a:spLocks noGrp="1"/>
          </p:cNvSpPr>
          <p:nvPr>
            <p:ph type="ctrTitle"/>
          </p:nvPr>
        </p:nvSpPr>
        <p:spPr>
          <a:xfrm>
            <a:off x="1000964" y="2035277"/>
            <a:ext cx="10190071" cy="2477728"/>
          </a:xfrm>
        </p:spPr>
        <p:txBody>
          <a:bodyPr anchor="b">
            <a:normAutofit fontScale="90000"/>
          </a:bodyPr>
          <a:lstStyle/>
          <a:p>
            <a:br>
              <a:rPr lang="fi-FI" sz="5200" dirty="0">
                <a:solidFill>
                  <a:schemeClr val="bg1"/>
                </a:solidFill>
              </a:rPr>
            </a:br>
            <a:r>
              <a:rPr lang="fi-FI" sz="2700" dirty="0">
                <a:solidFill>
                  <a:schemeClr val="bg1"/>
                </a:solidFill>
              </a:rPr>
              <a:t>Osallisuuden pedagogiikka varhaiskasvatuksen toimintakulttuurissa</a:t>
            </a:r>
            <a:br>
              <a:rPr lang="fi-FI" sz="2700" dirty="0">
                <a:solidFill>
                  <a:schemeClr val="bg1"/>
                </a:solidFill>
              </a:rPr>
            </a:br>
            <a:r>
              <a:rPr lang="fi-FI" sz="2700" dirty="0">
                <a:solidFill>
                  <a:schemeClr val="bg1"/>
                </a:solidFill>
              </a:rPr>
              <a:t>Elina Kataja ja opetushallitus</a:t>
            </a:r>
            <a:br>
              <a:rPr lang="fi-FI" sz="5200" dirty="0">
                <a:solidFill>
                  <a:schemeClr val="bg1"/>
                </a:solidFill>
              </a:rPr>
            </a:br>
            <a:br>
              <a:rPr lang="fi-FI" sz="2000" dirty="0">
                <a:solidFill>
                  <a:schemeClr val="bg1"/>
                </a:solidFill>
              </a:rPr>
            </a:br>
            <a:r>
              <a:rPr lang="fi-FI" sz="3100" dirty="0">
                <a:solidFill>
                  <a:schemeClr val="bg1"/>
                </a:solidFill>
                <a:hlinkClick r:id="rId2">
                  <a:extLst>
                    <a:ext uri="{A12FA001-AC4F-418D-AE19-62706E023703}">
                      <ahyp:hlinkClr xmlns:ahyp="http://schemas.microsoft.com/office/drawing/2018/hyperlinkcolor" val="tx"/>
                    </a:ext>
                  </a:extLst>
                </a:hlinkClick>
              </a:rPr>
              <a:t>https://www.youtube.com/watch?v=ApLl2EwEdnw</a:t>
            </a:r>
            <a:br>
              <a:rPr lang="fi-FI" sz="3600" dirty="0">
                <a:solidFill>
                  <a:schemeClr val="bg1"/>
                </a:solidFill>
              </a:rPr>
            </a:br>
            <a:br>
              <a:rPr lang="fi-FI" sz="2000" dirty="0">
                <a:solidFill>
                  <a:schemeClr val="bg1"/>
                </a:solidFill>
              </a:rPr>
            </a:br>
            <a:endParaRPr lang="fi-FI" sz="2000" dirty="0">
              <a:solidFill>
                <a:schemeClr val="bg1"/>
              </a:solidFill>
            </a:endParaRPr>
          </a:p>
        </p:txBody>
      </p:sp>
    </p:spTree>
    <p:extLst>
      <p:ext uri="{BB962C8B-B14F-4D97-AF65-F5344CB8AC3E}">
        <p14:creationId xmlns:p14="http://schemas.microsoft.com/office/powerpoint/2010/main" val="4142609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D170B914-0A0C-4623-8768-01F9453C10BB}"/>
              </a:ext>
            </a:extLst>
          </p:cNvPr>
          <p:cNvPicPr>
            <a:picLocks noChangeAspect="1"/>
          </p:cNvPicPr>
          <p:nvPr/>
        </p:nvPicPr>
        <p:blipFill rotWithShape="1">
          <a:blip r:embed="rId2">
            <a:alphaModFix amt="60000"/>
          </a:blip>
          <a:srcRect t="23983" r="-1" b="-1"/>
          <a:stretch/>
        </p:blipFill>
        <p:spPr>
          <a:xfrm>
            <a:off x="0" y="301083"/>
            <a:ext cx="12188952" cy="6856614"/>
          </a:xfrm>
          <a:prstGeom prst="rect">
            <a:avLst/>
          </a:prstGeom>
        </p:spPr>
      </p:pic>
      <p:sp>
        <p:nvSpPr>
          <p:cNvPr id="2" name="Otsikko 1">
            <a:extLst>
              <a:ext uri="{FF2B5EF4-FFF2-40B4-BE49-F238E27FC236}">
                <a16:creationId xmlns:a16="http://schemas.microsoft.com/office/drawing/2014/main" id="{5086E873-1B0E-1649-88B4-21C0BC2F26D6}"/>
              </a:ext>
            </a:extLst>
          </p:cNvPr>
          <p:cNvSpPr>
            <a:spLocks noGrp="1"/>
          </p:cNvSpPr>
          <p:nvPr>
            <p:ph type="title"/>
          </p:nvPr>
        </p:nvSpPr>
        <p:spPr>
          <a:xfrm>
            <a:off x="458694" y="423745"/>
            <a:ext cx="10895106" cy="2152187"/>
          </a:xfrm>
        </p:spPr>
        <p:txBody>
          <a:bodyPr anchor="b">
            <a:noAutofit/>
          </a:bodyPr>
          <a:lstStyle/>
          <a:p>
            <a:br>
              <a:rPr lang="fi-FI" sz="3200" b="1" dirty="0"/>
            </a:br>
            <a:br>
              <a:rPr lang="fi-FI" sz="3200" b="1" dirty="0"/>
            </a:br>
            <a:r>
              <a:rPr lang="fi-FI" sz="3200" b="1" dirty="0"/>
              <a:t>Kirjassa, Lapsen ja perheen tukena s. 151</a:t>
            </a:r>
            <a:br>
              <a:rPr lang="fi-FI" sz="3200" b="1" dirty="0"/>
            </a:br>
            <a:r>
              <a:rPr lang="fi-FI" sz="3200" b="1" dirty="0"/>
              <a:t>Osallisuuden edistäminen</a:t>
            </a:r>
            <a:br>
              <a:rPr lang="fi-FI" sz="2800" b="1" dirty="0">
                <a:solidFill>
                  <a:srgbClr val="FFFFFF"/>
                </a:solidFill>
              </a:rPr>
            </a:br>
            <a:endParaRPr lang="fi-FI" sz="2800" b="1" dirty="0">
              <a:solidFill>
                <a:srgbClr val="FFFFFF"/>
              </a:solidFill>
            </a:endParaRPr>
          </a:p>
        </p:txBody>
      </p:sp>
      <p:sp>
        <p:nvSpPr>
          <p:cNvPr id="3" name="Sisällön paikkamerkki 2">
            <a:extLst>
              <a:ext uri="{FF2B5EF4-FFF2-40B4-BE49-F238E27FC236}">
                <a16:creationId xmlns:a16="http://schemas.microsoft.com/office/drawing/2014/main" id="{9B55BA40-3E72-3240-8A99-DB16AABBB5A2}"/>
              </a:ext>
            </a:extLst>
          </p:cNvPr>
          <p:cNvSpPr>
            <a:spLocks noGrp="1"/>
          </p:cNvSpPr>
          <p:nvPr>
            <p:ph idx="1"/>
          </p:nvPr>
        </p:nvSpPr>
        <p:spPr>
          <a:xfrm>
            <a:off x="458694" y="2720887"/>
            <a:ext cx="11274612" cy="3836029"/>
          </a:xfrm>
        </p:spPr>
        <p:txBody>
          <a:bodyPr/>
          <a:lstStyle/>
          <a:p>
            <a:pPr>
              <a:buFont typeface="Wingdings" pitchFamily="2" charset="2"/>
              <a:buChar char="v"/>
            </a:pPr>
            <a:r>
              <a:rPr lang="fi-FI" dirty="0"/>
              <a:t>Lapsen on mahdollisuus vaikuttaa itseään koskevissa asioissa. </a:t>
            </a:r>
          </a:p>
          <a:p>
            <a:pPr>
              <a:buFont typeface="Wingdings" pitchFamily="2" charset="2"/>
              <a:buChar char="v"/>
            </a:pPr>
            <a:r>
              <a:rPr lang="fi-FI" dirty="0"/>
              <a:t>Lapsi kokee kuuluvansa joukkoon.</a:t>
            </a:r>
          </a:p>
          <a:p>
            <a:pPr>
              <a:buFont typeface="Wingdings" pitchFamily="2" charset="2"/>
              <a:buChar char="v"/>
            </a:pPr>
            <a:r>
              <a:rPr lang="fi-FI" dirty="0"/>
              <a:t>”Erilaisuus” ei saa olla este, ja kannattaa pohtia mitä erilaisuudella edes tarkoitetaan!</a:t>
            </a:r>
          </a:p>
          <a:p>
            <a:pPr>
              <a:buFont typeface="Wingdings" pitchFamily="2" charset="2"/>
              <a:buChar char="v"/>
            </a:pPr>
            <a:r>
              <a:rPr lang="fi-FI" dirty="0"/>
              <a:t>Sairaus, haitta tai vamma ei saa olla osallisuuden este.</a:t>
            </a:r>
          </a:p>
          <a:p>
            <a:pPr>
              <a:buFont typeface="Wingdings" pitchFamily="2" charset="2"/>
              <a:buChar char="v"/>
            </a:pPr>
            <a:endParaRPr lang="fi-FI" dirty="0"/>
          </a:p>
          <a:p>
            <a:pPr marL="0" indent="0">
              <a:buNone/>
            </a:pPr>
            <a:endParaRPr lang="fi-FI" dirty="0"/>
          </a:p>
          <a:p>
            <a:endParaRPr lang="fi-FI" dirty="0"/>
          </a:p>
        </p:txBody>
      </p:sp>
    </p:spTree>
    <p:extLst>
      <p:ext uri="{BB962C8B-B14F-4D97-AF65-F5344CB8AC3E}">
        <p14:creationId xmlns:p14="http://schemas.microsoft.com/office/powerpoint/2010/main" val="4049153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 name="Rectangle 77">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80" name="Picture 79">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82" name="Rectangle 81">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4" name="Rectangle 83">
            <a:extLst>
              <a:ext uri="{FF2B5EF4-FFF2-40B4-BE49-F238E27FC236}">
                <a16:creationId xmlns:a16="http://schemas.microsoft.com/office/drawing/2014/main" id="{5A8C81AE-8F0D-49F3-9FB4-334B0DCDF1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 name="Otsikko 1">
            <a:extLst>
              <a:ext uri="{FF2B5EF4-FFF2-40B4-BE49-F238E27FC236}">
                <a16:creationId xmlns:a16="http://schemas.microsoft.com/office/drawing/2014/main" id="{5086E873-1B0E-1649-88B4-21C0BC2F26D6}"/>
              </a:ext>
            </a:extLst>
          </p:cNvPr>
          <p:cNvSpPr>
            <a:spLocks noGrp="1"/>
          </p:cNvSpPr>
          <p:nvPr>
            <p:ph type="title"/>
          </p:nvPr>
        </p:nvSpPr>
        <p:spPr>
          <a:xfrm>
            <a:off x="838200" y="315310"/>
            <a:ext cx="5257800" cy="1723697"/>
          </a:xfrm>
        </p:spPr>
        <p:txBody>
          <a:bodyPr vert="horz" lIns="91440" tIns="45720" rIns="91440" bIns="45720" rtlCol="0" anchor="ctr">
            <a:normAutofit fontScale="90000"/>
          </a:bodyPr>
          <a:lstStyle/>
          <a:p>
            <a:pPr marL="342900" indent="-342900">
              <a:buFont typeface="Arial" panose="020B0604020202020204" pitchFamily="34" charset="0"/>
              <a:buChar char="•"/>
            </a:pPr>
            <a:br>
              <a:rPr lang="en-US" sz="2400" dirty="0"/>
            </a:br>
            <a:br>
              <a:rPr lang="en-US" sz="2400" dirty="0"/>
            </a:br>
            <a:br>
              <a:rPr lang="en-US" sz="2400" dirty="0"/>
            </a:br>
            <a:br>
              <a:rPr lang="en-US" sz="2400" dirty="0"/>
            </a:br>
            <a:br>
              <a:rPr lang="en-US" sz="2400" dirty="0"/>
            </a:br>
            <a:br>
              <a:rPr lang="en-US" sz="2400" dirty="0"/>
            </a:br>
            <a:br>
              <a:rPr lang="en-US" sz="2400" dirty="0"/>
            </a:br>
            <a:r>
              <a:rPr lang="en-US" sz="2400" dirty="0" err="1"/>
              <a:t>Miten</a:t>
            </a:r>
            <a:r>
              <a:rPr lang="en-US" sz="2400" dirty="0"/>
              <a:t> </a:t>
            </a:r>
            <a:r>
              <a:rPr lang="en-US" sz="2400" dirty="0" err="1"/>
              <a:t>itse</a:t>
            </a:r>
            <a:r>
              <a:rPr lang="en-US" sz="2400" dirty="0"/>
              <a:t> </a:t>
            </a:r>
            <a:r>
              <a:rPr lang="en-US" sz="2400" dirty="0" err="1"/>
              <a:t>toimisin</a:t>
            </a:r>
            <a:r>
              <a:rPr lang="en-US" sz="2400" dirty="0"/>
              <a:t>?</a:t>
            </a:r>
            <a:br>
              <a:rPr lang="en-US" sz="2400" dirty="0"/>
            </a:br>
            <a:r>
              <a:rPr lang="en-US" sz="2400" dirty="0" err="1"/>
              <a:t>Lapsen</a:t>
            </a:r>
            <a:r>
              <a:rPr lang="en-US" sz="2400" dirty="0"/>
              <a:t> ja </a:t>
            </a:r>
            <a:r>
              <a:rPr lang="en-US" sz="2400" dirty="0" err="1"/>
              <a:t>perheen</a:t>
            </a:r>
            <a:r>
              <a:rPr lang="en-US" sz="2400" dirty="0"/>
              <a:t> </a:t>
            </a:r>
            <a:r>
              <a:rPr lang="en-US" sz="2400" dirty="0" err="1"/>
              <a:t>tukena</a:t>
            </a:r>
            <a:r>
              <a:rPr lang="en-US" sz="2400" dirty="0"/>
              <a:t> s. 151</a:t>
            </a:r>
            <a:br>
              <a:rPr lang="en-US" sz="2400" dirty="0"/>
            </a:br>
            <a:br>
              <a:rPr lang="en-US" sz="2400" dirty="0"/>
            </a:br>
            <a:br>
              <a:rPr lang="en-US" sz="2400" dirty="0"/>
            </a:br>
            <a:br>
              <a:rPr lang="en-US" sz="2400" dirty="0"/>
            </a:br>
            <a:br>
              <a:rPr lang="en-US" sz="4400" dirty="0"/>
            </a:br>
            <a:endParaRPr lang="en-US" sz="4400" dirty="0"/>
          </a:p>
        </p:txBody>
      </p:sp>
      <p:sp>
        <p:nvSpPr>
          <p:cNvPr id="3" name="Sisällön paikkamerkki 2">
            <a:extLst>
              <a:ext uri="{FF2B5EF4-FFF2-40B4-BE49-F238E27FC236}">
                <a16:creationId xmlns:a16="http://schemas.microsoft.com/office/drawing/2014/main" id="{9B55BA40-3E72-3240-8A99-DB16AABBB5A2}"/>
              </a:ext>
            </a:extLst>
          </p:cNvPr>
          <p:cNvSpPr>
            <a:spLocks noGrp="1"/>
          </p:cNvSpPr>
          <p:nvPr>
            <p:ph type="body" sz="half" idx="2"/>
          </p:nvPr>
        </p:nvSpPr>
        <p:spPr>
          <a:xfrm>
            <a:off x="838200" y="1776248"/>
            <a:ext cx="5257800" cy="4414345"/>
          </a:xfrm>
        </p:spPr>
        <p:txBody>
          <a:bodyPr vert="horz" lIns="91440" tIns="45720" rIns="91440" bIns="45720" rtlCol="0">
            <a:normAutofit fontScale="62500" lnSpcReduction="20000"/>
          </a:bodyPr>
          <a:lstStyle/>
          <a:p>
            <a:pPr marL="0" indent="-228600">
              <a:buFont typeface="Arial" panose="020B0604020202020204" pitchFamily="34" charset="0"/>
              <a:buChar char="•"/>
            </a:pPr>
            <a:endParaRPr lang="en-US" sz="1800" dirty="0"/>
          </a:p>
          <a:p>
            <a:pPr indent="-228600">
              <a:buFont typeface="Arial" panose="020B0604020202020204" pitchFamily="34" charset="0"/>
              <a:buChar char="•"/>
            </a:pPr>
            <a:endParaRPr lang="en-US" sz="1800" dirty="0"/>
          </a:p>
          <a:p>
            <a:pPr marL="285750" indent="-285750">
              <a:buFont typeface="Wingdings" pitchFamily="2" charset="2"/>
              <a:buChar char="v"/>
            </a:pPr>
            <a:r>
              <a:rPr lang="en-US" sz="3200" dirty="0" err="1"/>
              <a:t>Keskustele</a:t>
            </a:r>
            <a:r>
              <a:rPr lang="en-US" sz="3200" dirty="0"/>
              <a:t> ja </a:t>
            </a:r>
            <a:r>
              <a:rPr lang="en-US" sz="3200" dirty="0" err="1"/>
              <a:t>kuuntele</a:t>
            </a:r>
            <a:r>
              <a:rPr lang="en-US" sz="3200" dirty="0"/>
              <a:t> </a:t>
            </a:r>
            <a:r>
              <a:rPr lang="en-US" sz="3200" dirty="0" err="1"/>
              <a:t>lasta</a:t>
            </a:r>
            <a:r>
              <a:rPr lang="en-US" sz="3200" dirty="0"/>
              <a:t> ja </a:t>
            </a:r>
            <a:r>
              <a:rPr lang="en-US" sz="3200" dirty="0" err="1"/>
              <a:t>hänen</a:t>
            </a:r>
            <a:r>
              <a:rPr lang="en-US" sz="3200" dirty="0"/>
              <a:t> </a:t>
            </a:r>
            <a:r>
              <a:rPr lang="en-US" sz="3200" dirty="0" err="1"/>
              <a:t>huoltajaansa</a:t>
            </a:r>
            <a:r>
              <a:rPr lang="en-US" sz="3200" dirty="0"/>
              <a:t>.</a:t>
            </a:r>
          </a:p>
          <a:p>
            <a:pPr marL="285750" indent="-285750">
              <a:buFont typeface="Wingdings" pitchFamily="2" charset="2"/>
              <a:buChar char="v"/>
            </a:pPr>
            <a:r>
              <a:rPr lang="en-US" sz="3200" dirty="0" err="1"/>
              <a:t>Arvosta</a:t>
            </a:r>
            <a:r>
              <a:rPr lang="en-US" sz="3200" dirty="0"/>
              <a:t> </a:t>
            </a:r>
            <a:r>
              <a:rPr lang="en-US" sz="3200" dirty="0" err="1"/>
              <a:t>lapsen</a:t>
            </a:r>
            <a:r>
              <a:rPr lang="en-US" sz="3200" dirty="0"/>
              <a:t> ja </a:t>
            </a:r>
            <a:r>
              <a:rPr lang="en-US" sz="3200" dirty="0" err="1"/>
              <a:t>hänen</a:t>
            </a:r>
            <a:r>
              <a:rPr lang="en-US" sz="3200" dirty="0"/>
              <a:t> </a:t>
            </a:r>
            <a:r>
              <a:rPr lang="en-US" sz="3200" dirty="0" err="1"/>
              <a:t>huoltajansa</a:t>
            </a:r>
            <a:r>
              <a:rPr lang="en-US" sz="3200" dirty="0"/>
              <a:t>  </a:t>
            </a:r>
            <a:r>
              <a:rPr lang="en-US" sz="3200" dirty="0" err="1"/>
              <a:t>mielipidettä</a:t>
            </a:r>
            <a:r>
              <a:rPr lang="en-US" sz="3200" dirty="0"/>
              <a:t>.</a:t>
            </a:r>
          </a:p>
          <a:p>
            <a:pPr marL="285750" indent="-285750">
              <a:buFont typeface="Wingdings" pitchFamily="2" charset="2"/>
              <a:buChar char="v"/>
            </a:pPr>
            <a:r>
              <a:rPr lang="en-US" sz="3200" dirty="0"/>
              <a:t>Ole </a:t>
            </a:r>
            <a:r>
              <a:rPr lang="en-US" sz="3200" dirty="0" err="1"/>
              <a:t>itse</a:t>
            </a:r>
            <a:r>
              <a:rPr lang="en-US" sz="3200" dirty="0"/>
              <a:t> </a:t>
            </a:r>
            <a:r>
              <a:rPr lang="en-US" sz="3200" dirty="0" err="1"/>
              <a:t>esimerkkinä</a:t>
            </a:r>
            <a:r>
              <a:rPr lang="en-US" sz="3200" dirty="0"/>
              <a:t> </a:t>
            </a:r>
            <a:r>
              <a:rPr lang="en-US" sz="3200" dirty="0" err="1"/>
              <a:t>kaikkien</a:t>
            </a:r>
            <a:r>
              <a:rPr lang="en-US" sz="3200" dirty="0"/>
              <a:t> </a:t>
            </a:r>
            <a:r>
              <a:rPr lang="en-US" sz="3200" dirty="0" err="1"/>
              <a:t>yhdenvertaisessa</a:t>
            </a:r>
            <a:r>
              <a:rPr lang="en-US" sz="3200" dirty="0"/>
              <a:t> </a:t>
            </a:r>
            <a:r>
              <a:rPr lang="en-US" sz="3200" dirty="0" err="1"/>
              <a:t>kohtelussa</a:t>
            </a:r>
            <a:r>
              <a:rPr lang="en-US" sz="3200" dirty="0"/>
              <a:t>.</a:t>
            </a:r>
          </a:p>
          <a:p>
            <a:pPr marL="285750" indent="-285750">
              <a:buFont typeface="Wingdings" pitchFamily="2" charset="2"/>
              <a:buChar char="v"/>
            </a:pPr>
            <a:r>
              <a:rPr lang="en-US" sz="3200" dirty="0" err="1"/>
              <a:t>Rohkaise</a:t>
            </a:r>
            <a:r>
              <a:rPr lang="en-US" sz="3200" dirty="0"/>
              <a:t> </a:t>
            </a:r>
            <a:r>
              <a:rPr lang="en-US" sz="3200" dirty="0" err="1"/>
              <a:t>lasta</a:t>
            </a:r>
            <a:r>
              <a:rPr lang="en-US" sz="3200" dirty="0"/>
              <a:t> </a:t>
            </a:r>
            <a:r>
              <a:rPr lang="en-US" sz="3200" dirty="0" err="1"/>
              <a:t>tekemään</a:t>
            </a:r>
            <a:r>
              <a:rPr lang="en-US" sz="3200" dirty="0"/>
              <a:t> </a:t>
            </a:r>
            <a:r>
              <a:rPr lang="en-US" sz="3200" dirty="0" err="1"/>
              <a:t>valintoja</a:t>
            </a:r>
            <a:r>
              <a:rPr lang="en-US" sz="3200" dirty="0"/>
              <a:t> </a:t>
            </a:r>
            <a:r>
              <a:rPr lang="en-US" sz="3200" dirty="0" err="1"/>
              <a:t>ilman</a:t>
            </a:r>
            <a:r>
              <a:rPr lang="en-US" sz="3200" dirty="0"/>
              <a:t> </a:t>
            </a:r>
            <a:r>
              <a:rPr lang="en-US" sz="3200" dirty="0" err="1"/>
              <a:t>hänelle</a:t>
            </a:r>
            <a:r>
              <a:rPr lang="en-US" sz="3200" dirty="0"/>
              <a:t> </a:t>
            </a:r>
            <a:r>
              <a:rPr lang="en-US" sz="3200" dirty="0" err="1"/>
              <a:t>asetettavia</a:t>
            </a:r>
            <a:r>
              <a:rPr lang="en-US" sz="3200" dirty="0"/>
              <a:t>  </a:t>
            </a:r>
            <a:r>
              <a:rPr lang="en-US" sz="3200" dirty="0" err="1"/>
              <a:t>ennakko-odotuksia</a:t>
            </a:r>
            <a:r>
              <a:rPr lang="en-US" sz="3200" dirty="0"/>
              <a:t>.</a:t>
            </a:r>
          </a:p>
          <a:p>
            <a:pPr marL="285750" indent="-285750">
              <a:buFont typeface="Wingdings" pitchFamily="2" charset="2"/>
              <a:buChar char="v"/>
            </a:pPr>
            <a:r>
              <a:rPr lang="en-US" sz="3200" dirty="0" err="1"/>
              <a:t>Kohtaa</a:t>
            </a:r>
            <a:r>
              <a:rPr lang="en-US" sz="3200" dirty="0"/>
              <a:t> </a:t>
            </a:r>
            <a:r>
              <a:rPr lang="en-US" sz="3200" dirty="0" err="1"/>
              <a:t>lapsi</a:t>
            </a:r>
            <a:r>
              <a:rPr lang="en-US" sz="3200" dirty="0"/>
              <a:t> </a:t>
            </a:r>
            <a:r>
              <a:rPr lang="en-US" sz="3200" dirty="0" err="1"/>
              <a:t>sensitiivisesti</a:t>
            </a:r>
            <a:r>
              <a:rPr lang="en-US" sz="3200" dirty="0"/>
              <a:t> ja </a:t>
            </a:r>
            <a:r>
              <a:rPr lang="en-US" sz="3200" dirty="0" err="1"/>
              <a:t>kannustavasti</a:t>
            </a:r>
            <a:r>
              <a:rPr lang="en-US" sz="3200" dirty="0"/>
              <a:t>.</a:t>
            </a:r>
            <a:br>
              <a:rPr lang="en-US" sz="3200" dirty="0"/>
            </a:br>
            <a:br>
              <a:rPr lang="en-US" sz="3600" dirty="0"/>
            </a:br>
            <a:endParaRPr lang="en-US" sz="1800" dirty="0"/>
          </a:p>
        </p:txBody>
      </p:sp>
      <p:pic>
        <p:nvPicPr>
          <p:cNvPr id="6" name="Kuvan paikkamerkki 5">
            <a:extLst>
              <a:ext uri="{FF2B5EF4-FFF2-40B4-BE49-F238E27FC236}">
                <a16:creationId xmlns:a16="http://schemas.microsoft.com/office/drawing/2014/main" id="{4A48F7D5-D4AA-CD4D-B5CD-0AC53DB64269}"/>
              </a:ext>
            </a:extLst>
          </p:cNvPr>
          <p:cNvPicPr>
            <a:picLocks noGrp="1" noChangeAspect="1"/>
          </p:cNvPicPr>
          <p:nvPr>
            <p:ph type="pic" idx="1"/>
          </p:nvPr>
        </p:nvPicPr>
        <p:blipFill rotWithShape="1">
          <a:blip r:embed="rId3"/>
          <a:srcRect t="21388" r="2" b="33241"/>
          <a:stretch/>
        </p:blipFill>
        <p:spPr>
          <a:xfrm>
            <a:off x="6466912" y="27038"/>
            <a:ext cx="5722070" cy="3578807"/>
          </a:xfrm>
          <a:prstGeom prst="rect">
            <a:avLst/>
          </a:prstGeom>
        </p:spPr>
      </p:pic>
      <p:pic>
        <p:nvPicPr>
          <p:cNvPr id="4" name="Picture 2">
            <a:extLst>
              <a:ext uri="{FF2B5EF4-FFF2-40B4-BE49-F238E27FC236}">
                <a16:creationId xmlns:a16="http://schemas.microsoft.com/office/drawing/2014/main" id="{D170B914-0A0C-4623-8768-01F9453C10BB}"/>
              </a:ext>
            </a:extLst>
          </p:cNvPr>
          <p:cNvPicPr>
            <a:picLocks noChangeAspect="1"/>
          </p:cNvPicPr>
          <p:nvPr/>
        </p:nvPicPr>
        <p:blipFill rotWithShape="1">
          <a:blip r:embed="rId4"/>
          <a:srcRect t="18247" r="-1" b="-1"/>
          <a:stretch/>
        </p:blipFill>
        <p:spPr>
          <a:xfrm>
            <a:off x="6476999" y="3605850"/>
            <a:ext cx="5711953" cy="3252150"/>
          </a:xfrm>
          <a:prstGeom prst="rect">
            <a:avLst/>
          </a:prstGeom>
        </p:spPr>
      </p:pic>
      <p:sp>
        <p:nvSpPr>
          <p:cNvPr id="8" name="Tekstiruutu 7">
            <a:extLst>
              <a:ext uri="{FF2B5EF4-FFF2-40B4-BE49-F238E27FC236}">
                <a16:creationId xmlns:a16="http://schemas.microsoft.com/office/drawing/2014/main" id="{F6B3B8DA-3288-C54C-AFD9-CBA1C744AA32}"/>
              </a:ext>
            </a:extLst>
          </p:cNvPr>
          <p:cNvSpPr txBox="1"/>
          <p:nvPr/>
        </p:nvSpPr>
        <p:spPr>
          <a:xfrm>
            <a:off x="8348959" y="3605854"/>
            <a:ext cx="3559262" cy="646331"/>
          </a:xfrm>
          <a:prstGeom prst="rect">
            <a:avLst/>
          </a:prstGeom>
          <a:noFill/>
        </p:spPr>
        <p:txBody>
          <a:bodyPr wrap="square" rtlCol="0">
            <a:spAutoFit/>
          </a:bodyPr>
          <a:lstStyle/>
          <a:p>
            <a:r>
              <a:rPr lang="fi-FI" dirty="0" err="1"/>
              <a:t>Tiki</a:t>
            </a:r>
            <a:r>
              <a:rPr lang="fi-FI" dirty="0"/>
              <a:t>,</a:t>
            </a:r>
          </a:p>
          <a:p>
            <a:r>
              <a:rPr lang="fi-FI" dirty="0"/>
              <a:t>kukkaan puhjennut katukoira</a:t>
            </a:r>
          </a:p>
        </p:txBody>
      </p:sp>
    </p:spTree>
    <p:extLst>
      <p:ext uri="{BB962C8B-B14F-4D97-AF65-F5344CB8AC3E}">
        <p14:creationId xmlns:p14="http://schemas.microsoft.com/office/powerpoint/2010/main" val="3736502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FDDF72-DE39-4F99-A3C1-DD9D7815D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5E4ECE80-3AD1-450C-B62A-98788F1939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 name="Picture 2">
            <a:extLst>
              <a:ext uri="{FF2B5EF4-FFF2-40B4-BE49-F238E27FC236}">
                <a16:creationId xmlns:a16="http://schemas.microsoft.com/office/drawing/2014/main" id="{D170B914-0A0C-4623-8768-01F9453C10BB}"/>
              </a:ext>
            </a:extLst>
          </p:cNvPr>
          <p:cNvPicPr>
            <a:picLocks noChangeAspect="1"/>
          </p:cNvPicPr>
          <p:nvPr/>
        </p:nvPicPr>
        <p:blipFill rotWithShape="1">
          <a:blip r:embed="rId2">
            <a:alphaModFix amt="60000"/>
          </a:blip>
          <a:srcRect t="23983" r="-1" b="-1"/>
          <a:stretch/>
        </p:blipFill>
        <p:spPr>
          <a:xfrm>
            <a:off x="-44249" y="1386"/>
            <a:ext cx="12188952" cy="6856614"/>
          </a:xfrm>
          <a:prstGeom prst="rect">
            <a:avLst/>
          </a:prstGeom>
        </p:spPr>
      </p:pic>
      <p:sp>
        <p:nvSpPr>
          <p:cNvPr id="2" name="Otsikko 1">
            <a:extLst>
              <a:ext uri="{FF2B5EF4-FFF2-40B4-BE49-F238E27FC236}">
                <a16:creationId xmlns:a16="http://schemas.microsoft.com/office/drawing/2014/main" id="{5086E873-1B0E-1649-88B4-21C0BC2F26D6}"/>
              </a:ext>
            </a:extLst>
          </p:cNvPr>
          <p:cNvSpPr>
            <a:spLocks noGrp="1"/>
          </p:cNvSpPr>
          <p:nvPr>
            <p:ph type="ctrTitle"/>
          </p:nvPr>
        </p:nvSpPr>
        <p:spPr>
          <a:xfrm>
            <a:off x="996275" y="136634"/>
            <a:ext cx="10190071" cy="5822732"/>
          </a:xfrm>
        </p:spPr>
        <p:txBody>
          <a:bodyPr anchor="b">
            <a:normAutofit fontScale="90000"/>
          </a:bodyPr>
          <a:lstStyle/>
          <a:p>
            <a:pPr algn="l"/>
            <a:br>
              <a:rPr lang="fi-FI" sz="4000" dirty="0">
                <a:solidFill>
                  <a:srgbClr val="FFFFFF"/>
                </a:solidFill>
              </a:rPr>
            </a:br>
            <a:br>
              <a:rPr lang="fi-FI" sz="4000" dirty="0">
                <a:solidFill>
                  <a:srgbClr val="FFFFFF"/>
                </a:solidFill>
              </a:rPr>
            </a:br>
            <a:br>
              <a:rPr lang="fi-FI" sz="4000" dirty="0">
                <a:solidFill>
                  <a:srgbClr val="FFFFFF"/>
                </a:solidFill>
              </a:rPr>
            </a:br>
            <a:br>
              <a:rPr lang="fi-FI" sz="4000" dirty="0">
                <a:solidFill>
                  <a:srgbClr val="FFFFFF"/>
                </a:solidFill>
              </a:rPr>
            </a:br>
            <a:br>
              <a:rPr lang="fi-FI" sz="4000" dirty="0">
                <a:solidFill>
                  <a:srgbClr val="FFFFFF"/>
                </a:solidFill>
              </a:rPr>
            </a:br>
            <a:br>
              <a:rPr lang="fi-FI" sz="4000" dirty="0">
                <a:solidFill>
                  <a:srgbClr val="FFFFFF"/>
                </a:solidFill>
              </a:rPr>
            </a:br>
            <a:br>
              <a:rPr lang="fi-FI" sz="4000" dirty="0">
                <a:solidFill>
                  <a:srgbClr val="FFFFFF"/>
                </a:solidFill>
              </a:rPr>
            </a:br>
            <a:br>
              <a:rPr lang="fi-FI" sz="4000" dirty="0">
                <a:solidFill>
                  <a:srgbClr val="FFFFFF"/>
                </a:solidFill>
              </a:rPr>
            </a:br>
            <a:br>
              <a:rPr lang="fi-FI" sz="4000" dirty="0">
                <a:solidFill>
                  <a:srgbClr val="FFFFFF"/>
                </a:solidFill>
              </a:rPr>
            </a:br>
            <a:r>
              <a:rPr lang="fi-FI" sz="4000" dirty="0">
                <a:solidFill>
                  <a:srgbClr val="FFFFFF"/>
                </a:solidFill>
              </a:rPr>
              <a:t>Jussi, tarina 1</a:t>
            </a:r>
            <a:br>
              <a:rPr lang="fi-FI" sz="4000" dirty="0">
                <a:solidFill>
                  <a:srgbClr val="FFFFFF"/>
                </a:solidFill>
              </a:rPr>
            </a:br>
            <a:br>
              <a:rPr lang="fi-FI" sz="4000" dirty="0">
                <a:solidFill>
                  <a:srgbClr val="FFFFFF"/>
                </a:solidFill>
              </a:rPr>
            </a:br>
            <a:r>
              <a:rPr lang="fi-FI" sz="4000" dirty="0">
                <a:solidFill>
                  <a:srgbClr val="FFFFFF"/>
                </a:solidFill>
              </a:rPr>
              <a:t>Jussi huomioi kauneutta ympärillään. Hän kehuu hoitajansa uutta asua ja vaikkapa kampausta. Hän leikkii mielellään barbeilla ja pikkuponeilla. Hänen vanhempansa toivovat että nämä leikit lopetetaan ja lapsen huomio suunnataan muualle.  </a:t>
            </a:r>
            <a:br>
              <a:rPr lang="fi-FI" sz="4000" dirty="0">
                <a:solidFill>
                  <a:srgbClr val="FFFFFF"/>
                </a:solidFill>
              </a:rPr>
            </a:br>
            <a:br>
              <a:rPr lang="fi-FI" sz="4000" dirty="0">
                <a:solidFill>
                  <a:srgbClr val="FFFFFF"/>
                </a:solidFill>
              </a:rPr>
            </a:br>
            <a:r>
              <a:rPr lang="fi-FI" sz="4000" dirty="0">
                <a:solidFill>
                  <a:srgbClr val="FFFFFF"/>
                </a:solidFill>
              </a:rPr>
              <a:t>Mitä teet?</a:t>
            </a:r>
            <a:br>
              <a:rPr lang="fi-FI" sz="2000" dirty="0">
                <a:solidFill>
                  <a:srgbClr val="FFFFFF"/>
                </a:solidFill>
              </a:rPr>
            </a:br>
            <a:endParaRPr lang="fi-FI" sz="2000" dirty="0">
              <a:solidFill>
                <a:srgbClr val="FFFFFF"/>
              </a:solidFill>
            </a:endParaRPr>
          </a:p>
        </p:txBody>
      </p:sp>
    </p:spTree>
    <p:extLst>
      <p:ext uri="{BB962C8B-B14F-4D97-AF65-F5344CB8AC3E}">
        <p14:creationId xmlns:p14="http://schemas.microsoft.com/office/powerpoint/2010/main" val="1779655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FDDF72-DE39-4F99-A3C1-DD9D7815D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5E4ECE80-3AD1-450C-B62A-98788F1939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 name="Picture 2">
            <a:extLst>
              <a:ext uri="{FF2B5EF4-FFF2-40B4-BE49-F238E27FC236}">
                <a16:creationId xmlns:a16="http://schemas.microsoft.com/office/drawing/2014/main" id="{D170B914-0A0C-4623-8768-01F9453C10BB}"/>
              </a:ext>
            </a:extLst>
          </p:cNvPr>
          <p:cNvPicPr>
            <a:picLocks noChangeAspect="1"/>
          </p:cNvPicPr>
          <p:nvPr/>
        </p:nvPicPr>
        <p:blipFill rotWithShape="1">
          <a:blip r:embed="rId2">
            <a:alphaModFix amt="60000"/>
          </a:blip>
          <a:srcRect t="23983" r="-1" b="-1"/>
          <a:stretch/>
        </p:blipFill>
        <p:spPr>
          <a:xfrm>
            <a:off x="3048" y="0"/>
            <a:ext cx="12188952" cy="6982748"/>
          </a:xfrm>
          <a:prstGeom prst="rect">
            <a:avLst/>
          </a:prstGeom>
        </p:spPr>
      </p:pic>
      <p:sp>
        <p:nvSpPr>
          <p:cNvPr id="2" name="Otsikko 1">
            <a:extLst>
              <a:ext uri="{FF2B5EF4-FFF2-40B4-BE49-F238E27FC236}">
                <a16:creationId xmlns:a16="http://schemas.microsoft.com/office/drawing/2014/main" id="{5086E873-1B0E-1649-88B4-21C0BC2F26D6}"/>
              </a:ext>
            </a:extLst>
          </p:cNvPr>
          <p:cNvSpPr>
            <a:spLocks noGrp="1"/>
          </p:cNvSpPr>
          <p:nvPr>
            <p:ph type="ctrTitle"/>
          </p:nvPr>
        </p:nvSpPr>
        <p:spPr>
          <a:xfrm>
            <a:off x="996275" y="872358"/>
            <a:ext cx="10190071" cy="5728139"/>
          </a:xfrm>
        </p:spPr>
        <p:txBody>
          <a:bodyPr anchor="b">
            <a:normAutofit fontScale="90000"/>
          </a:bodyPr>
          <a:lstStyle/>
          <a:p>
            <a:pPr algn="l"/>
            <a:r>
              <a:rPr lang="fi-FI" sz="4000" dirty="0">
                <a:solidFill>
                  <a:srgbClr val="FFFFFF"/>
                </a:solidFill>
              </a:rPr>
              <a:t>Saimi,  6-vuotta, kehityksellinen kielihäiriö,  tarina 2 </a:t>
            </a:r>
            <a:br>
              <a:rPr lang="fi-FI" sz="4000" dirty="0">
                <a:solidFill>
                  <a:srgbClr val="FFFFFF"/>
                </a:solidFill>
              </a:rPr>
            </a:br>
            <a:br>
              <a:rPr lang="fi-FI" sz="4000" dirty="0">
                <a:solidFill>
                  <a:srgbClr val="FFFFFF"/>
                </a:solidFill>
              </a:rPr>
            </a:br>
            <a:r>
              <a:rPr lang="fi-FI" sz="4000" dirty="0">
                <a:solidFill>
                  <a:srgbClr val="FFFFFF"/>
                </a:solidFill>
              </a:rPr>
              <a:t>Saimin puhe on erittäin epäselvää. </a:t>
            </a:r>
            <a:br>
              <a:rPr lang="fi-FI" sz="4000" dirty="0">
                <a:solidFill>
                  <a:srgbClr val="FFFFFF"/>
                </a:solidFill>
              </a:rPr>
            </a:br>
            <a:r>
              <a:rPr lang="fi-FI" sz="4000" dirty="0">
                <a:solidFill>
                  <a:srgbClr val="FFFFFF"/>
                </a:solidFill>
              </a:rPr>
              <a:t>Viikonlopun jälkeen, esikoulussa, kaikki kertovat, mitä ovat vapaapäivillä puuhanneet. </a:t>
            </a:r>
            <a:br>
              <a:rPr lang="fi-FI" sz="4000" dirty="0">
                <a:solidFill>
                  <a:srgbClr val="FFFFFF"/>
                </a:solidFill>
              </a:rPr>
            </a:br>
            <a:r>
              <a:rPr lang="fi-FI" sz="4000" dirty="0">
                <a:solidFill>
                  <a:srgbClr val="FFFFFF"/>
                </a:solidFill>
              </a:rPr>
              <a:t>Kukaan ei ymmärrä mitä Saimi sanoo, kun on hänen vuoronsa puhua.</a:t>
            </a:r>
            <a:br>
              <a:rPr lang="fi-FI" sz="4000" dirty="0">
                <a:solidFill>
                  <a:srgbClr val="FFFFFF"/>
                </a:solidFill>
              </a:rPr>
            </a:br>
            <a:br>
              <a:rPr lang="fi-FI" sz="4000" dirty="0">
                <a:solidFill>
                  <a:srgbClr val="FFFFFF"/>
                </a:solidFill>
              </a:rPr>
            </a:br>
            <a:r>
              <a:rPr lang="fi-FI" sz="4000" dirty="0">
                <a:solidFill>
                  <a:srgbClr val="FFFFFF"/>
                </a:solidFill>
              </a:rPr>
              <a:t>Mitä teet?</a:t>
            </a:r>
            <a:br>
              <a:rPr lang="fi-FI" sz="4000" dirty="0">
                <a:solidFill>
                  <a:srgbClr val="FFFFFF"/>
                </a:solidFill>
              </a:rPr>
            </a:br>
            <a:endParaRPr lang="fi-FI" sz="4000" dirty="0">
              <a:solidFill>
                <a:srgbClr val="FFFFFF"/>
              </a:solidFill>
            </a:endParaRPr>
          </a:p>
        </p:txBody>
      </p:sp>
    </p:spTree>
    <p:extLst>
      <p:ext uri="{BB962C8B-B14F-4D97-AF65-F5344CB8AC3E}">
        <p14:creationId xmlns:p14="http://schemas.microsoft.com/office/powerpoint/2010/main" val="2640483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FDDF72-DE39-4F99-A3C1-DD9D7815D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5E4ECE80-3AD1-450C-B62A-98788F1939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 name="Picture 2">
            <a:extLst>
              <a:ext uri="{FF2B5EF4-FFF2-40B4-BE49-F238E27FC236}">
                <a16:creationId xmlns:a16="http://schemas.microsoft.com/office/drawing/2014/main" id="{D170B914-0A0C-4623-8768-01F9453C10BB}"/>
              </a:ext>
            </a:extLst>
          </p:cNvPr>
          <p:cNvPicPr>
            <a:picLocks noChangeAspect="1"/>
          </p:cNvPicPr>
          <p:nvPr/>
        </p:nvPicPr>
        <p:blipFill rotWithShape="1">
          <a:blip r:embed="rId2">
            <a:alphaModFix amt="60000"/>
          </a:blip>
          <a:srcRect t="23983" r="-1" b="-1"/>
          <a:stretch/>
        </p:blipFill>
        <p:spPr>
          <a:xfrm>
            <a:off x="3048" y="10"/>
            <a:ext cx="12188952" cy="6856614"/>
          </a:xfrm>
          <a:prstGeom prst="rect">
            <a:avLst/>
          </a:prstGeom>
        </p:spPr>
      </p:pic>
      <p:sp>
        <p:nvSpPr>
          <p:cNvPr id="2" name="Otsikko 1">
            <a:extLst>
              <a:ext uri="{FF2B5EF4-FFF2-40B4-BE49-F238E27FC236}">
                <a16:creationId xmlns:a16="http://schemas.microsoft.com/office/drawing/2014/main" id="{5086E873-1B0E-1649-88B4-21C0BC2F26D6}"/>
              </a:ext>
            </a:extLst>
          </p:cNvPr>
          <p:cNvSpPr>
            <a:spLocks noGrp="1"/>
          </p:cNvSpPr>
          <p:nvPr>
            <p:ph type="ctrTitle"/>
          </p:nvPr>
        </p:nvSpPr>
        <p:spPr>
          <a:xfrm>
            <a:off x="304801" y="262759"/>
            <a:ext cx="11761076" cy="6674069"/>
          </a:xfrm>
        </p:spPr>
        <p:txBody>
          <a:bodyPr anchor="b">
            <a:noAutofit/>
          </a:bodyPr>
          <a:lstStyle/>
          <a:p>
            <a:pPr algn="l"/>
            <a:r>
              <a:rPr lang="fi-FI" sz="3600" dirty="0">
                <a:solidFill>
                  <a:srgbClr val="FFFFFF"/>
                </a:solidFill>
              </a:rPr>
              <a:t>Kulttuurit ”törmäävät” tarina 3</a:t>
            </a:r>
            <a:br>
              <a:rPr lang="fi-FI" sz="3600" dirty="0">
                <a:solidFill>
                  <a:srgbClr val="FFFFFF"/>
                </a:solidFill>
              </a:rPr>
            </a:br>
            <a:br>
              <a:rPr lang="fi-FI" sz="3600" dirty="0">
                <a:solidFill>
                  <a:srgbClr val="FFFFFF"/>
                </a:solidFill>
              </a:rPr>
            </a:br>
            <a:r>
              <a:rPr lang="fi-FI" sz="3600" dirty="0">
                <a:solidFill>
                  <a:srgbClr val="FFFFFF"/>
                </a:solidFill>
              </a:rPr>
              <a:t>Ryhmässä on kaksi lasta, jotka ovat muuttaneet suomeen maasta, jossa tunnetaan vihaa saman maan toista kansallisuutta vastaan. Toisen lapsen isä kieltää lastaan leikkimästä toista kansallisuutta edustavan, mutta samasta valtiosta lähtöisin olevan lapsen kanssa. Lapsen isä huomauttaa asiasta hoitajalle ja käskee hoitajaa valvomaan, että lapset eivät leiki keskenään.</a:t>
            </a:r>
            <a:br>
              <a:rPr lang="fi-FI" sz="3600" dirty="0">
                <a:solidFill>
                  <a:srgbClr val="FFFFFF"/>
                </a:solidFill>
              </a:rPr>
            </a:br>
            <a:br>
              <a:rPr lang="fi-FI" sz="3600" dirty="0">
                <a:solidFill>
                  <a:srgbClr val="FFFFFF"/>
                </a:solidFill>
              </a:rPr>
            </a:br>
            <a:r>
              <a:rPr lang="fi-FI" sz="3600" dirty="0">
                <a:solidFill>
                  <a:srgbClr val="FFFFFF"/>
                </a:solidFill>
              </a:rPr>
              <a:t>Mitä teet?</a:t>
            </a:r>
            <a:br>
              <a:rPr lang="fi-FI" sz="3600" dirty="0">
                <a:solidFill>
                  <a:srgbClr val="FFFFFF"/>
                </a:solidFill>
              </a:rPr>
            </a:br>
            <a:endParaRPr lang="fi-FI" sz="3600" dirty="0">
              <a:solidFill>
                <a:srgbClr val="FFFFFF"/>
              </a:solidFill>
            </a:endParaRPr>
          </a:p>
        </p:txBody>
      </p:sp>
    </p:spTree>
    <p:extLst>
      <p:ext uri="{BB962C8B-B14F-4D97-AF65-F5344CB8AC3E}">
        <p14:creationId xmlns:p14="http://schemas.microsoft.com/office/powerpoint/2010/main" val="1040581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D170B914-0A0C-4623-8768-01F9453C10BB}"/>
              </a:ext>
            </a:extLst>
          </p:cNvPr>
          <p:cNvPicPr>
            <a:picLocks noChangeAspect="1"/>
          </p:cNvPicPr>
          <p:nvPr/>
        </p:nvPicPr>
        <p:blipFill rotWithShape="1">
          <a:blip r:embed="rId2">
            <a:alphaModFix amt="60000"/>
          </a:blip>
          <a:srcRect t="23983" r="-1" b="-1"/>
          <a:stretch/>
        </p:blipFill>
        <p:spPr>
          <a:xfrm>
            <a:off x="3048" y="0"/>
            <a:ext cx="12188952" cy="6856624"/>
          </a:xfrm>
          <a:prstGeom prst="rect">
            <a:avLst/>
          </a:prstGeom>
        </p:spPr>
      </p:pic>
      <p:sp>
        <p:nvSpPr>
          <p:cNvPr id="2" name="Otsikko 1">
            <a:extLst>
              <a:ext uri="{FF2B5EF4-FFF2-40B4-BE49-F238E27FC236}">
                <a16:creationId xmlns:a16="http://schemas.microsoft.com/office/drawing/2014/main" id="{5086E873-1B0E-1649-88B4-21C0BC2F26D6}"/>
              </a:ext>
            </a:extLst>
          </p:cNvPr>
          <p:cNvSpPr>
            <a:spLocks noGrp="1"/>
          </p:cNvSpPr>
          <p:nvPr>
            <p:ph type="title"/>
          </p:nvPr>
        </p:nvSpPr>
        <p:spPr>
          <a:xfrm>
            <a:off x="458694" y="0"/>
            <a:ext cx="10895106" cy="1825625"/>
          </a:xfrm>
        </p:spPr>
        <p:txBody>
          <a:bodyPr anchor="b">
            <a:normAutofit fontScale="90000"/>
          </a:bodyPr>
          <a:lstStyle/>
          <a:p>
            <a:br>
              <a:rPr lang="fi-FI" sz="3200" b="1" dirty="0"/>
            </a:br>
            <a:br>
              <a:rPr lang="fi-FI" sz="3200" b="1" dirty="0"/>
            </a:br>
            <a:r>
              <a:rPr lang="fi-FI" sz="3200" b="1" dirty="0"/>
              <a:t>Osallistumisesta osallisuuteen </a:t>
            </a:r>
            <a:br>
              <a:rPr lang="fi-FI" sz="3200" b="1" dirty="0"/>
            </a:br>
            <a:r>
              <a:rPr lang="fi-FI" sz="2200" b="1" dirty="0"/>
              <a:t>Turja, L. 2016. Lasten osallisuus varhaiskasvatuksessa. Teoksessa E. Hujala, L. Turja (toim.) Varhaiskasvatuksen käsikirja. 41–78.  </a:t>
            </a:r>
            <a:br>
              <a:rPr lang="fi-FI" sz="2000" dirty="0">
                <a:solidFill>
                  <a:srgbClr val="FFFFFF"/>
                </a:solidFill>
              </a:rPr>
            </a:br>
            <a:endParaRPr lang="fi-FI" sz="2000" dirty="0">
              <a:solidFill>
                <a:srgbClr val="FFFFFF"/>
              </a:solidFill>
            </a:endParaRPr>
          </a:p>
        </p:txBody>
      </p:sp>
      <p:sp>
        <p:nvSpPr>
          <p:cNvPr id="3" name="Sisällön paikkamerkki 2">
            <a:extLst>
              <a:ext uri="{FF2B5EF4-FFF2-40B4-BE49-F238E27FC236}">
                <a16:creationId xmlns:a16="http://schemas.microsoft.com/office/drawing/2014/main" id="{EFD40D59-D27C-D047-B36A-3E6370E8B824}"/>
              </a:ext>
            </a:extLst>
          </p:cNvPr>
          <p:cNvSpPr>
            <a:spLocks noGrp="1"/>
          </p:cNvSpPr>
          <p:nvPr>
            <p:ph sz="half" idx="1"/>
          </p:nvPr>
        </p:nvSpPr>
        <p:spPr>
          <a:xfrm>
            <a:off x="458695" y="2343807"/>
            <a:ext cx="5561106" cy="3833156"/>
          </a:xfrm>
        </p:spPr>
        <p:txBody>
          <a:bodyPr>
            <a:normAutofit fontScale="92500" lnSpcReduction="20000"/>
          </a:bodyPr>
          <a:lstStyle/>
          <a:p>
            <a:pPr>
              <a:buFont typeface="Wingdings" pitchFamily="2" charset="2"/>
              <a:buChar char="v"/>
            </a:pPr>
            <a:r>
              <a:rPr lang="fi-FI" dirty="0"/>
              <a:t>Osallistumisen perustana on   lapsen yksilöllisyys ja sen pohjalta suunniteltu toiminta.</a:t>
            </a:r>
          </a:p>
          <a:p>
            <a:pPr>
              <a:buFont typeface="Wingdings" pitchFamily="2" charset="2"/>
              <a:buChar char="v"/>
            </a:pPr>
            <a:r>
              <a:rPr lang="fi-FI" dirty="0"/>
              <a:t>Osallistuja on mukana valmiiksi suunnitellussa toiminnassa.</a:t>
            </a:r>
          </a:p>
          <a:p>
            <a:pPr>
              <a:buFont typeface="Wingdings" pitchFamily="2" charset="2"/>
              <a:buChar char="v"/>
            </a:pPr>
            <a:r>
              <a:rPr lang="fi-FI" dirty="0" err="1"/>
              <a:t>Osallistetaan</a:t>
            </a:r>
            <a:r>
              <a:rPr lang="fi-FI" dirty="0"/>
              <a:t> lapsia ja vanhempia.</a:t>
            </a:r>
          </a:p>
        </p:txBody>
      </p:sp>
      <p:sp>
        <p:nvSpPr>
          <p:cNvPr id="5" name="Sisällön paikkamerkki 4">
            <a:extLst>
              <a:ext uri="{FF2B5EF4-FFF2-40B4-BE49-F238E27FC236}">
                <a16:creationId xmlns:a16="http://schemas.microsoft.com/office/drawing/2014/main" id="{9BD95E37-2419-904D-84C4-0A33279DEEA0}"/>
              </a:ext>
            </a:extLst>
          </p:cNvPr>
          <p:cNvSpPr>
            <a:spLocks noGrp="1"/>
          </p:cNvSpPr>
          <p:nvPr>
            <p:ph sz="half" idx="2"/>
          </p:nvPr>
        </p:nvSpPr>
        <p:spPr>
          <a:xfrm>
            <a:off x="6172199" y="2417379"/>
            <a:ext cx="5561105" cy="3759583"/>
          </a:xfrm>
        </p:spPr>
        <p:txBody>
          <a:bodyPr>
            <a:normAutofit fontScale="92500" lnSpcReduction="20000"/>
          </a:bodyPr>
          <a:lstStyle/>
          <a:p>
            <a:pPr>
              <a:buFont typeface="Wingdings" pitchFamily="2" charset="2"/>
              <a:buChar char="v"/>
            </a:pPr>
            <a:r>
              <a:rPr lang="fi-FI" dirty="0"/>
              <a:t>Osallisuuden perustana korostuu lapsen yksilöllisyyden ohella yhteisöllisyys ja yhdessä suunniteltu toiminta.</a:t>
            </a:r>
          </a:p>
          <a:p>
            <a:pPr>
              <a:buFont typeface="Wingdings" pitchFamily="2" charset="2"/>
              <a:buChar char="v"/>
            </a:pPr>
            <a:r>
              <a:rPr lang="fi-FI" dirty="0"/>
              <a:t>Osallinen on vaikuttamassa toiminnan suunnitteluun.</a:t>
            </a:r>
          </a:p>
          <a:p>
            <a:pPr>
              <a:buFont typeface="Wingdings" pitchFamily="2" charset="2"/>
              <a:buChar char="v"/>
            </a:pPr>
            <a:r>
              <a:rPr lang="fi-FI" dirty="0"/>
              <a:t>Kutsutaan osallisuuteen/mahdollistetaan osallisuus</a:t>
            </a:r>
          </a:p>
        </p:txBody>
      </p:sp>
    </p:spTree>
    <p:extLst>
      <p:ext uri="{BB962C8B-B14F-4D97-AF65-F5344CB8AC3E}">
        <p14:creationId xmlns:p14="http://schemas.microsoft.com/office/powerpoint/2010/main" val="4230549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9" name="Picture 13">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50" name="Rectangle 15">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51" name="Rectangle 17">
            <a:extLst>
              <a:ext uri="{FF2B5EF4-FFF2-40B4-BE49-F238E27FC236}">
                <a16:creationId xmlns:a16="http://schemas.microsoft.com/office/drawing/2014/main" id="{5A8C81AE-8F0D-49F3-9FB4-334B0DCDF1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3" name="Otsikko 2">
            <a:extLst>
              <a:ext uri="{FF2B5EF4-FFF2-40B4-BE49-F238E27FC236}">
                <a16:creationId xmlns:a16="http://schemas.microsoft.com/office/drawing/2014/main" id="{E8F4EB95-CDEF-0047-88B7-C51514E21BB5}"/>
              </a:ext>
            </a:extLst>
          </p:cNvPr>
          <p:cNvSpPr>
            <a:spLocks noGrp="1"/>
          </p:cNvSpPr>
          <p:nvPr>
            <p:ph type="title"/>
          </p:nvPr>
        </p:nvSpPr>
        <p:spPr>
          <a:xfrm>
            <a:off x="838200" y="696307"/>
            <a:ext cx="5257800" cy="2351693"/>
          </a:xfrm>
        </p:spPr>
        <p:txBody>
          <a:bodyPr vert="horz" lIns="91440" tIns="45720" rIns="91440" bIns="45720" rtlCol="0" anchor="ctr">
            <a:normAutofit fontScale="90000"/>
          </a:bodyPr>
          <a:lstStyle/>
          <a:p>
            <a:r>
              <a:rPr lang="en-US" sz="4400" dirty="0" err="1"/>
              <a:t>Osallisuuden</a:t>
            </a:r>
            <a:r>
              <a:rPr lang="en-US" sz="4400" dirty="0"/>
              <a:t> </a:t>
            </a:r>
            <a:r>
              <a:rPr lang="en-US" sz="4400" dirty="0" err="1"/>
              <a:t>perusedellytykset</a:t>
            </a:r>
            <a:br>
              <a:rPr lang="en-US" sz="4400" dirty="0"/>
            </a:br>
            <a:r>
              <a:rPr lang="fi-FI" sz="2000" b="1" dirty="0"/>
              <a:t>Turja, L. 2016. Lasten osallisuus varhaiskasvatuksessa. Teoksessa E. Hujala, L. Turja (toim.) Varhaiskasvatuksen käsikirja. 41–78.</a:t>
            </a:r>
            <a:endParaRPr lang="en-US" sz="2000" dirty="0"/>
          </a:p>
        </p:txBody>
      </p:sp>
      <p:sp>
        <p:nvSpPr>
          <p:cNvPr id="6" name="Tekstin paikkamerkki 5">
            <a:extLst>
              <a:ext uri="{FF2B5EF4-FFF2-40B4-BE49-F238E27FC236}">
                <a16:creationId xmlns:a16="http://schemas.microsoft.com/office/drawing/2014/main" id="{5F3C122F-3588-C948-8673-D4211DCCAB0E}"/>
              </a:ext>
            </a:extLst>
          </p:cNvPr>
          <p:cNvSpPr>
            <a:spLocks noGrp="1"/>
          </p:cNvSpPr>
          <p:nvPr>
            <p:ph type="body" sz="half" idx="2"/>
          </p:nvPr>
        </p:nvSpPr>
        <p:spPr>
          <a:xfrm>
            <a:off x="838200" y="3171423"/>
            <a:ext cx="5257800" cy="3461697"/>
          </a:xfrm>
        </p:spPr>
        <p:txBody>
          <a:bodyPr vert="horz" lIns="91440" tIns="45720" rIns="91440" bIns="45720" rtlCol="0">
            <a:normAutofit/>
          </a:bodyPr>
          <a:lstStyle/>
          <a:p>
            <a:pPr marL="57150" indent="-285750">
              <a:buFont typeface="Wingdings" pitchFamily="2" charset="2"/>
              <a:buChar char="v"/>
            </a:pPr>
            <a:r>
              <a:rPr lang="en-US" sz="1800" dirty="0" err="1"/>
              <a:t>Kieli</a:t>
            </a:r>
            <a:r>
              <a:rPr lang="en-US" sz="1800" dirty="0"/>
              <a:t> ja </a:t>
            </a:r>
            <a:r>
              <a:rPr lang="en-US" sz="1800" dirty="0" err="1"/>
              <a:t>kommunikaatio</a:t>
            </a:r>
            <a:r>
              <a:rPr lang="en-US" sz="1800" dirty="0"/>
              <a:t>. (AAC </a:t>
            </a:r>
            <a:r>
              <a:rPr lang="en-US" sz="1800" dirty="0" err="1"/>
              <a:t>menetelmät</a:t>
            </a:r>
            <a:r>
              <a:rPr lang="en-US" sz="1800" dirty="0"/>
              <a:t> ja </a:t>
            </a:r>
            <a:r>
              <a:rPr lang="en-US" sz="1800" dirty="0" err="1"/>
              <a:t>havainnointi</a:t>
            </a:r>
            <a:r>
              <a:rPr lang="en-US" sz="1800" dirty="0"/>
              <a:t>.)</a:t>
            </a:r>
          </a:p>
          <a:p>
            <a:pPr marL="57150" indent="-285750">
              <a:buFont typeface="Wingdings" pitchFamily="2" charset="2"/>
              <a:buChar char="v"/>
            </a:pPr>
            <a:r>
              <a:rPr lang="en-US" sz="1800" dirty="0" err="1"/>
              <a:t>Tiedonsaanti</a:t>
            </a:r>
            <a:r>
              <a:rPr lang="en-US" sz="1800" dirty="0"/>
              <a:t>. (</a:t>
            </a:r>
            <a:r>
              <a:rPr lang="en-US" sz="1800" dirty="0" err="1"/>
              <a:t>Lapsen</a:t>
            </a:r>
            <a:r>
              <a:rPr lang="en-US" sz="1800" dirty="0"/>
              <a:t> </a:t>
            </a:r>
            <a:r>
              <a:rPr lang="en-US" sz="1800" dirty="0" err="1"/>
              <a:t>täytyy</a:t>
            </a:r>
            <a:r>
              <a:rPr lang="en-US" sz="1800" dirty="0"/>
              <a:t> </a:t>
            </a:r>
            <a:r>
              <a:rPr lang="en-US" sz="1800" dirty="0" err="1"/>
              <a:t>saada</a:t>
            </a:r>
            <a:r>
              <a:rPr lang="en-US" sz="1800" dirty="0"/>
              <a:t> </a:t>
            </a:r>
            <a:r>
              <a:rPr lang="en-US" sz="1800" dirty="0" err="1"/>
              <a:t>riittävästi</a:t>
            </a:r>
            <a:r>
              <a:rPr lang="en-US" sz="1800" dirty="0"/>
              <a:t> </a:t>
            </a:r>
            <a:r>
              <a:rPr lang="en-US" sz="1800" dirty="0" err="1"/>
              <a:t>tietoa</a:t>
            </a:r>
            <a:r>
              <a:rPr lang="en-US" sz="1800" dirty="0"/>
              <a:t> </a:t>
            </a:r>
            <a:r>
              <a:rPr lang="en-US" sz="1800" dirty="0" err="1"/>
              <a:t>ympäröivästä</a:t>
            </a:r>
            <a:r>
              <a:rPr lang="en-US" sz="1800" dirty="0"/>
              <a:t> </a:t>
            </a:r>
            <a:r>
              <a:rPr lang="en-US" sz="1800" dirty="0" err="1"/>
              <a:t>todellisuudesta</a:t>
            </a:r>
            <a:r>
              <a:rPr lang="en-US" sz="1800" dirty="0"/>
              <a:t>.)</a:t>
            </a:r>
          </a:p>
          <a:p>
            <a:pPr marL="57150" indent="-285750">
              <a:buFont typeface="Wingdings" pitchFamily="2" charset="2"/>
              <a:buChar char="v"/>
            </a:pPr>
            <a:r>
              <a:rPr lang="en-US" sz="1800" dirty="0" err="1"/>
              <a:t>Materiaaliset</a:t>
            </a:r>
            <a:r>
              <a:rPr lang="en-US" sz="1800" dirty="0"/>
              <a:t> </a:t>
            </a:r>
            <a:r>
              <a:rPr lang="en-US" sz="1800" dirty="0" err="1"/>
              <a:t>resurssit</a:t>
            </a:r>
            <a:r>
              <a:rPr lang="en-US" sz="1800" dirty="0"/>
              <a:t>. </a:t>
            </a:r>
            <a:r>
              <a:rPr lang="en-US" sz="1800" dirty="0" err="1"/>
              <a:t>Mitkä</a:t>
            </a:r>
            <a:r>
              <a:rPr lang="en-US" sz="1800" dirty="0"/>
              <a:t> </a:t>
            </a:r>
            <a:r>
              <a:rPr lang="en-US" sz="1800" dirty="0" err="1"/>
              <a:t>resurssit</a:t>
            </a:r>
            <a:r>
              <a:rPr lang="en-US" sz="1800" dirty="0"/>
              <a:t> </a:t>
            </a:r>
            <a:r>
              <a:rPr lang="en-US" sz="1800" dirty="0" err="1"/>
              <a:t>ovat</a:t>
            </a:r>
            <a:r>
              <a:rPr lang="en-US" sz="1800" dirty="0"/>
              <a:t> </a:t>
            </a:r>
            <a:r>
              <a:rPr lang="en-US" sz="1800" dirty="0" err="1"/>
              <a:t>lasten</a:t>
            </a:r>
            <a:r>
              <a:rPr lang="en-US" sz="1800" dirty="0"/>
              <a:t> </a:t>
            </a:r>
            <a:r>
              <a:rPr lang="en-US" sz="1800" dirty="0" err="1"/>
              <a:t>käytössä</a:t>
            </a:r>
            <a:r>
              <a:rPr lang="en-US" sz="1800" dirty="0"/>
              <a:t>/</a:t>
            </a:r>
            <a:r>
              <a:rPr lang="en-US" sz="1800" dirty="0" err="1"/>
              <a:t>lukkokapeissa</a:t>
            </a:r>
            <a:r>
              <a:rPr lang="en-US" sz="1800" dirty="0"/>
              <a:t>?)</a:t>
            </a:r>
          </a:p>
          <a:p>
            <a:pPr marL="57150" indent="-285750">
              <a:buFont typeface="Wingdings" pitchFamily="2" charset="2"/>
              <a:buChar char="v"/>
            </a:pPr>
            <a:r>
              <a:rPr lang="en-US" sz="1800" dirty="0" err="1"/>
              <a:t>Tunnetaso</a:t>
            </a:r>
            <a:r>
              <a:rPr lang="en-US" sz="1800" dirty="0"/>
              <a:t> (</a:t>
            </a:r>
            <a:r>
              <a:rPr lang="en-US" sz="1800" dirty="0" err="1"/>
              <a:t>luottamus</a:t>
            </a:r>
            <a:r>
              <a:rPr lang="en-US" sz="1800" dirty="0"/>
              <a:t> </a:t>
            </a:r>
            <a:r>
              <a:rPr lang="en-US" sz="1800" dirty="0" err="1"/>
              <a:t>itseen</a:t>
            </a:r>
            <a:r>
              <a:rPr lang="en-US" sz="1800" dirty="0"/>
              <a:t> ja  </a:t>
            </a:r>
            <a:r>
              <a:rPr lang="en-US" sz="1800" dirty="0" err="1"/>
              <a:t>muihin</a:t>
            </a:r>
            <a:r>
              <a:rPr lang="en-US" sz="1800" dirty="0"/>
              <a:t>. </a:t>
            </a:r>
            <a:r>
              <a:rPr lang="en-US" sz="1800" dirty="0" err="1"/>
              <a:t>Lapset</a:t>
            </a:r>
            <a:r>
              <a:rPr lang="en-US" sz="1800" dirty="0"/>
              <a:t> </a:t>
            </a:r>
            <a:r>
              <a:rPr lang="en-US" sz="1800" dirty="0" err="1"/>
              <a:t>tarvitsevat</a:t>
            </a:r>
            <a:r>
              <a:rPr lang="en-US" sz="1800" dirty="0"/>
              <a:t> </a:t>
            </a:r>
            <a:r>
              <a:rPr lang="en-US" sz="1800" dirty="0" err="1"/>
              <a:t>rohkaisua</a:t>
            </a:r>
            <a:r>
              <a:rPr lang="en-US" sz="1800" dirty="0"/>
              <a:t> ja </a:t>
            </a:r>
            <a:r>
              <a:rPr lang="en-US" sz="1800" dirty="0" err="1"/>
              <a:t>aikuisten</a:t>
            </a:r>
            <a:r>
              <a:rPr lang="en-US" sz="1800" dirty="0"/>
              <a:t> </a:t>
            </a:r>
            <a:r>
              <a:rPr lang="en-US" sz="1800" dirty="0" err="1"/>
              <a:t>lapsiin</a:t>
            </a:r>
            <a:r>
              <a:rPr lang="en-US" sz="1800" dirty="0"/>
              <a:t> </a:t>
            </a:r>
            <a:r>
              <a:rPr lang="en-US" sz="1800" dirty="0" err="1"/>
              <a:t>kohdistamaa</a:t>
            </a:r>
            <a:r>
              <a:rPr lang="en-US" sz="1800" dirty="0"/>
              <a:t> </a:t>
            </a:r>
            <a:r>
              <a:rPr lang="en-US" sz="1800" dirty="0" err="1"/>
              <a:t>luotamusta</a:t>
            </a:r>
            <a:r>
              <a:rPr lang="en-US" sz="1800" dirty="0"/>
              <a:t>.)</a:t>
            </a:r>
          </a:p>
        </p:txBody>
      </p:sp>
      <p:pic>
        <p:nvPicPr>
          <p:cNvPr id="7" name="Kuvan paikkamerkki 6">
            <a:extLst>
              <a:ext uri="{FF2B5EF4-FFF2-40B4-BE49-F238E27FC236}">
                <a16:creationId xmlns:a16="http://schemas.microsoft.com/office/drawing/2014/main" id="{A8ADBCC4-78C0-054D-9446-C6DC0DB0226B}"/>
              </a:ext>
            </a:extLst>
          </p:cNvPr>
          <p:cNvPicPr>
            <a:picLocks noGrp="1" noChangeAspect="1"/>
          </p:cNvPicPr>
          <p:nvPr>
            <p:ph type="pic" idx="1"/>
          </p:nvPr>
        </p:nvPicPr>
        <p:blipFill rotWithShape="1">
          <a:blip r:embed="rId3"/>
          <a:srcRect l="14856" r="39771"/>
          <a:stretch/>
        </p:blipFill>
        <p:spPr>
          <a:xfrm rot="5400000">
            <a:off x="7607186" y="-1166946"/>
            <a:ext cx="3461697" cy="5722070"/>
          </a:xfrm>
          <a:prstGeom prst="rect">
            <a:avLst/>
          </a:prstGeom>
        </p:spPr>
      </p:pic>
      <p:pic>
        <p:nvPicPr>
          <p:cNvPr id="4" name="Picture 2">
            <a:extLst>
              <a:ext uri="{FF2B5EF4-FFF2-40B4-BE49-F238E27FC236}">
                <a16:creationId xmlns:a16="http://schemas.microsoft.com/office/drawing/2014/main" id="{D170B914-0A0C-4623-8768-01F9453C10BB}"/>
              </a:ext>
            </a:extLst>
          </p:cNvPr>
          <p:cNvPicPr>
            <a:picLocks noChangeAspect="1"/>
          </p:cNvPicPr>
          <p:nvPr/>
        </p:nvPicPr>
        <p:blipFill rotWithShape="1">
          <a:blip r:embed="rId4"/>
          <a:srcRect t="18247" r="-1" b="-1"/>
          <a:stretch/>
        </p:blipFill>
        <p:spPr>
          <a:xfrm>
            <a:off x="6477000" y="3396303"/>
            <a:ext cx="5722070" cy="3461697"/>
          </a:xfrm>
          <a:prstGeom prst="rect">
            <a:avLst/>
          </a:prstGeom>
        </p:spPr>
      </p:pic>
    </p:spTree>
    <p:extLst>
      <p:ext uri="{BB962C8B-B14F-4D97-AF65-F5344CB8AC3E}">
        <p14:creationId xmlns:p14="http://schemas.microsoft.com/office/powerpoint/2010/main" val="3238860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D170B914-0A0C-4623-8768-01F9453C10BB}"/>
              </a:ext>
            </a:extLst>
          </p:cNvPr>
          <p:cNvPicPr>
            <a:picLocks noChangeAspect="1"/>
          </p:cNvPicPr>
          <p:nvPr/>
        </p:nvPicPr>
        <p:blipFill rotWithShape="1">
          <a:blip r:embed="rId2">
            <a:alphaModFix amt="60000"/>
          </a:blip>
          <a:srcRect t="23983" r="-1" b="-1"/>
          <a:stretch/>
        </p:blipFill>
        <p:spPr>
          <a:xfrm>
            <a:off x="3048" y="10"/>
            <a:ext cx="12188952" cy="6856614"/>
          </a:xfrm>
          <a:prstGeom prst="rect">
            <a:avLst/>
          </a:prstGeom>
        </p:spPr>
      </p:pic>
      <p:sp>
        <p:nvSpPr>
          <p:cNvPr id="2" name="Otsikko 1">
            <a:extLst>
              <a:ext uri="{FF2B5EF4-FFF2-40B4-BE49-F238E27FC236}">
                <a16:creationId xmlns:a16="http://schemas.microsoft.com/office/drawing/2014/main" id="{5086E873-1B0E-1649-88B4-21C0BC2F26D6}"/>
              </a:ext>
            </a:extLst>
          </p:cNvPr>
          <p:cNvSpPr>
            <a:spLocks noGrp="1"/>
          </p:cNvSpPr>
          <p:nvPr>
            <p:ph type="title"/>
          </p:nvPr>
        </p:nvSpPr>
        <p:spPr>
          <a:xfrm>
            <a:off x="839788" y="371475"/>
            <a:ext cx="3932237" cy="1685924"/>
          </a:xfrm>
        </p:spPr>
        <p:txBody>
          <a:bodyPr anchor="b">
            <a:normAutofit fontScale="90000"/>
          </a:bodyPr>
          <a:lstStyle/>
          <a:p>
            <a:r>
              <a:rPr lang="en-US" sz="3100" dirty="0" err="1"/>
              <a:t>Osallisuuden</a:t>
            </a:r>
            <a:r>
              <a:rPr lang="en-US" sz="3100" dirty="0"/>
              <a:t> </a:t>
            </a:r>
            <a:r>
              <a:rPr lang="en-US" sz="3100" dirty="0" err="1"/>
              <a:t>hyödyt</a:t>
            </a:r>
            <a:br>
              <a:rPr lang="en-US" sz="4400" dirty="0"/>
            </a:br>
            <a:r>
              <a:rPr lang="fi-FI" sz="1800" b="1" dirty="0"/>
              <a:t>Turja, L. 2016. Lasten osallisuus varhaiskasvatuksessa. Teoksessa E. Hujala, L. Turja (toim.) Varhaiskasvatuksen käsikirja. 41–78.</a:t>
            </a:r>
            <a:br>
              <a:rPr lang="fi-FI" sz="1600" dirty="0">
                <a:solidFill>
                  <a:srgbClr val="FFFFFF"/>
                </a:solidFill>
              </a:rPr>
            </a:br>
            <a:endParaRPr lang="fi-FI" sz="1600" dirty="0">
              <a:solidFill>
                <a:srgbClr val="FFFFFF"/>
              </a:solidFill>
            </a:endParaRPr>
          </a:p>
        </p:txBody>
      </p:sp>
      <p:pic>
        <p:nvPicPr>
          <p:cNvPr id="9" name="Kuvan paikkamerkki 8">
            <a:extLst>
              <a:ext uri="{FF2B5EF4-FFF2-40B4-BE49-F238E27FC236}">
                <a16:creationId xmlns:a16="http://schemas.microsoft.com/office/drawing/2014/main" id="{0DDDDD85-12B7-DF4C-AB96-3F522982BEE6}"/>
              </a:ext>
            </a:extLst>
          </p:cNvPr>
          <p:cNvPicPr>
            <a:picLocks noGrp="1" noChangeAspect="1"/>
          </p:cNvPicPr>
          <p:nvPr>
            <p:ph type="pic" idx="1"/>
          </p:nvPr>
        </p:nvPicPr>
        <p:blipFill>
          <a:blip r:embed="rId3"/>
          <a:srcRect t="20328" b="20328"/>
          <a:stretch>
            <a:fillRect/>
          </a:stretch>
        </p:blipFill>
        <p:spPr>
          <a:xfrm>
            <a:off x="5183188" y="1428749"/>
            <a:ext cx="6172200" cy="4729163"/>
          </a:xfrm>
        </p:spPr>
      </p:pic>
      <p:sp>
        <p:nvSpPr>
          <p:cNvPr id="7" name="Tekstin paikkamerkki 6">
            <a:extLst>
              <a:ext uri="{FF2B5EF4-FFF2-40B4-BE49-F238E27FC236}">
                <a16:creationId xmlns:a16="http://schemas.microsoft.com/office/drawing/2014/main" id="{2F986489-307B-704F-AD6B-273C6A5FCA77}"/>
              </a:ext>
            </a:extLst>
          </p:cNvPr>
          <p:cNvSpPr>
            <a:spLocks noGrp="1"/>
          </p:cNvSpPr>
          <p:nvPr>
            <p:ph type="body" sz="half" idx="2"/>
          </p:nvPr>
        </p:nvSpPr>
        <p:spPr>
          <a:xfrm>
            <a:off x="839788" y="1857375"/>
            <a:ext cx="3932237" cy="4872038"/>
          </a:xfrm>
        </p:spPr>
        <p:txBody>
          <a:bodyPr>
            <a:noAutofit/>
          </a:bodyPr>
          <a:lstStyle/>
          <a:p>
            <a:pPr marL="285750" indent="-285750">
              <a:buFont typeface="Wingdings" pitchFamily="2" charset="2"/>
              <a:buChar char="v"/>
            </a:pPr>
            <a:r>
              <a:rPr lang="fi-FI" dirty="0"/>
              <a:t>Lasten metakognitiiviset taidot eli kyky ajatella omaa ajatteluaan kehittyy.</a:t>
            </a:r>
          </a:p>
          <a:p>
            <a:pPr marL="285750" indent="-285750">
              <a:buFont typeface="Wingdings" pitchFamily="2" charset="2"/>
              <a:buChar char="v"/>
            </a:pPr>
            <a:r>
              <a:rPr lang="fi-FI" dirty="0"/>
              <a:t>Lasten </a:t>
            </a:r>
            <a:r>
              <a:rPr lang="fi-FI" dirty="0" err="1"/>
              <a:t>minätuntemus</a:t>
            </a:r>
            <a:r>
              <a:rPr lang="fi-FI" dirty="0"/>
              <a:t> ja itseluottamus kasvavat.</a:t>
            </a:r>
          </a:p>
          <a:p>
            <a:pPr marL="285750" indent="-285750">
              <a:buFont typeface="Wingdings" pitchFamily="2" charset="2"/>
              <a:buChar char="v"/>
            </a:pPr>
            <a:r>
              <a:rPr lang="fi-FI" dirty="0"/>
              <a:t>Lasten yhteisötaidot kehittyvät.</a:t>
            </a:r>
          </a:p>
          <a:p>
            <a:pPr marL="285750" indent="-285750">
              <a:buFont typeface="Wingdings" pitchFamily="2" charset="2"/>
              <a:buChar char="v"/>
            </a:pPr>
            <a:r>
              <a:rPr lang="fi-FI" dirty="0"/>
              <a:t>Lasten mahdollisuus osallisuuteen noudattaa yhteiskunnan arvoja ja sopimuksia.</a:t>
            </a:r>
          </a:p>
          <a:p>
            <a:pPr marL="285750" indent="-285750">
              <a:buFont typeface="Wingdings" pitchFamily="2" charset="2"/>
              <a:buChar char="v"/>
            </a:pPr>
            <a:r>
              <a:rPr lang="fi-FI" dirty="0"/>
              <a:t>Auttaa näkemään lapset osaavina toimijoina.</a:t>
            </a:r>
          </a:p>
          <a:p>
            <a:pPr marL="285750" indent="-285750">
              <a:buFont typeface="Wingdings" pitchFamily="2" charset="2"/>
              <a:buChar char="v"/>
            </a:pPr>
            <a:r>
              <a:rPr lang="fi-FI" dirty="0"/>
              <a:t>Antaa aikuisen työskentelylle peilin ja palautteen pedagogiikan kehittymisen tueksi.</a:t>
            </a:r>
          </a:p>
        </p:txBody>
      </p:sp>
    </p:spTree>
    <p:extLst>
      <p:ext uri="{BB962C8B-B14F-4D97-AF65-F5344CB8AC3E}">
        <p14:creationId xmlns:p14="http://schemas.microsoft.com/office/powerpoint/2010/main" val="330340884"/>
      </p:ext>
    </p:extLst>
  </p:cSld>
  <p:clrMapOvr>
    <a:masterClrMapping/>
  </p:clrMapOvr>
</p:sld>
</file>

<file path=ppt/theme/theme1.xml><?xml version="1.0" encoding="utf-8"?>
<a:theme xmlns:a="http://schemas.openxmlformats.org/drawingml/2006/main" name="DappledVTI">
  <a:themeElements>
    <a:clrScheme name="AnalogousFromDarkSeedLeftStep">
      <a:dk1>
        <a:srgbClr val="000000"/>
      </a:dk1>
      <a:lt1>
        <a:srgbClr val="FFFFFF"/>
      </a:lt1>
      <a:dk2>
        <a:srgbClr val="3E3423"/>
      </a:dk2>
      <a:lt2>
        <a:srgbClr val="E8E2E6"/>
      </a:lt2>
      <a:accent1>
        <a:srgbClr val="21B950"/>
      </a:accent1>
      <a:accent2>
        <a:srgbClr val="25BA14"/>
      </a:accent2>
      <a:accent3>
        <a:srgbClr val="6CB220"/>
      </a:accent3>
      <a:accent4>
        <a:srgbClr val="9EA812"/>
      </a:accent4>
      <a:accent5>
        <a:srgbClr val="D49626"/>
      </a:accent5>
      <a:accent6>
        <a:srgbClr val="D54317"/>
      </a:accent6>
      <a:hlink>
        <a:srgbClr val="938131"/>
      </a:hlink>
      <a:folHlink>
        <a:srgbClr val="7F7F7F"/>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otalTime>142</TotalTime>
  <Words>567</Words>
  <Application>Microsoft Office PowerPoint</Application>
  <PresentationFormat>Laajakuva</PresentationFormat>
  <Paragraphs>40</Paragraphs>
  <Slides>10</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10</vt:i4>
      </vt:variant>
    </vt:vector>
  </HeadingPairs>
  <TitlesOfParts>
    <vt:vector size="16" baseType="lpstr">
      <vt:lpstr>Arial</vt:lpstr>
      <vt:lpstr>Avenir Next LT Pro</vt:lpstr>
      <vt:lpstr>AvenirNext LT Pro Medium</vt:lpstr>
      <vt:lpstr>Sabon Next LT</vt:lpstr>
      <vt:lpstr>Wingdings</vt:lpstr>
      <vt:lpstr>DappledVTI</vt:lpstr>
      <vt:lpstr>Osallisuus Annamari Skyttä annamari.skytta@tuni.fi </vt:lpstr>
      <vt:lpstr>  Kirjassa, Lapsen ja perheen tukena s. 151 Osallisuuden edistäminen </vt:lpstr>
      <vt:lpstr>       Miten itse toimisin? Lapsen ja perheen tukena s. 151     </vt:lpstr>
      <vt:lpstr>         Jussi, tarina 1  Jussi huomioi kauneutta ympärillään. Hän kehuu hoitajansa uutta asua ja vaikkapa kampausta. Hän leikkii mielellään barbeilla ja pikkuponeilla. Hänen vanhempansa toivovat että nämä leikit lopetetaan ja lapsen huomio suunnataan muualle.    Mitä teet? </vt:lpstr>
      <vt:lpstr>Saimi,  6-vuotta, kehityksellinen kielihäiriö,  tarina 2   Saimin puhe on erittäin epäselvää.  Viikonlopun jälkeen, esikoulussa, kaikki kertovat, mitä ovat vapaapäivillä puuhanneet.  Kukaan ei ymmärrä mitä Saimi sanoo, kun on hänen vuoronsa puhua.  Mitä teet? </vt:lpstr>
      <vt:lpstr>Kulttuurit ”törmäävät” tarina 3  Ryhmässä on kaksi lasta, jotka ovat muuttaneet suomeen maasta, jossa tunnetaan vihaa saman maan toista kansallisuutta vastaan. Toisen lapsen isä kieltää lastaan leikkimästä toista kansallisuutta edustavan, mutta samasta valtiosta lähtöisin olevan lapsen kanssa. Lapsen isä huomauttaa asiasta hoitajalle ja käskee hoitajaa valvomaan, että lapset eivät leiki keskenään.  Mitä teet? </vt:lpstr>
      <vt:lpstr>  Osallistumisesta osallisuuteen  Turja, L. 2016. Lasten osallisuus varhaiskasvatuksessa. Teoksessa E. Hujala, L. Turja (toim.) Varhaiskasvatuksen käsikirja. 41–78.   </vt:lpstr>
      <vt:lpstr>Osallisuuden perusedellytykset Turja, L. 2016. Lasten osallisuus varhaiskasvatuksessa. Teoksessa E. Hujala, L. Turja (toim.) Varhaiskasvatuksen käsikirja. 41–78.</vt:lpstr>
      <vt:lpstr>Osallisuuden hyödyt Turja, L. 2016. Lasten osallisuus varhaiskasvatuksessa. Teoksessa E. Hujala, L. Turja (toim.) Varhaiskasvatuksen käsikirja. 41–78. </vt:lpstr>
      <vt:lpstr> Osallisuuden pedagogiikka varhaiskasvatuksen toimintakulttuurissa Elina Kataja ja opetushallitus  https://www.youtube.com/watch?v=ApLl2EwEdnw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Osallisuus Annamari Skyttä annamari.skytta@tuni.fi</dc:title>
  <dc:creator>Annamari Skyttä</dc:creator>
  <cp:lastModifiedBy>Leena</cp:lastModifiedBy>
  <cp:revision>13</cp:revision>
  <dcterms:created xsi:type="dcterms:W3CDTF">2021-01-24T15:09:14Z</dcterms:created>
  <dcterms:modified xsi:type="dcterms:W3CDTF">2021-02-09T10:12:48Z</dcterms:modified>
</cp:coreProperties>
</file>