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0" r:id="rId4"/>
    <p:sldId id="258" r:id="rId5"/>
    <p:sldId id="259" r:id="rId6"/>
    <p:sldId id="263" r:id="rId7"/>
    <p:sldId id="26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988524-4C6C-4172-BAA0-8C643FF8C5F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7F9A03A-BF38-4B56-8C1F-D220C8CFF502}">
      <dgm:prSet/>
      <dgm:spPr/>
      <dgm:t>
        <a:bodyPr/>
        <a:lstStyle/>
        <a:p>
          <a:r>
            <a:rPr lang="fi-FI" dirty="0" smtClean="0"/>
            <a:t>5 </a:t>
          </a:r>
          <a:r>
            <a:rPr lang="fi-FI" dirty="0"/>
            <a:t>ryhmää, jokaiselle ryhmälle oma teema</a:t>
          </a:r>
        </a:p>
      </dgm:t>
    </dgm:pt>
    <dgm:pt modelId="{B41A4960-ABA1-44B6-B8DA-00DD39302482}" type="parTrans" cxnId="{1DC36514-0F64-4C5D-9325-1D94F2623799}">
      <dgm:prSet/>
      <dgm:spPr/>
      <dgm:t>
        <a:bodyPr/>
        <a:lstStyle/>
        <a:p>
          <a:endParaRPr lang="en-US"/>
        </a:p>
      </dgm:t>
    </dgm:pt>
    <dgm:pt modelId="{5D4640AB-3225-48C0-BCDA-84CFB923BAF9}" type="sibTrans" cxnId="{1DC36514-0F64-4C5D-9325-1D94F2623799}">
      <dgm:prSet/>
      <dgm:spPr/>
      <dgm:t>
        <a:bodyPr/>
        <a:lstStyle/>
        <a:p>
          <a:endParaRPr lang="en-US"/>
        </a:p>
      </dgm:t>
    </dgm:pt>
    <dgm:pt modelId="{AC15E23C-2ECC-4616-BB2F-E25AE12FA294}">
      <dgm:prSet/>
      <dgm:spPr/>
      <dgm:t>
        <a:bodyPr/>
        <a:lstStyle/>
        <a:p>
          <a:r>
            <a:rPr lang="fi-FI" b="1" dirty="0"/>
            <a:t>Ryhmätyön aikataulu:</a:t>
          </a:r>
          <a:endParaRPr lang="en-US" dirty="0"/>
        </a:p>
      </dgm:t>
    </dgm:pt>
    <dgm:pt modelId="{81B64066-EBDD-4467-B448-F36AF803349F}" type="parTrans" cxnId="{72DBACCC-3CD4-48DD-92E1-6CFC47524F53}">
      <dgm:prSet/>
      <dgm:spPr/>
      <dgm:t>
        <a:bodyPr/>
        <a:lstStyle/>
        <a:p>
          <a:endParaRPr lang="en-US"/>
        </a:p>
      </dgm:t>
    </dgm:pt>
    <dgm:pt modelId="{D925EB5D-B2EC-44B1-8C1D-E34C765BBA12}" type="sibTrans" cxnId="{72DBACCC-3CD4-48DD-92E1-6CFC47524F53}">
      <dgm:prSet/>
      <dgm:spPr/>
      <dgm:t>
        <a:bodyPr/>
        <a:lstStyle/>
        <a:p>
          <a:endParaRPr lang="en-US"/>
        </a:p>
      </dgm:t>
    </dgm:pt>
    <dgm:pt modelId="{182C178F-89CC-4451-B64A-1EAEDE881C29}">
      <dgm:prSet/>
      <dgm:spPr/>
      <dgm:t>
        <a:bodyPr/>
        <a:lstStyle/>
        <a:p>
          <a:r>
            <a:rPr lang="fi-FI" dirty="0">
              <a:sym typeface="Wingdings" panose="05000000000000000000" pitchFamily="2" charset="2"/>
            </a:rPr>
            <a:t></a:t>
          </a:r>
          <a:r>
            <a:rPr lang="fi-FI" dirty="0"/>
            <a:t> 3.9. aloitus Oppimisen alueet ja muistiinpanot, projektityön aloitus</a:t>
          </a:r>
          <a:endParaRPr lang="en-US" dirty="0"/>
        </a:p>
      </dgm:t>
    </dgm:pt>
    <dgm:pt modelId="{88C3CB98-E446-4C4C-888D-A02F2780A3C3}" type="parTrans" cxnId="{396AB68B-40BD-4538-A892-93F73E34FB76}">
      <dgm:prSet/>
      <dgm:spPr/>
      <dgm:t>
        <a:bodyPr/>
        <a:lstStyle/>
        <a:p>
          <a:endParaRPr lang="en-US"/>
        </a:p>
      </dgm:t>
    </dgm:pt>
    <dgm:pt modelId="{C1503D61-0635-4A45-ADC6-FE24D0D0B41D}" type="sibTrans" cxnId="{396AB68B-40BD-4538-A892-93F73E34FB76}">
      <dgm:prSet/>
      <dgm:spPr/>
      <dgm:t>
        <a:bodyPr/>
        <a:lstStyle/>
        <a:p>
          <a:endParaRPr lang="en-US"/>
        </a:p>
      </dgm:t>
    </dgm:pt>
    <dgm:pt modelId="{31B3192A-24DB-4F4D-B73E-5FB8D0C155E1}">
      <dgm:prSet/>
      <dgm:spPr/>
      <dgm:t>
        <a:bodyPr/>
        <a:lstStyle/>
        <a:p>
          <a:r>
            <a:rPr lang="fi-FI" dirty="0">
              <a:sym typeface="Wingdings" panose="05000000000000000000" pitchFamily="2" charset="2"/>
            </a:rPr>
            <a:t></a:t>
          </a:r>
          <a:r>
            <a:rPr lang="fi-FI" dirty="0"/>
            <a:t> 6.9. Ryhmätyöskentelyä</a:t>
          </a:r>
          <a:endParaRPr lang="en-US" dirty="0"/>
        </a:p>
      </dgm:t>
    </dgm:pt>
    <dgm:pt modelId="{E9FAFD3F-E263-43D7-938F-47EC4F328605}" type="parTrans" cxnId="{45D9E5A0-D9C3-4EEE-A263-8FB4C7F50E96}">
      <dgm:prSet/>
      <dgm:spPr/>
      <dgm:t>
        <a:bodyPr/>
        <a:lstStyle/>
        <a:p>
          <a:endParaRPr lang="en-US"/>
        </a:p>
      </dgm:t>
    </dgm:pt>
    <dgm:pt modelId="{1DCF6B99-5B09-482A-9402-380530AF0DB6}" type="sibTrans" cxnId="{45D9E5A0-D9C3-4EEE-A263-8FB4C7F50E96}">
      <dgm:prSet/>
      <dgm:spPr/>
      <dgm:t>
        <a:bodyPr/>
        <a:lstStyle/>
        <a:p>
          <a:endParaRPr lang="en-US"/>
        </a:p>
      </dgm:t>
    </dgm:pt>
    <dgm:pt modelId="{8CA44605-A8BC-4B07-B07E-D32B21A41DB5}">
      <dgm:prSet/>
      <dgm:spPr/>
      <dgm:t>
        <a:bodyPr/>
        <a:lstStyle/>
        <a:p>
          <a:r>
            <a:rPr lang="fi-FI" dirty="0">
              <a:sym typeface="Wingdings" panose="05000000000000000000" pitchFamily="2" charset="2"/>
            </a:rPr>
            <a:t></a:t>
          </a:r>
          <a:r>
            <a:rPr lang="fi-FI" dirty="0"/>
            <a:t> 10.9. Projektisuunnitelmien esitykset ja ryhmän ohjaaminen</a:t>
          </a:r>
          <a:endParaRPr lang="en-US" dirty="0"/>
        </a:p>
      </dgm:t>
    </dgm:pt>
    <dgm:pt modelId="{61C7664A-A295-45AA-9467-16338C975A3D}" type="parTrans" cxnId="{0FBB238F-075B-4BF5-A3D3-889E77723237}">
      <dgm:prSet/>
      <dgm:spPr/>
      <dgm:t>
        <a:bodyPr/>
        <a:lstStyle/>
        <a:p>
          <a:endParaRPr lang="en-US"/>
        </a:p>
      </dgm:t>
    </dgm:pt>
    <dgm:pt modelId="{21DFD2D9-DDD4-40D6-A89A-95369BFE16ED}" type="sibTrans" cxnId="{0FBB238F-075B-4BF5-A3D3-889E77723237}">
      <dgm:prSet/>
      <dgm:spPr/>
      <dgm:t>
        <a:bodyPr/>
        <a:lstStyle/>
        <a:p>
          <a:endParaRPr lang="en-US"/>
        </a:p>
      </dgm:t>
    </dgm:pt>
    <dgm:pt modelId="{81F07A59-4EFF-41A6-84D7-A765C9B256DB}">
      <dgm:prSet/>
      <dgm:spPr/>
      <dgm:t>
        <a:bodyPr/>
        <a:lstStyle/>
        <a:p>
          <a:r>
            <a:rPr lang="fi-FI" dirty="0">
              <a:sym typeface="Wingdings" panose="05000000000000000000" pitchFamily="2" charset="2"/>
            </a:rPr>
            <a:t></a:t>
          </a:r>
          <a:r>
            <a:rPr lang="fi-FI" dirty="0"/>
            <a:t> 17.9. Projektisuunnitelmien esitykset ja ryhmän ohjaaminen </a:t>
          </a:r>
          <a:endParaRPr lang="en-US" dirty="0"/>
        </a:p>
      </dgm:t>
    </dgm:pt>
    <dgm:pt modelId="{CCF606C2-4BF8-4CAA-8012-AA2E48D2E523}" type="parTrans" cxnId="{315E0E64-156F-41B1-B2E1-EEB70C72116B}">
      <dgm:prSet/>
      <dgm:spPr/>
      <dgm:t>
        <a:bodyPr/>
        <a:lstStyle/>
        <a:p>
          <a:endParaRPr lang="en-US"/>
        </a:p>
      </dgm:t>
    </dgm:pt>
    <dgm:pt modelId="{F0379360-1853-4D68-9CC8-687D3CBC4AC9}" type="sibTrans" cxnId="{315E0E64-156F-41B1-B2E1-EEB70C72116B}">
      <dgm:prSet/>
      <dgm:spPr/>
      <dgm:t>
        <a:bodyPr/>
        <a:lstStyle/>
        <a:p>
          <a:endParaRPr lang="en-US"/>
        </a:p>
      </dgm:t>
    </dgm:pt>
    <dgm:pt modelId="{99E481C4-7DC2-40FA-9F76-85B59107BCF9}">
      <dgm:prSet/>
      <dgm:spPr/>
      <dgm:t>
        <a:bodyPr/>
        <a:lstStyle/>
        <a:p>
          <a:r>
            <a:rPr lang="fi-FI" b="1" dirty="0" smtClean="0"/>
            <a:t>Tänään 3.9.:</a:t>
          </a:r>
          <a:endParaRPr lang="en-US" dirty="0"/>
        </a:p>
      </dgm:t>
    </dgm:pt>
    <dgm:pt modelId="{6D51C600-266B-4E79-AF15-BD5E45B41867}" type="parTrans" cxnId="{188241C1-6B54-4957-BDC6-C4BBE67EDFFB}">
      <dgm:prSet/>
      <dgm:spPr/>
      <dgm:t>
        <a:bodyPr/>
        <a:lstStyle/>
        <a:p>
          <a:endParaRPr lang="en-US"/>
        </a:p>
      </dgm:t>
    </dgm:pt>
    <dgm:pt modelId="{1CF95FD6-0CAE-462C-9EFF-7929A904748C}" type="sibTrans" cxnId="{188241C1-6B54-4957-BDC6-C4BBE67EDFFB}">
      <dgm:prSet/>
      <dgm:spPr/>
      <dgm:t>
        <a:bodyPr/>
        <a:lstStyle/>
        <a:p>
          <a:endParaRPr lang="en-US"/>
        </a:p>
      </dgm:t>
    </dgm:pt>
    <dgm:pt modelId="{B8E4744F-DAC3-4AF0-9C0B-3F01C7645F5C}">
      <dgm:prSet/>
      <dgm:spPr/>
      <dgm:t>
        <a:bodyPr/>
        <a:lstStyle/>
        <a:p>
          <a:r>
            <a:rPr lang="fi-FI">
              <a:sym typeface="Wingdings" panose="05000000000000000000" pitchFamily="2" charset="2"/>
            </a:rPr>
            <a:t></a:t>
          </a:r>
          <a:r>
            <a:rPr lang="fi-FI"/>
            <a:t> Tehdään ryhmät</a:t>
          </a:r>
          <a:endParaRPr lang="en-US"/>
        </a:p>
      </dgm:t>
    </dgm:pt>
    <dgm:pt modelId="{81D1E3A2-483F-485C-B180-417355FB0985}" type="parTrans" cxnId="{3F061E47-7C1B-4998-AFD1-E1C3617A14BC}">
      <dgm:prSet/>
      <dgm:spPr/>
      <dgm:t>
        <a:bodyPr/>
        <a:lstStyle/>
        <a:p>
          <a:endParaRPr lang="en-US"/>
        </a:p>
      </dgm:t>
    </dgm:pt>
    <dgm:pt modelId="{B50BF053-BF66-40B8-87FE-A9F4C4309B73}" type="sibTrans" cxnId="{3F061E47-7C1B-4998-AFD1-E1C3617A14BC}">
      <dgm:prSet/>
      <dgm:spPr/>
      <dgm:t>
        <a:bodyPr/>
        <a:lstStyle/>
        <a:p>
          <a:endParaRPr lang="en-US"/>
        </a:p>
      </dgm:t>
    </dgm:pt>
    <dgm:pt modelId="{39443B37-0A01-4FB1-8592-943825083E85}">
      <dgm:prSet/>
      <dgm:spPr/>
      <dgm:t>
        <a:bodyPr/>
        <a:lstStyle/>
        <a:p>
          <a:r>
            <a:rPr lang="fi-FI" dirty="0">
              <a:sym typeface="Wingdings" panose="05000000000000000000" pitchFamily="2" charset="2"/>
            </a:rPr>
            <a:t></a:t>
          </a:r>
          <a:r>
            <a:rPr lang="fi-FI" dirty="0"/>
            <a:t> Ryhmä lukee </a:t>
          </a:r>
          <a:r>
            <a:rPr lang="fi-FI" dirty="0" smtClean="0"/>
            <a:t>yhdessä oppimisen alueen sisällöt ja    	ikäryhmän kehitykseen liittyvät asiat</a:t>
          </a:r>
          <a:endParaRPr lang="en-US" dirty="0"/>
        </a:p>
      </dgm:t>
    </dgm:pt>
    <dgm:pt modelId="{5F846DB2-15C4-45C2-84EA-E735C5BACD22}" type="parTrans" cxnId="{EAC955BD-D74F-4D78-82D1-E510FCA7C3D9}">
      <dgm:prSet/>
      <dgm:spPr/>
      <dgm:t>
        <a:bodyPr/>
        <a:lstStyle/>
        <a:p>
          <a:endParaRPr lang="en-US"/>
        </a:p>
      </dgm:t>
    </dgm:pt>
    <dgm:pt modelId="{A2545612-E4ED-4736-913C-2343B83FC435}" type="sibTrans" cxnId="{EAC955BD-D74F-4D78-82D1-E510FCA7C3D9}">
      <dgm:prSet/>
      <dgm:spPr/>
      <dgm:t>
        <a:bodyPr/>
        <a:lstStyle/>
        <a:p>
          <a:endParaRPr lang="en-US"/>
        </a:p>
      </dgm:t>
    </dgm:pt>
    <dgm:pt modelId="{BD0DD4C9-CF29-4A74-BC04-894EE2619969}">
      <dgm:prSet/>
      <dgm:spPr/>
      <dgm:t>
        <a:bodyPr/>
        <a:lstStyle/>
        <a:p>
          <a:r>
            <a:rPr lang="fi-FI" dirty="0">
              <a:sym typeface="Wingdings" panose="05000000000000000000" pitchFamily="2" charset="2"/>
            </a:rPr>
            <a:t></a:t>
          </a:r>
          <a:r>
            <a:rPr lang="fi-FI" dirty="0"/>
            <a:t> Ryhmä tekee yhdessä muistiinpanot (</a:t>
          </a:r>
          <a:r>
            <a:rPr lang="fi-FI" dirty="0" err="1"/>
            <a:t>mind</a:t>
          </a:r>
          <a:r>
            <a:rPr lang="fi-FI" dirty="0"/>
            <a:t> </a:t>
          </a:r>
          <a:r>
            <a:rPr lang="fi-FI" dirty="0" err="1"/>
            <a:t>map</a:t>
          </a:r>
          <a:r>
            <a:rPr lang="fi-FI" dirty="0"/>
            <a:t>, muu </a:t>
          </a:r>
          <a:r>
            <a:rPr lang="fi-FI" dirty="0" smtClean="0"/>
            <a:t>	tapa</a:t>
          </a:r>
          <a:r>
            <a:rPr lang="fi-FI" dirty="0"/>
            <a:t>) </a:t>
          </a:r>
          <a:r>
            <a:rPr lang="fi-FI" dirty="0" smtClean="0"/>
            <a:t>oppimisen aluista ja </a:t>
          </a:r>
          <a:r>
            <a:rPr lang="fi-FI" dirty="0"/>
            <a:t>palauttaa sen </a:t>
          </a:r>
          <a:r>
            <a:rPr lang="fi-FI" dirty="0" err="1" smtClean="0"/>
            <a:t>pedanetiin</a:t>
          </a:r>
          <a:r>
            <a:rPr lang="fi-FI" dirty="0" smtClean="0"/>
            <a:t>.</a:t>
          </a:r>
          <a:endParaRPr lang="en-US" dirty="0"/>
        </a:p>
      </dgm:t>
    </dgm:pt>
    <dgm:pt modelId="{11CDE5E4-A9F7-4D2B-B79C-96B2C9B6545A}" type="parTrans" cxnId="{EFA75779-EC93-439C-9BCB-6637124359BA}">
      <dgm:prSet/>
      <dgm:spPr/>
      <dgm:t>
        <a:bodyPr/>
        <a:lstStyle/>
        <a:p>
          <a:endParaRPr lang="en-US"/>
        </a:p>
      </dgm:t>
    </dgm:pt>
    <dgm:pt modelId="{628228E2-401C-4AA5-9DCE-7A8DDA630904}" type="sibTrans" cxnId="{EFA75779-EC93-439C-9BCB-6637124359BA}">
      <dgm:prSet/>
      <dgm:spPr/>
      <dgm:t>
        <a:bodyPr/>
        <a:lstStyle/>
        <a:p>
          <a:endParaRPr lang="en-US"/>
        </a:p>
      </dgm:t>
    </dgm:pt>
    <dgm:pt modelId="{332DE08F-152F-43DB-A7B3-29B2DD78FAF1}" type="pres">
      <dgm:prSet presAssocID="{99988524-4C6C-4172-BAA0-8C643FF8C5F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90A15B66-A9B7-41E9-B37B-5396D771CCDC}" type="pres">
      <dgm:prSet presAssocID="{D7F9A03A-BF38-4B56-8C1F-D220C8CFF50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5461603-392D-4A52-9132-1E316A34D95F}" type="pres">
      <dgm:prSet presAssocID="{5D4640AB-3225-48C0-BCDA-84CFB923BAF9}" presName="spacer" presStyleCnt="0"/>
      <dgm:spPr/>
    </dgm:pt>
    <dgm:pt modelId="{1F08B0AB-7D16-4FAD-BF4C-2717593BCC10}" type="pres">
      <dgm:prSet presAssocID="{AC15E23C-2ECC-4616-BB2F-E25AE12FA29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14A4EB7-E2F2-4CEF-A862-AB7D6DF1FD2A}" type="pres">
      <dgm:prSet presAssocID="{AC15E23C-2ECC-4616-BB2F-E25AE12FA29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E93FBC0-7A7B-452C-9EDA-D6CB1A03E8C5}" type="pres">
      <dgm:prSet presAssocID="{99E481C4-7DC2-40FA-9F76-85B59107BCF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0F89339-C3DA-448F-A73A-BAF95220E07B}" type="pres">
      <dgm:prSet presAssocID="{99E481C4-7DC2-40FA-9F76-85B59107BCF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396AB68B-40BD-4538-A892-93F73E34FB76}" srcId="{AC15E23C-2ECC-4616-BB2F-E25AE12FA294}" destId="{182C178F-89CC-4451-B64A-1EAEDE881C29}" srcOrd="0" destOrd="0" parTransId="{88C3CB98-E446-4C4C-888D-A02F2780A3C3}" sibTransId="{C1503D61-0635-4A45-ADC6-FE24D0D0B41D}"/>
    <dgm:cxn modelId="{188241C1-6B54-4957-BDC6-C4BBE67EDFFB}" srcId="{99988524-4C6C-4172-BAA0-8C643FF8C5FC}" destId="{99E481C4-7DC2-40FA-9F76-85B59107BCF9}" srcOrd="2" destOrd="0" parTransId="{6D51C600-266B-4E79-AF15-BD5E45B41867}" sibTransId="{1CF95FD6-0CAE-462C-9EFF-7929A904748C}"/>
    <dgm:cxn modelId="{3F061E47-7C1B-4998-AFD1-E1C3617A14BC}" srcId="{99E481C4-7DC2-40FA-9F76-85B59107BCF9}" destId="{B8E4744F-DAC3-4AF0-9C0B-3F01C7645F5C}" srcOrd="0" destOrd="0" parTransId="{81D1E3A2-483F-485C-B180-417355FB0985}" sibTransId="{B50BF053-BF66-40B8-87FE-A9F4C4309B73}"/>
    <dgm:cxn modelId="{514A5003-5EC9-46E3-9352-5D72C4DEC43B}" type="presOf" srcId="{99988524-4C6C-4172-BAA0-8C643FF8C5FC}" destId="{332DE08F-152F-43DB-A7B3-29B2DD78FAF1}" srcOrd="0" destOrd="0" presId="urn:microsoft.com/office/officeart/2005/8/layout/vList2"/>
    <dgm:cxn modelId="{79B5E4C4-E1FD-4212-A0C9-FE357C9A0FB7}" type="presOf" srcId="{81F07A59-4EFF-41A6-84D7-A765C9B256DB}" destId="{B14A4EB7-E2F2-4CEF-A862-AB7D6DF1FD2A}" srcOrd="0" destOrd="3" presId="urn:microsoft.com/office/officeart/2005/8/layout/vList2"/>
    <dgm:cxn modelId="{0FBB238F-075B-4BF5-A3D3-889E77723237}" srcId="{AC15E23C-2ECC-4616-BB2F-E25AE12FA294}" destId="{8CA44605-A8BC-4B07-B07E-D32B21A41DB5}" srcOrd="2" destOrd="0" parTransId="{61C7664A-A295-45AA-9467-16338C975A3D}" sibTransId="{21DFD2D9-DDD4-40D6-A89A-95369BFE16ED}"/>
    <dgm:cxn modelId="{315E0E64-156F-41B1-B2E1-EEB70C72116B}" srcId="{AC15E23C-2ECC-4616-BB2F-E25AE12FA294}" destId="{81F07A59-4EFF-41A6-84D7-A765C9B256DB}" srcOrd="3" destOrd="0" parTransId="{CCF606C2-4BF8-4CAA-8012-AA2E48D2E523}" sibTransId="{F0379360-1853-4D68-9CC8-687D3CBC4AC9}"/>
    <dgm:cxn modelId="{E8FB26FF-A17E-4C8B-95AF-943C2A5D7596}" type="presOf" srcId="{BD0DD4C9-CF29-4A74-BC04-894EE2619969}" destId="{B0F89339-C3DA-448F-A73A-BAF95220E07B}" srcOrd="0" destOrd="2" presId="urn:microsoft.com/office/officeart/2005/8/layout/vList2"/>
    <dgm:cxn modelId="{45D9E5A0-D9C3-4EEE-A263-8FB4C7F50E96}" srcId="{AC15E23C-2ECC-4616-BB2F-E25AE12FA294}" destId="{31B3192A-24DB-4F4D-B73E-5FB8D0C155E1}" srcOrd="1" destOrd="0" parTransId="{E9FAFD3F-E263-43D7-938F-47EC4F328605}" sibTransId="{1DCF6B99-5B09-482A-9402-380530AF0DB6}"/>
    <dgm:cxn modelId="{D2CCED45-5491-4647-AE05-3248862466C6}" type="presOf" srcId="{AC15E23C-2ECC-4616-BB2F-E25AE12FA294}" destId="{1F08B0AB-7D16-4FAD-BF4C-2717593BCC10}" srcOrd="0" destOrd="0" presId="urn:microsoft.com/office/officeart/2005/8/layout/vList2"/>
    <dgm:cxn modelId="{1DC36514-0F64-4C5D-9325-1D94F2623799}" srcId="{99988524-4C6C-4172-BAA0-8C643FF8C5FC}" destId="{D7F9A03A-BF38-4B56-8C1F-D220C8CFF502}" srcOrd="0" destOrd="0" parTransId="{B41A4960-ABA1-44B6-B8DA-00DD39302482}" sibTransId="{5D4640AB-3225-48C0-BCDA-84CFB923BAF9}"/>
    <dgm:cxn modelId="{9C3988F1-6F87-450F-86AB-AA3B4C35E065}" type="presOf" srcId="{182C178F-89CC-4451-B64A-1EAEDE881C29}" destId="{B14A4EB7-E2F2-4CEF-A862-AB7D6DF1FD2A}" srcOrd="0" destOrd="0" presId="urn:microsoft.com/office/officeart/2005/8/layout/vList2"/>
    <dgm:cxn modelId="{EAC955BD-D74F-4D78-82D1-E510FCA7C3D9}" srcId="{99E481C4-7DC2-40FA-9F76-85B59107BCF9}" destId="{39443B37-0A01-4FB1-8592-943825083E85}" srcOrd="1" destOrd="0" parTransId="{5F846DB2-15C4-45C2-84EA-E735C5BACD22}" sibTransId="{A2545612-E4ED-4736-913C-2343B83FC435}"/>
    <dgm:cxn modelId="{350BF2CF-8D0B-478F-B0E1-2B90BFA661CD}" type="presOf" srcId="{D7F9A03A-BF38-4B56-8C1F-D220C8CFF502}" destId="{90A15B66-A9B7-41E9-B37B-5396D771CCDC}" srcOrd="0" destOrd="0" presId="urn:microsoft.com/office/officeart/2005/8/layout/vList2"/>
    <dgm:cxn modelId="{EFA75779-EC93-439C-9BCB-6637124359BA}" srcId="{99E481C4-7DC2-40FA-9F76-85B59107BCF9}" destId="{BD0DD4C9-CF29-4A74-BC04-894EE2619969}" srcOrd="2" destOrd="0" parTransId="{11CDE5E4-A9F7-4D2B-B79C-96B2C9B6545A}" sibTransId="{628228E2-401C-4AA5-9DCE-7A8DDA630904}"/>
    <dgm:cxn modelId="{EA1E8578-8558-4F9F-9258-9585D6CB3A00}" type="presOf" srcId="{31B3192A-24DB-4F4D-B73E-5FB8D0C155E1}" destId="{B14A4EB7-E2F2-4CEF-A862-AB7D6DF1FD2A}" srcOrd="0" destOrd="1" presId="urn:microsoft.com/office/officeart/2005/8/layout/vList2"/>
    <dgm:cxn modelId="{003EA21C-AFAF-4BEC-85B8-151A8935D56B}" type="presOf" srcId="{8CA44605-A8BC-4B07-B07E-D32B21A41DB5}" destId="{B14A4EB7-E2F2-4CEF-A862-AB7D6DF1FD2A}" srcOrd="0" destOrd="2" presId="urn:microsoft.com/office/officeart/2005/8/layout/vList2"/>
    <dgm:cxn modelId="{72DBACCC-3CD4-48DD-92E1-6CFC47524F53}" srcId="{99988524-4C6C-4172-BAA0-8C643FF8C5FC}" destId="{AC15E23C-2ECC-4616-BB2F-E25AE12FA294}" srcOrd="1" destOrd="0" parTransId="{81B64066-EBDD-4467-B448-F36AF803349F}" sibTransId="{D925EB5D-B2EC-44B1-8C1D-E34C765BBA12}"/>
    <dgm:cxn modelId="{1DC21388-3FF4-447A-BAA9-EE41B14E84BD}" type="presOf" srcId="{99E481C4-7DC2-40FA-9F76-85B59107BCF9}" destId="{6E93FBC0-7A7B-452C-9EDA-D6CB1A03E8C5}" srcOrd="0" destOrd="0" presId="urn:microsoft.com/office/officeart/2005/8/layout/vList2"/>
    <dgm:cxn modelId="{C85C4829-3876-4095-B92B-FB79E01E35FA}" type="presOf" srcId="{39443B37-0A01-4FB1-8592-943825083E85}" destId="{B0F89339-C3DA-448F-A73A-BAF95220E07B}" srcOrd="0" destOrd="1" presId="urn:microsoft.com/office/officeart/2005/8/layout/vList2"/>
    <dgm:cxn modelId="{EE55AD67-BE99-4533-B235-B08854FBDA69}" type="presOf" srcId="{B8E4744F-DAC3-4AF0-9C0B-3F01C7645F5C}" destId="{B0F89339-C3DA-448F-A73A-BAF95220E07B}" srcOrd="0" destOrd="0" presId="urn:microsoft.com/office/officeart/2005/8/layout/vList2"/>
    <dgm:cxn modelId="{2E6203A8-64E9-427A-B8D7-8101F764D8A8}" type="presParOf" srcId="{332DE08F-152F-43DB-A7B3-29B2DD78FAF1}" destId="{90A15B66-A9B7-41E9-B37B-5396D771CCDC}" srcOrd="0" destOrd="0" presId="urn:microsoft.com/office/officeart/2005/8/layout/vList2"/>
    <dgm:cxn modelId="{C96FA0BD-3072-422D-8692-239A4F3274BF}" type="presParOf" srcId="{332DE08F-152F-43DB-A7B3-29B2DD78FAF1}" destId="{95461603-392D-4A52-9132-1E316A34D95F}" srcOrd="1" destOrd="0" presId="urn:microsoft.com/office/officeart/2005/8/layout/vList2"/>
    <dgm:cxn modelId="{CC8F066B-18F2-4C08-B6F2-BE12064606EE}" type="presParOf" srcId="{332DE08F-152F-43DB-A7B3-29B2DD78FAF1}" destId="{1F08B0AB-7D16-4FAD-BF4C-2717593BCC10}" srcOrd="2" destOrd="0" presId="urn:microsoft.com/office/officeart/2005/8/layout/vList2"/>
    <dgm:cxn modelId="{53B13BC5-2FD3-47E8-8671-6960DD4B58A4}" type="presParOf" srcId="{332DE08F-152F-43DB-A7B3-29B2DD78FAF1}" destId="{B14A4EB7-E2F2-4CEF-A862-AB7D6DF1FD2A}" srcOrd="3" destOrd="0" presId="urn:microsoft.com/office/officeart/2005/8/layout/vList2"/>
    <dgm:cxn modelId="{E3580F5E-F406-48C2-AD7E-8B902C6D8690}" type="presParOf" srcId="{332DE08F-152F-43DB-A7B3-29B2DD78FAF1}" destId="{6E93FBC0-7A7B-452C-9EDA-D6CB1A03E8C5}" srcOrd="4" destOrd="0" presId="urn:microsoft.com/office/officeart/2005/8/layout/vList2"/>
    <dgm:cxn modelId="{EDE80F9C-616D-440F-B8A8-24DB9275BE0C}" type="presParOf" srcId="{332DE08F-152F-43DB-A7B3-29B2DD78FAF1}" destId="{B0F89339-C3DA-448F-A73A-BAF95220E07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A15B66-A9B7-41E9-B37B-5396D771CCDC}">
      <dsp:nvSpPr>
        <dsp:cNvPr id="0" name=""/>
        <dsp:cNvSpPr/>
      </dsp:nvSpPr>
      <dsp:spPr>
        <a:xfrm>
          <a:off x="0" y="121639"/>
          <a:ext cx="7534414" cy="6715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kern="1200" dirty="0" smtClean="0"/>
            <a:t>5 </a:t>
          </a:r>
          <a:r>
            <a:rPr lang="fi-FI" sz="2800" kern="1200" dirty="0"/>
            <a:t>ryhmää, jokaiselle ryhmälle oma teema</a:t>
          </a:r>
        </a:p>
      </dsp:txBody>
      <dsp:txXfrm>
        <a:off x="32784" y="154423"/>
        <a:ext cx="7468846" cy="606012"/>
      </dsp:txXfrm>
    </dsp:sp>
    <dsp:sp modelId="{1F08B0AB-7D16-4FAD-BF4C-2717593BCC10}">
      <dsp:nvSpPr>
        <dsp:cNvPr id="0" name=""/>
        <dsp:cNvSpPr/>
      </dsp:nvSpPr>
      <dsp:spPr>
        <a:xfrm>
          <a:off x="0" y="873859"/>
          <a:ext cx="7534414" cy="671580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b="1" kern="1200" dirty="0"/>
            <a:t>Ryhmätyön aikataulu:</a:t>
          </a:r>
          <a:endParaRPr lang="en-US" sz="2800" kern="1200" dirty="0"/>
        </a:p>
      </dsp:txBody>
      <dsp:txXfrm>
        <a:off x="32784" y="906643"/>
        <a:ext cx="7468846" cy="606012"/>
      </dsp:txXfrm>
    </dsp:sp>
    <dsp:sp modelId="{B14A4EB7-E2F2-4CEF-A862-AB7D6DF1FD2A}">
      <dsp:nvSpPr>
        <dsp:cNvPr id="0" name=""/>
        <dsp:cNvSpPr/>
      </dsp:nvSpPr>
      <dsp:spPr>
        <a:xfrm>
          <a:off x="0" y="1545439"/>
          <a:ext cx="7534414" cy="243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9218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200" kern="1200" dirty="0"/>
            <a:t> 3.9. aloitus Oppimisen alueet ja muistiinpanot, projektityön aloitus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200" kern="1200" dirty="0"/>
            <a:t> 6.9. Ryhmätyöskentelyä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200" kern="1200" dirty="0"/>
            <a:t> 10.9. Projektisuunnitelmien esitykset ja ryhmän ohjaaminen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200" kern="1200" dirty="0"/>
            <a:t> 17.9. Projektisuunnitelmien esitykset ja ryhmän ohjaaminen </a:t>
          </a:r>
          <a:endParaRPr lang="en-US" sz="2200" kern="1200" dirty="0"/>
        </a:p>
      </dsp:txBody>
      <dsp:txXfrm>
        <a:off x="0" y="1545439"/>
        <a:ext cx="7534414" cy="2434320"/>
      </dsp:txXfrm>
    </dsp:sp>
    <dsp:sp modelId="{6E93FBC0-7A7B-452C-9EDA-D6CB1A03E8C5}">
      <dsp:nvSpPr>
        <dsp:cNvPr id="0" name=""/>
        <dsp:cNvSpPr/>
      </dsp:nvSpPr>
      <dsp:spPr>
        <a:xfrm>
          <a:off x="0" y="3979759"/>
          <a:ext cx="7534414" cy="67158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800" b="1" kern="1200" dirty="0" smtClean="0"/>
            <a:t>Tänään 3.9.:</a:t>
          </a:r>
          <a:endParaRPr lang="en-US" sz="2800" kern="1200" dirty="0"/>
        </a:p>
      </dsp:txBody>
      <dsp:txXfrm>
        <a:off x="32784" y="4012543"/>
        <a:ext cx="7468846" cy="606012"/>
      </dsp:txXfrm>
    </dsp:sp>
    <dsp:sp modelId="{B0F89339-C3DA-448F-A73A-BAF95220E07B}">
      <dsp:nvSpPr>
        <dsp:cNvPr id="0" name=""/>
        <dsp:cNvSpPr/>
      </dsp:nvSpPr>
      <dsp:spPr>
        <a:xfrm>
          <a:off x="0" y="4651339"/>
          <a:ext cx="7534414" cy="1767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9218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2200" kern="1200">
              <a:sym typeface="Wingdings" panose="05000000000000000000" pitchFamily="2" charset="2"/>
            </a:rPr>
            <a:t></a:t>
          </a:r>
          <a:r>
            <a:rPr lang="fi-FI" sz="2200" kern="1200"/>
            <a:t> Tehdään ryhmät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200" kern="1200" dirty="0"/>
            <a:t> Ryhmä lukee </a:t>
          </a:r>
          <a:r>
            <a:rPr lang="fi-FI" sz="2200" kern="1200" dirty="0" smtClean="0"/>
            <a:t>yhdessä oppimisen alueen sisällöt ja    	ikäryhmän kehitykseen liittyvät asiat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200" kern="1200" dirty="0"/>
            <a:t> Ryhmä tekee yhdessä muistiinpanot (</a:t>
          </a:r>
          <a:r>
            <a:rPr lang="fi-FI" sz="2200" kern="1200" dirty="0" err="1"/>
            <a:t>mind</a:t>
          </a:r>
          <a:r>
            <a:rPr lang="fi-FI" sz="2200" kern="1200" dirty="0"/>
            <a:t> </a:t>
          </a:r>
          <a:r>
            <a:rPr lang="fi-FI" sz="2200" kern="1200" dirty="0" err="1"/>
            <a:t>map</a:t>
          </a:r>
          <a:r>
            <a:rPr lang="fi-FI" sz="2200" kern="1200" dirty="0"/>
            <a:t>, muu </a:t>
          </a:r>
          <a:r>
            <a:rPr lang="fi-FI" sz="2200" kern="1200" dirty="0" smtClean="0"/>
            <a:t>	tapa</a:t>
          </a:r>
          <a:r>
            <a:rPr lang="fi-FI" sz="2200" kern="1200" dirty="0"/>
            <a:t>) </a:t>
          </a:r>
          <a:r>
            <a:rPr lang="fi-FI" sz="2200" kern="1200" dirty="0" smtClean="0"/>
            <a:t>oppimisen aluista ja </a:t>
          </a:r>
          <a:r>
            <a:rPr lang="fi-FI" sz="2200" kern="1200" dirty="0"/>
            <a:t>palauttaa sen </a:t>
          </a:r>
          <a:r>
            <a:rPr lang="fi-FI" sz="2200" kern="1200" dirty="0" err="1" smtClean="0"/>
            <a:t>pedanetiin</a:t>
          </a:r>
          <a:r>
            <a:rPr lang="fi-FI" sz="2200" kern="1200" dirty="0" smtClean="0"/>
            <a:t>.</a:t>
          </a:r>
          <a:endParaRPr lang="en-US" sz="2200" kern="1200" dirty="0"/>
        </a:p>
      </dsp:txBody>
      <dsp:txXfrm>
        <a:off x="0" y="4651339"/>
        <a:ext cx="7534414" cy="1767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88528B-846E-4008-9DA4-E2B183514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149FB19-52CA-400A-9CE1-B9E987566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2EB79B-FD9C-45AE-B881-19F0ABB06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4A0F63-EB63-4C42-871B-2F1C4293C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891097-E885-43A0-AEEE-43EE654D6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73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8EEC17-F2EC-452B-AB61-8D26D9640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7B708AA-E38A-4C69-85A3-5FBE8DEB80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0529FD-C6CD-4C9F-AD3B-51CF0ED17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0F709F-AD67-4C88-AD4E-FD98C25F4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C29B89-2B0C-40B4-AE97-3001405CF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409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D79D05C-6CAD-4D52-93EF-B29480095E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E7EA37E-83B7-4FEF-90E5-BE0E011E7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459A04-A330-4E9C-BA8F-106AB4FF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926884-4048-4C9F-B934-D1BE60214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2AF4B2-C314-44B2-9CF5-FEFA1450E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91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90A0B4-D6B9-4016-8BA3-0B4E78F4B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E1B98E-0263-473D-8831-A22C8586D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D8C76C-E14D-47A3-BCCA-AEFAD41CD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AD5E04-DCA5-400E-8357-9C3D58C00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FA2609-1023-4988-8C45-9194A6F21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887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4512E-3A74-4E1A-B420-B9E9B4BC7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65E83D1-9CD9-4364-8310-539E1AC14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7C6DDE-E0D5-410B-A51E-11772FA57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27171D-1E40-496A-8CC2-8D3A3F581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DEE8A3-2059-4D55-AC99-6E670DC0A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331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39219E-EC23-4200-A0D6-655B0B61B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808822-E5EC-4D5F-9003-BC8E48894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28EDCA4-6BF6-40DD-B8F3-DAC87CA13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283DEC1-1692-4CDE-9524-618888AC3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23B162-C175-40EB-971F-B981E9A18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1662D20-621D-4426-A37E-914220BB3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599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0E9048-567A-457A-97E1-591BDCBDF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112BCC-AB55-4229-A8E2-763E4EAB9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1747DEF-0051-4BC3-AFB0-F4B3F77AD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2075201-4FB0-448D-BAFB-A9CE84F36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FD2FF60-B699-4AB1-BDDC-114DE58CBC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900042B-B6D7-4D4C-848D-EA3DA7DD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54F37AE-461D-4542-B8BF-640BD08B5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7DAC3AE-AC26-442C-88D5-74A3533E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124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1393C7-B182-48E2-9B0A-D11F656B7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E1BB77C-60CD-42DF-AF71-C0682AC22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4CF64CF-A573-47C7-A1AD-34FA5A5A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103783B-1347-4C5E-9B4F-85C6DE376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584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EAA6AB3-70D5-4B27-B997-505A3CEFF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8578BB7-431C-494B-8282-B3834C5EF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814CE30-BF72-4964-8F4F-B1B41A7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984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FA85D0-C77F-4DBB-83B0-2E442930A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1C7BB2-ADE4-4F5B-AE68-4880C87E6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27ED009-0211-46A8-835D-A3D88AE57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6CA643-8B41-4101-B7F2-3339C4C62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687918-5C68-4A5F-88A4-F163D5BBB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AF576D4-5F85-4456-A332-C09ACCD9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37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B978EA-21F5-41CF-A989-E9CBDDFC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BF3423A-69DC-4CE9-AFC4-4EABC24D23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A0E3A2-A7BF-4CBE-8012-4843B6659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66E287-8336-4DAF-82F4-F119E8943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6BBD70-C43C-445A-887A-BF6939630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C035521-B8C4-456F-9BDE-5C27C3498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471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2A8A9D5-8C1D-49DA-9BB9-39492303A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8669AEA-F3A7-4B1F-8535-40033E9D2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182CA3-BB2E-4F1F-9723-77A62C1FE3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87053-5BF9-4792-A620-727F446615A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368F56-4675-4759-8143-F69F614EB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C643E4-E1E0-4EC6-B818-4D66795AA2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BE06E-0EB5-498B-9009-132C409D54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812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3B5C968-714F-437D-A7C5-352C941A2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RYHMÄTYÖ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4DE811-2F9D-4D18-86C0-B1286362CF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fi-FI" sz="2200" dirty="0">
                <a:solidFill>
                  <a:srgbClr val="FFFFFF"/>
                </a:solidFill>
              </a:rPr>
              <a:t>Projektimaisen toiminnan suunnittelu ja toteutus</a:t>
            </a:r>
          </a:p>
        </p:txBody>
      </p:sp>
    </p:spTree>
    <p:extLst>
      <p:ext uri="{BB962C8B-B14F-4D97-AF65-F5344CB8AC3E}">
        <p14:creationId xmlns:p14="http://schemas.microsoft.com/office/powerpoint/2010/main" val="2778195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A7C4724-8709-4F79-93CD-BF786B51E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pPr algn="ctr"/>
            <a:r>
              <a:rPr lang="fi-FI" sz="5400" b="1" dirty="0"/>
              <a:t>RYHMÄTYÖN TAVOITTEET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5EDB30A-FEFB-4D12-A74C-939AC6256C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005" r="16084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CC8729-AB93-462A-9D68-561549155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441449"/>
            <a:ext cx="6891190" cy="4285922"/>
          </a:xfrm>
        </p:spPr>
        <p:txBody>
          <a:bodyPr>
            <a:normAutofit/>
          </a:bodyPr>
          <a:lstStyle/>
          <a:p>
            <a:r>
              <a:rPr lang="fi-FI" sz="2000" b="1" dirty="0">
                <a:solidFill>
                  <a:srgbClr val="7030A0"/>
                </a:solidFill>
              </a:rPr>
              <a:t>Oppia suunnittelemaan lapsille ikä- ja kehitystason mukaista toimintaa huomioiden oppimisen alueet  </a:t>
            </a:r>
            <a:r>
              <a:rPr lang="fi-FI" sz="2000" b="1" dirty="0">
                <a:solidFill>
                  <a:srgbClr val="7030A0"/>
                </a:solidFill>
                <a:sym typeface="Wingdings" panose="05000000000000000000" pitchFamily="2" charset="2"/>
              </a:rPr>
              <a:t> </a:t>
            </a:r>
            <a:r>
              <a:rPr lang="fi-FI" sz="2000" b="1" i="1" dirty="0">
                <a:solidFill>
                  <a:srgbClr val="7030A0"/>
                </a:solidFill>
                <a:sym typeface="Wingdings" panose="05000000000000000000" pitchFamily="2" charset="2"/>
              </a:rPr>
              <a:t>Teorian soveltaminen käytäntöön</a:t>
            </a:r>
            <a:endParaRPr lang="fi-FI" sz="2000" b="1" i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i-FI" sz="2000" b="1" dirty="0">
              <a:solidFill>
                <a:srgbClr val="7030A0"/>
              </a:solidFill>
            </a:endParaRPr>
          </a:p>
          <a:p>
            <a:r>
              <a:rPr lang="fi-FI" sz="2000" b="1" dirty="0">
                <a:solidFill>
                  <a:srgbClr val="7030A0"/>
                </a:solidFill>
              </a:rPr>
              <a:t>Oppia suunnittelemaan ja toteuttamaan tavoitteellista toimintaa. </a:t>
            </a:r>
          </a:p>
          <a:p>
            <a:pPr marL="0" indent="0">
              <a:buNone/>
            </a:pPr>
            <a:endParaRPr lang="fi-FI" sz="2000" b="1" dirty="0">
              <a:solidFill>
                <a:srgbClr val="7030A0"/>
              </a:solidFill>
            </a:endParaRPr>
          </a:p>
          <a:p>
            <a:r>
              <a:rPr lang="fi-FI" sz="2000" b="1" dirty="0">
                <a:solidFill>
                  <a:srgbClr val="7030A0"/>
                </a:solidFill>
              </a:rPr>
              <a:t>Soveltaa käytäntöön varhaiskasvatuksen työtapoja ja lapselle ominaisia tapoja oppia.</a:t>
            </a:r>
          </a:p>
          <a:p>
            <a:pPr marL="0" indent="0">
              <a:buNone/>
            </a:pPr>
            <a:endParaRPr lang="fi-FI" sz="2000" b="1" dirty="0">
              <a:solidFill>
                <a:srgbClr val="7030A0"/>
              </a:solidFill>
            </a:endParaRPr>
          </a:p>
          <a:p>
            <a:r>
              <a:rPr lang="fi-FI" sz="2000" b="1" dirty="0">
                <a:solidFill>
                  <a:srgbClr val="7030A0"/>
                </a:solidFill>
              </a:rPr>
              <a:t>Harjaantua ryhmän ohjaamisen taidoissa.</a:t>
            </a:r>
          </a:p>
        </p:txBody>
      </p:sp>
    </p:spTree>
    <p:extLst>
      <p:ext uri="{BB962C8B-B14F-4D97-AF65-F5344CB8AC3E}">
        <p14:creationId xmlns:p14="http://schemas.microsoft.com/office/powerpoint/2010/main" val="183962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C8CC9C94-FCDC-4454-9152-A3A5AB9FF0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1564"/>
          <a:stretch/>
        </p:blipFill>
        <p:spPr>
          <a:xfrm>
            <a:off x="643467" y="716623"/>
            <a:ext cx="10905066" cy="5424753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68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3D2DEFC-E0CD-4AE1-B0AA-A03CB648D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ctr"/>
            <a:r>
              <a:rPr lang="fi-FI" sz="4000" b="1" dirty="0">
                <a:solidFill>
                  <a:srgbClr val="FFFFFF"/>
                </a:solidFill>
              </a:rPr>
              <a:t>RYHMÄTYÖN OHJEET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6371FA8-60A7-4C00-B559-9998345A8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6593113"/>
              </p:ext>
            </p:extLst>
          </p:nvPr>
        </p:nvGraphicFramePr>
        <p:xfrm>
          <a:off x="4455423" y="158616"/>
          <a:ext cx="7534414" cy="6540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3472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A1EF14-EF91-477B-B303-3EE065BC4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974" y="121639"/>
            <a:ext cx="10515600" cy="759000"/>
          </a:xfrm>
        </p:spPr>
        <p:txBody>
          <a:bodyPr/>
          <a:lstStyle/>
          <a:p>
            <a:pPr algn="ctr"/>
            <a:r>
              <a:rPr lang="fi-FI" b="1" dirty="0" smtClean="0">
                <a:solidFill>
                  <a:srgbClr val="7030A0"/>
                </a:solidFill>
              </a:rPr>
              <a:t>RYHMÄJAKO/TEEMA/IKÄ</a:t>
            </a:r>
            <a:endParaRPr lang="fi-FI" b="1" dirty="0">
              <a:solidFill>
                <a:srgbClr val="7030A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C48CC2-2508-4192-81F5-D3BB9BDE5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15" y="880638"/>
            <a:ext cx="11401339" cy="5788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b="1" dirty="0"/>
              <a:t>Ryhmä 1: </a:t>
            </a:r>
            <a:r>
              <a:rPr lang="fi-FI" sz="4800" dirty="0" smtClean="0"/>
              <a:t>Lilja, Neea, </a:t>
            </a:r>
            <a:r>
              <a:rPr lang="fi-FI" sz="4800" dirty="0" err="1" smtClean="0"/>
              <a:t>Tua</a:t>
            </a:r>
            <a:r>
              <a:rPr lang="fi-FI" sz="4800" dirty="0"/>
              <a:t> </a:t>
            </a:r>
            <a:r>
              <a:rPr lang="fi-FI" sz="4800" dirty="0" smtClean="0"/>
              <a:t>ja Jasmin</a:t>
            </a:r>
            <a:endParaRPr lang="fi-FI" sz="4800" dirty="0"/>
          </a:p>
          <a:p>
            <a:pPr marL="0" indent="0">
              <a:buNone/>
            </a:pPr>
            <a:r>
              <a:rPr lang="fi-FI" sz="4800" b="1" dirty="0"/>
              <a:t>Ryhmä 2</a:t>
            </a:r>
            <a:r>
              <a:rPr lang="fi-FI" sz="4800" b="1" dirty="0" smtClean="0"/>
              <a:t>: </a:t>
            </a:r>
            <a:r>
              <a:rPr lang="fi-FI" sz="4800" dirty="0" smtClean="0"/>
              <a:t>Maiju, Jonna T. ja Rebecca</a:t>
            </a:r>
            <a:endParaRPr lang="fi-FI" sz="4800" dirty="0"/>
          </a:p>
          <a:p>
            <a:pPr marL="0" indent="0">
              <a:buNone/>
            </a:pPr>
            <a:r>
              <a:rPr lang="fi-FI" sz="4800" b="1" dirty="0"/>
              <a:t>Ryhmä 3</a:t>
            </a:r>
            <a:r>
              <a:rPr lang="fi-FI" sz="4800" b="1" dirty="0" smtClean="0"/>
              <a:t>: </a:t>
            </a:r>
            <a:r>
              <a:rPr lang="fi-FI" sz="4800" dirty="0" smtClean="0"/>
              <a:t>Senja, Tanja ja Janina</a:t>
            </a:r>
            <a:endParaRPr lang="fi-FI" sz="4800" dirty="0"/>
          </a:p>
          <a:p>
            <a:pPr marL="0" indent="0">
              <a:buNone/>
            </a:pPr>
            <a:r>
              <a:rPr lang="fi-FI" sz="4800" b="1" dirty="0"/>
              <a:t>Ryhmä 4</a:t>
            </a:r>
            <a:r>
              <a:rPr lang="fi-FI" sz="4800" b="1" dirty="0" smtClean="0"/>
              <a:t>: </a:t>
            </a:r>
            <a:r>
              <a:rPr lang="fi-FI" sz="4800" dirty="0" err="1" smtClean="0"/>
              <a:t>Armida</a:t>
            </a:r>
            <a:r>
              <a:rPr lang="fi-FI" sz="4800" dirty="0" smtClean="0"/>
              <a:t>, Niina ja Toni</a:t>
            </a:r>
            <a:endParaRPr lang="fi-FI" sz="4800" dirty="0"/>
          </a:p>
          <a:p>
            <a:pPr marL="0" indent="0">
              <a:buNone/>
            </a:pPr>
            <a:r>
              <a:rPr lang="fi-FI" sz="4800" b="1" dirty="0"/>
              <a:t>Ryhmä 5</a:t>
            </a:r>
            <a:r>
              <a:rPr lang="fi-FI" sz="4800" b="1" dirty="0" smtClean="0"/>
              <a:t>: </a:t>
            </a:r>
            <a:r>
              <a:rPr lang="fi-FI" sz="4800" dirty="0" err="1" smtClean="0"/>
              <a:t>Teri</a:t>
            </a:r>
            <a:r>
              <a:rPr lang="fi-FI" sz="4800" dirty="0"/>
              <a:t> </a:t>
            </a:r>
            <a:r>
              <a:rPr lang="fi-FI" sz="4800" dirty="0" smtClean="0"/>
              <a:t>ja Jonna K.</a:t>
            </a:r>
          </a:p>
          <a:p>
            <a:pPr marL="0" indent="0">
              <a:buNone/>
            </a:pPr>
            <a:r>
              <a:rPr lang="fi-FI" sz="4800" b="1" dirty="0" smtClean="0"/>
              <a:t>Ryhmä 6: </a:t>
            </a:r>
            <a:r>
              <a:rPr lang="fi-FI" sz="4800" dirty="0" smtClean="0"/>
              <a:t>Sara, Annette ja Annika</a:t>
            </a:r>
          </a:p>
          <a:p>
            <a:pPr marL="0" indent="0">
              <a:buNone/>
            </a:pPr>
            <a:r>
              <a:rPr lang="fi-FI" sz="4800" b="1" dirty="0" smtClean="0"/>
              <a:t>Yksilötyöt: </a:t>
            </a:r>
            <a:r>
              <a:rPr lang="fi-FI" sz="4800" dirty="0" smtClean="0"/>
              <a:t>Pihla ja Jenni</a:t>
            </a:r>
            <a:endParaRPr lang="fi-FI" sz="4800" dirty="0" smtClean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195223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744811-8FBF-4283-ACD0-11C69FD55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031" y="222513"/>
            <a:ext cx="5733176" cy="607998"/>
          </a:xfrm>
        </p:spPr>
        <p:txBody>
          <a:bodyPr>
            <a:normAutofit fontScale="90000"/>
          </a:bodyPr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Työskentely 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27C7F7-E712-44A8-9178-5DEAF083F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139" y="830511"/>
            <a:ext cx="11174835" cy="5914237"/>
          </a:xfrm>
        </p:spPr>
        <p:txBody>
          <a:bodyPr>
            <a:normAutofit fontScale="92500"/>
          </a:bodyPr>
          <a:lstStyle/>
          <a:p>
            <a:r>
              <a:rPr lang="fi-FI" b="1" dirty="0"/>
              <a:t>3.9. </a:t>
            </a:r>
            <a:r>
              <a:rPr lang="fi-FI" dirty="0"/>
              <a:t> Ryhmä tutustuu oppimisen alueisiin ja tekee lyhyet muistiinpanot näistä (esim. </a:t>
            </a:r>
            <a:r>
              <a:rPr lang="fi-FI" dirty="0" err="1"/>
              <a:t>mind</a:t>
            </a:r>
            <a:r>
              <a:rPr lang="fi-FI" dirty="0"/>
              <a:t> </a:t>
            </a:r>
            <a:r>
              <a:rPr lang="fi-FI" dirty="0" err="1"/>
              <a:t>map</a:t>
            </a:r>
            <a:r>
              <a:rPr lang="fi-FI" dirty="0"/>
              <a:t>) ja palauttaa muistiinpanot </a:t>
            </a:r>
            <a:r>
              <a:rPr lang="fi-FI" dirty="0" err="1"/>
              <a:t>Pedanetin</a:t>
            </a:r>
            <a:r>
              <a:rPr lang="fi-FI" dirty="0"/>
              <a:t> palautuskansioon.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6.9. </a:t>
            </a:r>
            <a:r>
              <a:rPr lang="fi-FI" dirty="0"/>
              <a:t>Ryhmä lukee Lapsen ja perheen tukena-kirjasta oman ikäkauden kehityksen osa-alueet ja aloittaa projektimaisen toiminnan suunnittelun huomioiden oppimisen alueiden tavoitteet ja annetun ikäkauden kehityksen</a:t>
            </a:r>
          </a:p>
          <a:p>
            <a:r>
              <a:rPr lang="fi-FI" dirty="0"/>
              <a:t>Ryhmä miettii toimintaa, joilla oppimisen alueet tulevat toteutettua ja hahmottelee millaisin askelin projekti etenee.</a:t>
            </a:r>
          </a:p>
          <a:p>
            <a:r>
              <a:rPr lang="fi-FI" dirty="0">
                <a:sym typeface="Wingdings" panose="05000000000000000000" pitchFamily="2" charset="2"/>
              </a:rPr>
              <a:t>Projekti suunnitelma tehdään valmiiksi. </a:t>
            </a:r>
            <a:r>
              <a:rPr lang="fi-FI" b="1" dirty="0">
                <a:sym typeface="Wingdings" panose="05000000000000000000" pitchFamily="2" charset="2"/>
              </a:rPr>
              <a:t>Ryhmä palauttaa valmiin suunnitelman palautetaan </a:t>
            </a:r>
            <a:r>
              <a:rPr lang="fi-FI" b="1" dirty="0" err="1">
                <a:sym typeface="Wingdings" panose="05000000000000000000" pitchFamily="2" charset="2"/>
              </a:rPr>
              <a:t>Pedanetin</a:t>
            </a:r>
            <a:r>
              <a:rPr lang="fi-FI" b="1" dirty="0">
                <a:sym typeface="Wingdings" panose="05000000000000000000" pitchFamily="2" charset="2"/>
              </a:rPr>
              <a:t> palautuskansioon</a:t>
            </a:r>
          </a:p>
          <a:p>
            <a:pPr marL="0" indent="0">
              <a:buNone/>
            </a:pPr>
            <a:endParaRPr lang="fi-FI" b="1" dirty="0">
              <a:sym typeface="Wingdings" panose="05000000000000000000" pitchFamily="2" charset="2"/>
            </a:endParaRPr>
          </a:p>
          <a:p>
            <a:r>
              <a:rPr lang="fi-FI" b="1" dirty="0">
                <a:sym typeface="Wingdings" panose="05000000000000000000" pitchFamily="2" charset="2"/>
              </a:rPr>
              <a:t>10.9. ja 17.9. </a:t>
            </a:r>
            <a:r>
              <a:rPr lang="fi-FI" dirty="0">
                <a:sym typeface="Wingdings" panose="05000000000000000000" pitchFamily="2" charset="2"/>
              </a:rPr>
              <a:t>Projektisuunnitelmat esitellään toisille. Ryhmä miettii 1-2 toimintaa, jotka he ohjaavat esityksen aikana toisille opiskelijoille</a:t>
            </a:r>
          </a:p>
        </p:txBody>
      </p:sp>
    </p:spTree>
    <p:extLst>
      <p:ext uri="{BB962C8B-B14F-4D97-AF65-F5344CB8AC3E}">
        <p14:creationId xmlns:p14="http://schemas.microsoft.com/office/powerpoint/2010/main" val="2257503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8F422D-CE7A-4755-872D-21A7CF735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984" y="339958"/>
            <a:ext cx="5179503" cy="800945"/>
          </a:xfrm>
        </p:spPr>
        <p:txBody>
          <a:bodyPr/>
          <a:lstStyle/>
          <a:p>
            <a:pPr algn="ctr"/>
            <a:r>
              <a:rPr lang="fi-FI" b="1" dirty="0">
                <a:solidFill>
                  <a:srgbClr val="7030A0"/>
                </a:solidFill>
              </a:rPr>
              <a:t>HUOMIOITAVAA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A5F9FE-BEB4-4908-8932-F314A2C09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0294"/>
            <a:ext cx="10515600" cy="5394121"/>
          </a:xfrm>
        </p:spPr>
        <p:txBody>
          <a:bodyPr/>
          <a:lstStyle/>
          <a:p>
            <a:r>
              <a:rPr lang="fi-FI" b="1" dirty="0"/>
              <a:t>Tavoitteet </a:t>
            </a:r>
            <a:r>
              <a:rPr lang="fi-FI" dirty="0"/>
              <a:t>oppimisen alueiden pohjalta</a:t>
            </a:r>
            <a:br>
              <a:rPr lang="fi-FI" dirty="0"/>
            </a:br>
            <a:endParaRPr lang="fi-FI" dirty="0"/>
          </a:p>
          <a:p>
            <a:r>
              <a:rPr lang="fi-FI" b="1" dirty="0"/>
              <a:t>Ikätaso</a:t>
            </a:r>
            <a:r>
              <a:rPr lang="fi-FI" dirty="0"/>
              <a:t> huomioitava toimintaa suunnitellessa</a:t>
            </a:r>
            <a:br>
              <a:rPr lang="fi-FI" dirty="0"/>
            </a:br>
            <a:endParaRPr lang="fi-FI" dirty="0"/>
          </a:p>
          <a:p>
            <a:r>
              <a:rPr lang="fi-FI" dirty="0"/>
              <a:t>Projektiin sisältyy </a:t>
            </a:r>
            <a:r>
              <a:rPr lang="fi-FI" b="1" dirty="0"/>
              <a:t>vähintään 5 erillistä tuokiota </a:t>
            </a:r>
            <a:r>
              <a:rPr lang="fi-FI" dirty="0"/>
              <a:t>esim. retki, lukemista, liikuntaa, musiikkia, kädentaitoja</a:t>
            </a:r>
            <a:br>
              <a:rPr lang="fi-FI" dirty="0"/>
            </a:br>
            <a:endParaRPr lang="fi-FI" dirty="0"/>
          </a:p>
          <a:p>
            <a:r>
              <a:rPr lang="fi-FI" dirty="0"/>
              <a:t>Suunnitelmat palautetaan ryhmäpalautuskansioon, josta jokainen saa tallennettua itselleen </a:t>
            </a:r>
            <a:r>
              <a:rPr lang="fi-FI" b="1" dirty="0"/>
              <a:t>pedagogisesti perusteltuja, vasun mukaista toimintaa</a:t>
            </a:r>
            <a:r>
              <a:rPr lang="fi-FI" dirty="0"/>
              <a:t> toteuttavia projektisuunnitelmia. Helpottaa mm. tulevan </a:t>
            </a:r>
            <a:r>
              <a:rPr lang="fi-FI" dirty="0" err="1"/>
              <a:t>TEO:n</a:t>
            </a:r>
            <a:r>
              <a:rPr lang="fi-FI" dirty="0"/>
              <a:t> aikaista toimintaa ja on valmista materiaalia tulevaan työhösi.</a:t>
            </a:r>
          </a:p>
        </p:txBody>
      </p:sp>
    </p:spTree>
    <p:extLst>
      <p:ext uri="{BB962C8B-B14F-4D97-AF65-F5344CB8AC3E}">
        <p14:creationId xmlns:p14="http://schemas.microsoft.com/office/powerpoint/2010/main" val="662968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344</Words>
  <Application>Microsoft Office PowerPoint</Application>
  <PresentationFormat>Laajakuva</PresentationFormat>
  <Paragraphs>42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Office-teema</vt:lpstr>
      <vt:lpstr>RYHMÄTYÖ</vt:lpstr>
      <vt:lpstr>RYHMÄTYÖN TAVOITTEET</vt:lpstr>
      <vt:lpstr>PowerPoint-esitys</vt:lpstr>
      <vt:lpstr>RYHMÄTYÖN OHJEET</vt:lpstr>
      <vt:lpstr>RYHMÄJAKO/TEEMA/IKÄ</vt:lpstr>
      <vt:lpstr>Työskentely  </vt:lpstr>
      <vt:lpstr>HUOMIOITAVAA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RYHMÄTYÖ</dc:title>
  <dc:creator>Pirnes Leena</dc:creator>
  <cp:lastModifiedBy>Pirnes Leena</cp:lastModifiedBy>
  <cp:revision>8</cp:revision>
  <dcterms:created xsi:type="dcterms:W3CDTF">2021-08-25T13:07:44Z</dcterms:created>
  <dcterms:modified xsi:type="dcterms:W3CDTF">2021-09-03T08:04:53Z</dcterms:modified>
</cp:coreProperties>
</file>