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58" d="100"/>
          <a:sy n="58" d="100"/>
        </p:scale>
        <p:origin x="1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19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3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454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3147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944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658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573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2752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7212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887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445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8FEC5-FBB0-4AC6-88E9-1BD36D2988E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3DE9E-3619-405B-88DE-90C45433C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402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454227"/>
            <a:ext cx="9144000" cy="1167787"/>
          </a:xfrm>
        </p:spPr>
        <p:txBody>
          <a:bodyPr>
            <a:noAutofit/>
          </a:bodyPr>
          <a:lstStyle/>
          <a:p>
            <a:pPr fontAlgn="t"/>
            <a:r>
              <a:rPr lang="fi-FI" sz="3600" b="1" dirty="0"/>
              <a:t>Lapsi ohjattavana</a:t>
            </a:r>
            <a:r>
              <a:rPr lang="fi-FI" sz="3600" dirty="0"/>
              <a:t> </a:t>
            </a:r>
            <a:br>
              <a:rPr lang="fi-FI" sz="3600" dirty="0"/>
            </a:br>
            <a:r>
              <a:rPr lang="fi-FI" sz="3600" b="1" dirty="0"/>
              <a:t> </a:t>
            </a:r>
            <a:r>
              <a:rPr lang="fi-FI" sz="3600" dirty="0"/>
              <a:t/>
            </a:r>
            <a:br>
              <a:rPr lang="fi-FI" sz="3600" dirty="0"/>
            </a:br>
            <a:r>
              <a:rPr lang="fi-FI" sz="3600" b="1" dirty="0"/>
              <a:t/>
            </a:r>
            <a:br>
              <a:rPr lang="fi-FI" sz="3600" b="1" dirty="0"/>
            </a:br>
            <a:endParaRPr lang="fi-FI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1454227"/>
            <a:ext cx="9144000" cy="4450814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200" dirty="0"/>
              <a:t>Lasten kehitystaso määrittää onnistuneen ohjaamisen edellytykset. </a:t>
            </a:r>
            <a:endParaRPr lang="fi-FI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200" dirty="0" smtClean="0"/>
              <a:t>Kehitystaso </a:t>
            </a:r>
            <a:r>
              <a:rPr lang="fi-FI" sz="3200" dirty="0"/>
              <a:t>voidaan määritellä erikseen motoriselle, kognitiiviselle ja </a:t>
            </a:r>
            <a:r>
              <a:rPr lang="fi-FI" sz="3200" dirty="0" err="1"/>
              <a:t>sosioemotionaaliselle</a:t>
            </a:r>
            <a:r>
              <a:rPr lang="fi-FI" sz="3200" dirty="0"/>
              <a:t> kehityksen </a:t>
            </a:r>
            <a:r>
              <a:rPr lang="fi-FI" sz="3200" dirty="0" smtClean="0"/>
              <a:t>osa-alueelle.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200" dirty="0" smtClean="0"/>
              <a:t>Jokaisen </a:t>
            </a:r>
            <a:r>
              <a:rPr lang="fi-FI" sz="3200" dirty="0"/>
              <a:t>lapsen kehittyminen on </a:t>
            </a:r>
            <a:r>
              <a:rPr lang="fi-FI" sz="3200" dirty="0" smtClean="0"/>
              <a:t>yksilöllistä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69801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3–5-vuotiaat</a:t>
            </a:r>
            <a:r>
              <a:rPr lang="fi-FI" dirty="0" smtClean="0"/>
              <a:t> 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t"/>
            <a:r>
              <a:rPr lang="fi-FI" dirty="0" smtClean="0"/>
              <a:t>Lapsi </a:t>
            </a:r>
            <a:r>
              <a:rPr lang="fi-FI" dirty="0"/>
              <a:t>huomaa ympäriltään kaiken. Poistamalla liikuntatilasta kaikki ylimääräiset välineet ja ärsykkeet helpotat lapsen keskittymistä.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Käytä </a:t>
            </a:r>
            <a:r>
              <a:rPr lang="fi-FI" dirty="0"/>
              <a:t>selkeitä sanoja ja lyhyitä lauseita. Anna lyhyet ohjeet ja käynnistä toiminta heti sen jälkeen.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Käytä </a:t>
            </a:r>
            <a:r>
              <a:rPr lang="fi-FI" dirty="0"/>
              <a:t>värejä, kuvia, esineitä tms. visuaalista viestiä puheen tukena.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Organisoi </a:t>
            </a:r>
            <a:r>
              <a:rPr lang="fi-FI" dirty="0"/>
              <a:t>toiminta siten, että jokaiselle lapselle tulee mahdollisimman paljon liikettä liikuntatuokion aikana. Järjestä useita toimintapisteitä.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Järjestä </a:t>
            </a:r>
            <a:r>
              <a:rPr lang="fi-FI" dirty="0"/>
              <a:t>suorituspaikat riittävän kauas toisistaan, jotta lapsi jaksaa keskittyä omaan tekemiseensä.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Lapsi </a:t>
            </a:r>
            <a:r>
              <a:rPr lang="fi-FI" dirty="0"/>
              <a:t>puuhailee mielellään yksikseen. Hänellä voi olla pari, mutta käytännössä he toimivat ”yksin yhdessä”. 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Sopiva </a:t>
            </a:r>
            <a:r>
              <a:rPr lang="fi-FI" dirty="0"/>
              <a:t>liikuntaryhmän koko on 5-10 lasta.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Sopiva </a:t>
            </a:r>
            <a:r>
              <a:rPr lang="fi-FI" dirty="0"/>
              <a:t>liikuntatuokion kesto on 20-40min.</a:t>
            </a:r>
            <a:endParaRPr lang="fi-FI" dirty="0" smtClean="0">
              <a:effectLst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2390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/>
              <a:t>6–8-vuotiaat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t"/>
            <a:r>
              <a:rPr lang="fi-FI" dirty="0" smtClean="0"/>
              <a:t>Rajaa </a:t>
            </a:r>
            <a:r>
              <a:rPr lang="fi-FI" dirty="0"/>
              <a:t>liikkumisalue selkeästi konkreettisin ja yhdessä sovituin merkein. Lapset ovat uteliaita tutustumaan ympäröivään tilaan ja leviävät helposti ohjaajan katseen ulottumattomiin ilman konkreettisia aluemerkkejä.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Käytä </a:t>
            </a:r>
            <a:r>
              <a:rPr lang="fi-FI" dirty="0"/>
              <a:t>ohjauksessa liikkumisen perussanastoa ja seuraa, ymmärtävätkö lapset mitä tarkoitat. Varaudu konkretisoimaan (esim. näyttämään mitä tarkoittaa koukistus tai ojennus).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Käytä </a:t>
            </a:r>
            <a:r>
              <a:rPr lang="fi-FI" dirty="0"/>
              <a:t>ohjauksen tukena yksinkertaisia kuvia liikkeen/toiminnan ydinkohdista.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Anna </a:t>
            </a:r>
            <a:r>
              <a:rPr lang="fi-FI" dirty="0"/>
              <a:t>selkeät ohjeet lyhyesti ja käynnistä toiminta mahdollisimman pian. Lisäohjeita ja tarkennuksia voi antaa sen jälkeen, kun toiminta on ollut jo käynnissä.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Lapsi </a:t>
            </a:r>
            <a:r>
              <a:rPr lang="fi-FI" dirty="0"/>
              <a:t>kykenee parityöskentelyyn.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Sopiva </a:t>
            </a:r>
            <a:r>
              <a:rPr lang="fi-FI" dirty="0"/>
              <a:t>liikuntaryhmän koko on 10-15 lasta.</a:t>
            </a:r>
            <a:endParaRPr lang="fi-FI" dirty="0" smtClean="0">
              <a:effectLst/>
            </a:endParaRPr>
          </a:p>
          <a:p>
            <a:pPr fontAlgn="t"/>
            <a:r>
              <a:rPr lang="fi-FI" dirty="0" smtClean="0"/>
              <a:t>Sopiva </a:t>
            </a:r>
            <a:r>
              <a:rPr lang="fi-FI" dirty="0"/>
              <a:t>liikuntatuokion pituus on 30-60min.</a:t>
            </a:r>
            <a:endParaRPr lang="fi-FI" dirty="0" smtClean="0">
              <a:effectLst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144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Yksittäisen liikuntatuokion suunnittelu  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t"/>
            <a:r>
              <a:rPr lang="fi-FI" dirty="0" smtClean="0"/>
              <a:t>Varaa </a:t>
            </a:r>
            <a:r>
              <a:rPr lang="fi-FI" dirty="0"/>
              <a:t>käytettävät tilat, välineet ja telineet ennakkoon. Varmista niiden turvallisuus.</a:t>
            </a:r>
          </a:p>
          <a:p>
            <a:pPr fontAlgn="t"/>
            <a:r>
              <a:rPr lang="fi-FI" dirty="0" smtClean="0"/>
              <a:t>Päätä </a:t>
            </a:r>
            <a:r>
              <a:rPr lang="fi-FI" dirty="0"/>
              <a:t>harjoitettavat taidot ja sisällöt. </a:t>
            </a:r>
          </a:p>
          <a:p>
            <a:pPr fontAlgn="t"/>
            <a:r>
              <a:rPr lang="fi-FI" dirty="0" smtClean="0"/>
              <a:t>Mieti</a:t>
            </a:r>
            <a:r>
              <a:rPr lang="fi-FI" dirty="0"/>
              <a:t>, tarvitaanko eriyttämistä lasten taitojen tai fyysisen kunnon mukaan.</a:t>
            </a:r>
          </a:p>
          <a:p>
            <a:pPr fontAlgn="t"/>
            <a:r>
              <a:rPr lang="fi-FI" dirty="0" smtClean="0"/>
              <a:t>Valitse </a:t>
            </a:r>
            <a:r>
              <a:rPr lang="fi-FI" dirty="0"/>
              <a:t>liikuntatuokion tavoitteen ja aiheen opettamisen kannalta mielekkäiden ohjausmenetelmien käyttö </a:t>
            </a:r>
          </a:p>
          <a:p>
            <a:pPr fontAlgn="t"/>
            <a:r>
              <a:rPr lang="fi-FI" dirty="0" smtClean="0"/>
              <a:t>Suunnittele </a:t>
            </a:r>
            <a:r>
              <a:rPr lang="fi-FI" dirty="0"/>
              <a:t>liikuntatuokion organisointi siten, että odottamista ja jonottamista tulee mahdollisimman vähän. Huolehdi turvallisuudesta.</a:t>
            </a:r>
          </a:p>
          <a:p>
            <a:pPr fontAlgn="t"/>
            <a:r>
              <a:rPr lang="fi-FI" dirty="0" smtClean="0"/>
              <a:t>Pohdi </a:t>
            </a:r>
            <a:r>
              <a:rPr lang="fi-FI" dirty="0"/>
              <a:t>etukäteen, miten tuokiolle varmistetaan myönteinen toimintailmapiiri (Mieti esimerkiksi se, että mistä asioista ja miten haluat antaa lapselle palautetta)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7876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Liikuntatuokion rakenne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buNone/>
            </a:pPr>
            <a:r>
              <a:rPr lang="fi-FI" dirty="0"/>
              <a:t> </a:t>
            </a:r>
          </a:p>
          <a:p>
            <a:pPr marL="0" indent="0" fontAlgn="t">
              <a:buNone/>
            </a:pPr>
            <a:r>
              <a:rPr lang="fi-FI" b="1" dirty="0"/>
              <a:t>Aloitus:</a:t>
            </a:r>
            <a:endParaRPr lang="fi-FI" dirty="0"/>
          </a:p>
          <a:p>
            <a:pPr fontAlgn="t"/>
            <a:r>
              <a:rPr lang="fi-FI" dirty="0"/>
              <a:t>Liikuntatuokion aloittaminen aina samalla tavalla luo turvallisuutta. </a:t>
            </a:r>
            <a:endParaRPr lang="fi-FI" dirty="0" smtClean="0"/>
          </a:p>
          <a:p>
            <a:pPr fontAlgn="t"/>
            <a:r>
              <a:rPr lang="fi-FI" dirty="0" smtClean="0"/>
              <a:t>Tuokion </a:t>
            </a:r>
            <a:r>
              <a:rPr lang="fi-FI" dirty="0"/>
              <a:t>alussa on myös hyvä vaihtaa lyhyesti kuulumiset ja puhua avoimesti tunteista, jotta ohjaajana voit ymmärtää paremmin, miksi Kalle on tänään kiukkuinen. </a:t>
            </a:r>
            <a:endParaRPr lang="fi-FI" dirty="0" smtClean="0"/>
          </a:p>
          <a:p>
            <a:pPr fontAlgn="t"/>
            <a:r>
              <a:rPr lang="fi-FI" dirty="0" smtClean="0"/>
              <a:t>Selvitä </a:t>
            </a:r>
            <a:r>
              <a:rPr lang="fi-FI" dirty="0"/>
              <a:t>ketä on paikalla, viritä liikuntatuokion aiheeseen kertomalla ja visualisoimalla (esim. aikajana!) mitä tänään tehdään. </a:t>
            </a:r>
            <a:endParaRPr lang="fi-FI" dirty="0" smtClean="0"/>
          </a:p>
          <a:p>
            <a:pPr fontAlgn="t"/>
            <a:r>
              <a:rPr lang="fi-FI" dirty="0" smtClean="0"/>
              <a:t>Kerro </a:t>
            </a:r>
            <a:r>
              <a:rPr lang="fi-FI" dirty="0"/>
              <a:t>myös, miksi kyseistä asiaa harjoitellaan – perustelut motivoivat</a:t>
            </a:r>
            <a:r>
              <a:rPr lang="fi-FI" dirty="0" smtClean="0"/>
              <a:t>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3212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Liikuntatuokion rakenne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fontAlgn="t">
              <a:buNone/>
            </a:pPr>
            <a:r>
              <a:rPr lang="fi-FI" b="1" dirty="0" smtClean="0"/>
              <a:t>Alkulämmittely:</a:t>
            </a:r>
            <a:endParaRPr lang="fi-FI" dirty="0" smtClean="0"/>
          </a:p>
          <a:p>
            <a:pPr fontAlgn="t"/>
            <a:r>
              <a:rPr lang="fi-FI" dirty="0" smtClean="0"/>
              <a:t>Alkulämmittelyn aikana on tarkoitus liikkua niin vauhdikkaasti ja niin kauan, että kaikkien lasten lihakset lämpiävät ja että lapset ovat hengästyneitä.</a:t>
            </a:r>
          </a:p>
          <a:p>
            <a:pPr fontAlgn="t"/>
            <a:r>
              <a:rPr lang="fi-FI" b="1" dirty="0" smtClean="0"/>
              <a:t>Harjoitusosa:</a:t>
            </a:r>
            <a:endParaRPr lang="fi-FI" dirty="0" smtClean="0"/>
          </a:p>
          <a:p>
            <a:pPr fontAlgn="t"/>
            <a:r>
              <a:rPr lang="fi-FI" dirty="0" smtClean="0"/>
              <a:t>Harjoitusosassa kerrataan aikaisemmin opittuja taitoja ja harjoitellaan uusia tietoja sekä taitoja. </a:t>
            </a:r>
          </a:p>
          <a:p>
            <a:pPr fontAlgn="t"/>
            <a:r>
              <a:rPr lang="fi-FI" dirty="0" smtClean="0"/>
              <a:t>Kerro: mitä, miksi ja miten. Muista antaa palautetta harjoituksen tavoitteen suunnassa!</a:t>
            </a:r>
          </a:p>
          <a:p>
            <a:pPr fontAlgn="t"/>
            <a:r>
              <a:rPr lang="fi-FI" b="1" dirty="0" smtClean="0"/>
              <a:t>Lopetus:</a:t>
            </a:r>
            <a:endParaRPr lang="fi-FI" dirty="0" smtClean="0"/>
          </a:p>
          <a:p>
            <a:pPr fontAlgn="t"/>
            <a:r>
              <a:rPr lang="fi-FI" dirty="0" smtClean="0"/>
              <a:t>Liikuntatuokio on hyvä lopettaa osaan, jonka aikana hieman jäähdytellään (esimerkiksi venyttelemällä) ja rauhoitutaan (kuten loppurentoutumisella). Yhdessä kerätään välineet paikoilleen ja mennään pesulle. Ohjaaja tiedottaa kaikille yhteisesti seuraavaa kertaa koskevista asioista. 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8929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Liikuntatuokioiden sisällöt 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t">
              <a:buNone/>
            </a:pPr>
            <a:endParaRPr lang="fi-FI" dirty="0"/>
          </a:p>
          <a:p>
            <a:pPr fontAlgn="t"/>
            <a:r>
              <a:rPr lang="fi-FI" dirty="0"/>
              <a:t>Lasten ja nuorten harjoittelussa monipuolisuus on erityisen tärkeää</a:t>
            </a:r>
            <a:r>
              <a:rPr lang="fi-FI" dirty="0" smtClean="0"/>
              <a:t>.</a:t>
            </a:r>
          </a:p>
          <a:p>
            <a:pPr fontAlgn="t"/>
            <a:r>
              <a:rPr lang="fi-FI" dirty="0" smtClean="0"/>
              <a:t> </a:t>
            </a:r>
            <a:r>
              <a:rPr lang="fi-FI" dirty="0"/>
              <a:t>Motorisia perustaitoja tulee harjoitella paljon ja niitä tulee soveltaa erilaisiin ympäristöihin. Siten lapset voivat myöhemmin saavuttaa edellytyksiä oppia eri lajien perustaitoja (eli lajitaitoja). </a:t>
            </a:r>
            <a:endParaRPr lang="fi-FI" dirty="0" smtClean="0"/>
          </a:p>
          <a:p>
            <a:pPr fontAlgn="t"/>
            <a:r>
              <a:rPr lang="fi-FI" dirty="0" smtClean="0"/>
              <a:t>Liikuntatuokioiden </a:t>
            </a:r>
            <a:r>
              <a:rPr lang="fi-FI" dirty="0"/>
              <a:t>suunnittelussa tulee huolehtia myös siitä, että ne kehittävät monipuolisesti fyysisiä ominaisuuksia kuten voimaa, nopeutta, liikkuvuutta sekä kestävyyttä.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6211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3–5-vuotiaiden liikunnan painopisteet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t"/>
            <a:r>
              <a:rPr lang="fi-FI" dirty="0" smtClean="0"/>
              <a:t>monipuolinen </a:t>
            </a:r>
            <a:r>
              <a:rPr lang="fi-FI" dirty="0"/>
              <a:t>liikkuminen ja leikkiminen </a:t>
            </a:r>
          </a:p>
          <a:p>
            <a:pPr lvl="0" fontAlgn="t"/>
            <a:r>
              <a:rPr lang="fi-FI" dirty="0"/>
              <a:t>omatoimisuus kaikessa tekemisessä </a:t>
            </a:r>
          </a:p>
          <a:p>
            <a:pPr lvl="0" fontAlgn="t"/>
            <a:r>
              <a:rPr lang="fi-FI" dirty="0"/>
              <a:t>havaintomotoristen taitojen harjaannuttaminen </a:t>
            </a:r>
          </a:p>
          <a:p>
            <a:pPr lvl="0" fontAlgn="t"/>
            <a:r>
              <a:rPr lang="fi-FI" dirty="0"/>
              <a:t>motoristen perustaitojen harjaannuttaminen </a:t>
            </a:r>
          </a:p>
          <a:p>
            <a:pPr lvl="0" fontAlgn="t"/>
            <a:r>
              <a:rPr lang="fi-FI" dirty="0"/>
              <a:t>tutustuminen erilaisiin liikuntaympäristöihin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5114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6–8-vuotiaiden </a:t>
            </a:r>
            <a:r>
              <a:rPr lang="fi-FI" b="1" smtClean="0"/>
              <a:t>harjoittelun painopisteet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t"/>
            <a:r>
              <a:rPr lang="fi-FI" dirty="0" smtClean="0"/>
              <a:t>monipuolinen </a:t>
            </a:r>
            <a:r>
              <a:rPr lang="fi-FI" dirty="0"/>
              <a:t>liikkuminen ja leikkiminen </a:t>
            </a:r>
          </a:p>
          <a:p>
            <a:pPr lvl="0" fontAlgn="t"/>
            <a:r>
              <a:rPr lang="fi-FI" dirty="0"/>
              <a:t>havaintomotoristen taitojen harjaannuttaminen </a:t>
            </a:r>
          </a:p>
          <a:p>
            <a:pPr lvl="0" fontAlgn="t"/>
            <a:r>
              <a:rPr lang="fi-FI" dirty="0"/>
              <a:t>motoristen perustaitojen harjaannuttaminen ja niiden soveltaminen eri ympäristöihin -&gt; paljon juoksuleikkejä!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4213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597</Words>
  <Application>Microsoft Office PowerPoint</Application>
  <PresentationFormat>Laajakuva</PresentationFormat>
  <Paragraphs>58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Lapsi ohjattavana     </vt:lpstr>
      <vt:lpstr>3–5-vuotiaat  </vt:lpstr>
      <vt:lpstr> 6–8-vuotiaat </vt:lpstr>
      <vt:lpstr>Yksittäisen liikuntatuokion suunnittelu   </vt:lpstr>
      <vt:lpstr>Liikuntatuokion rakenne </vt:lpstr>
      <vt:lpstr>Liikuntatuokion rakenne</vt:lpstr>
      <vt:lpstr>Liikuntatuokioiden sisällöt  </vt:lpstr>
      <vt:lpstr>3–5-vuotiaiden liikunnan painopisteet </vt:lpstr>
      <vt:lpstr>6–8-vuotiaiden harjoittelun painopisteet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Lapsi ohjattavana</dc:title>
  <dc:creator>Puuperä Sari</dc:creator>
  <cp:lastModifiedBy>Puuperä Sari</cp:lastModifiedBy>
  <cp:revision>2</cp:revision>
  <dcterms:created xsi:type="dcterms:W3CDTF">2021-02-04T03:29:14Z</dcterms:created>
  <dcterms:modified xsi:type="dcterms:W3CDTF">2021-02-04T03:30:58Z</dcterms:modified>
</cp:coreProperties>
</file>