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7" r:id="rId6"/>
    <p:sldId id="261" r:id="rId7"/>
    <p:sldId id="266" r:id="rId8"/>
    <p:sldId id="263" r:id="rId9"/>
    <p:sldId id="264" r:id="rId10"/>
    <p:sldId id="265" r:id="rId11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8D6526-30D2-4A47-ACA7-9E99CE37FE5F}" type="datetimeFigureOut">
              <a:rPr lang="fi-FI" smtClean="0"/>
              <a:t>20.9.2020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3E750-E04F-4CEB-855B-834FD84F20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2778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399997-F6E7-4EF4-890B-EC44518B8CF5}" type="datetimeFigureOut">
              <a:rPr lang="fi-FI" smtClean="0"/>
              <a:t>20.9.2020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DBFEB-D0F6-4CD6-9D80-E6D836107E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1386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DBFEB-D0F6-4CD6-9D80-E6D836107E67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0342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DBFEB-D0F6-4CD6-9D80-E6D836107E67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2170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DBFEB-D0F6-4CD6-9D80-E6D836107E67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93480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DBFEB-D0F6-4CD6-9D80-E6D836107E67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48824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DBFEB-D0F6-4CD6-9D80-E6D836107E67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16354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DBFEB-D0F6-4CD6-9D80-E6D836107E67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55014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DBFEB-D0F6-4CD6-9D80-E6D836107E67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06495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DBFEB-D0F6-4CD6-9D80-E6D836107E67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5013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/>
              <a:t>Pienen lapsen oppiminen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kulttuurihistoriallinen lähestymistapa  POHJAUTUU psykologi </a:t>
            </a:r>
            <a:r>
              <a:rPr lang="fi-FI" dirty="0" err="1"/>
              <a:t>Vygotskin</a:t>
            </a:r>
            <a:r>
              <a:rPr lang="fi-FI" dirty="0"/>
              <a:t> ajatuksiin ihmisen kehityksestä yhteisessä käytännöllisessä toiminnassa</a:t>
            </a:r>
          </a:p>
        </p:txBody>
      </p:sp>
    </p:spTree>
    <p:extLst>
      <p:ext uri="{BB962C8B-B14F-4D97-AF65-F5344CB8AC3E}">
        <p14:creationId xmlns:p14="http://schemas.microsoft.com/office/powerpoint/2010/main" val="3624309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61982" y="1057510"/>
            <a:ext cx="4862818" cy="694081"/>
          </a:xfrm>
        </p:spPr>
        <p:txBody>
          <a:bodyPr>
            <a:noAutofit/>
          </a:bodyPr>
          <a:lstStyle/>
          <a:p>
            <a:r>
              <a:rPr lang="fi-FI" sz="4000" b="1" dirty="0">
                <a:solidFill>
                  <a:schemeClr val="accent1">
                    <a:lumMod val="75000"/>
                  </a:schemeClr>
                </a:solidFill>
              </a:rPr>
              <a:t>pedagogiikka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1800" y="1913468"/>
            <a:ext cx="11430001" cy="4148666"/>
          </a:xfrm>
        </p:spPr>
        <p:txBody>
          <a:bodyPr>
            <a:normAutofit/>
          </a:bodyPr>
          <a:lstStyle/>
          <a:p>
            <a:r>
              <a:rPr lang="fi-FI" dirty="0"/>
              <a:t>Kasvattajan </a:t>
            </a:r>
            <a:r>
              <a:rPr lang="fi-FI" b="1" dirty="0"/>
              <a:t>tarkoituksellista toimintaa</a:t>
            </a:r>
            <a:r>
              <a:rPr lang="fi-FI" dirty="0"/>
              <a:t>, joka heijastaa hänen tietämystään </a:t>
            </a:r>
            <a:r>
              <a:rPr lang="fi-FI" b="1" dirty="0"/>
              <a:t>lasten ikätasosta ja kyvyistä </a:t>
            </a:r>
            <a:r>
              <a:rPr lang="fi-FI" dirty="0"/>
              <a:t>sekä </a:t>
            </a:r>
            <a:r>
              <a:rPr lang="fi-FI" b="1" dirty="0"/>
              <a:t>käytännön tietotaitoa </a:t>
            </a:r>
            <a:r>
              <a:rPr lang="fi-FI" dirty="0"/>
              <a:t>siitä, </a:t>
            </a:r>
            <a:r>
              <a:rPr lang="fi-FI" b="1" dirty="0"/>
              <a:t>millainen toiminta ja millaiset käytännöt ovat sopivia juuri kyseiselle lapsiryhmälle</a:t>
            </a:r>
            <a:br>
              <a:rPr lang="fi-FI" b="1" dirty="0"/>
            </a:br>
            <a:endParaRPr lang="fi-FI" b="1" dirty="0"/>
          </a:p>
          <a:p>
            <a:r>
              <a:rPr lang="fi-FI" dirty="0"/>
              <a:t>Pedagogisesti taitava kasvattaja </a:t>
            </a:r>
            <a:r>
              <a:rPr lang="fi-FI" b="1" dirty="0"/>
              <a:t>osaa suunnitella </a:t>
            </a:r>
            <a:r>
              <a:rPr lang="fi-FI" dirty="0"/>
              <a:t>ja </a:t>
            </a:r>
            <a:r>
              <a:rPr lang="fi-FI" b="1" dirty="0"/>
              <a:t>toteuttaa </a:t>
            </a:r>
            <a:r>
              <a:rPr lang="fi-FI" dirty="0"/>
              <a:t>kasvatustyötä ottaen huomioon </a:t>
            </a:r>
            <a:r>
              <a:rPr lang="fi-FI" b="1" dirty="0"/>
              <a:t>lasten yksilölliset tarpeet </a:t>
            </a:r>
            <a:r>
              <a:rPr lang="fi-FI" dirty="0"/>
              <a:t>ja välittää </a:t>
            </a:r>
            <a:r>
              <a:rPr lang="fi-FI" b="1" dirty="0"/>
              <a:t>sensitiivisyyttä</a:t>
            </a:r>
            <a:r>
              <a:rPr lang="fi-FI" dirty="0"/>
              <a:t> jokapäiväisiin vuorovaikutustilanteisiin</a:t>
            </a:r>
            <a:br>
              <a:rPr lang="fi-FI" dirty="0"/>
            </a:br>
            <a:endParaRPr lang="fi-FI" dirty="0"/>
          </a:p>
          <a:p>
            <a:r>
              <a:rPr lang="fi-FI" dirty="0"/>
              <a:t>Hän </a:t>
            </a:r>
            <a:r>
              <a:rPr lang="fi-FI" b="1" dirty="0"/>
              <a:t>tunnistaa yksilö- ja ryhmätasoisia tarpeita ja taitoja</a:t>
            </a:r>
            <a:br>
              <a:rPr lang="fi-FI" b="1" dirty="0"/>
            </a:br>
            <a:endParaRPr lang="fi-FI" b="1" dirty="0"/>
          </a:p>
          <a:p>
            <a:r>
              <a:rPr lang="fi-FI" b="1" dirty="0"/>
              <a:t>Taitoa vastata lasten mielenkiinnon kohteisiin</a:t>
            </a:r>
          </a:p>
        </p:txBody>
      </p:sp>
    </p:spTree>
    <p:extLst>
      <p:ext uri="{BB962C8B-B14F-4D97-AF65-F5344CB8AC3E}">
        <p14:creationId xmlns:p14="http://schemas.microsoft.com/office/powerpoint/2010/main" val="2276959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579" y="1249960"/>
            <a:ext cx="9603275" cy="603794"/>
          </a:xfrm>
        </p:spPr>
        <p:txBody>
          <a:bodyPr/>
          <a:lstStyle/>
          <a:p>
            <a:r>
              <a:rPr lang="fi-FI" b="1" dirty="0"/>
              <a:t>Oppiminen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83845" y="1954635"/>
            <a:ext cx="9603275" cy="4149386"/>
          </a:xfrm>
        </p:spPr>
        <p:txBody>
          <a:bodyPr>
            <a:normAutofit lnSpcReduction="10000"/>
          </a:bodyPr>
          <a:lstStyle/>
          <a:p>
            <a:r>
              <a:rPr lang="fi-FI" dirty="0"/>
              <a:t>On suhteellisen pysyvää, käytännön toiminnan seurauksena tapahtuvaa muutosta ihmisen käyttäytymisessä</a:t>
            </a:r>
            <a:br>
              <a:rPr lang="fi-FI" dirty="0"/>
            </a:br>
            <a:endParaRPr lang="fi-FI" dirty="0"/>
          </a:p>
          <a:p>
            <a:r>
              <a:rPr lang="fi-FI" dirty="0"/>
              <a:t>Erilaisilla yhteisöillä ja oppimisympäristöillä on tärkeä merkitys oppimisessa, koska ne liittyvät aina siihen kulttuuriseen ja sosiaaliseen kontekstiin, jossa oppija elää</a:t>
            </a:r>
            <a:br>
              <a:rPr lang="fi-FI" dirty="0"/>
            </a:br>
            <a:endParaRPr lang="fi-FI" dirty="0"/>
          </a:p>
          <a:p>
            <a:r>
              <a:rPr lang="fi-FI" dirty="0"/>
              <a:t>Lapsen tietoisuus ja identiteetti muovautuvat hänen osallistuessaan yhteisöjen (perhe, suku, päiväkoti jne.) toimintaan  </a:t>
            </a:r>
            <a:br>
              <a:rPr lang="fi-FI" dirty="0"/>
            </a:br>
            <a:br>
              <a:rPr lang="fi-FI" dirty="0"/>
            </a:br>
            <a:r>
              <a:rPr lang="fi-FI" dirty="0"/>
              <a:t>	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oppiminen ja kehitys tapahtuvat sosiaaliseen ja kulttuuriseen kontekstiin 	  	    sitoutuneena kokonaisvaltaisena prosessina</a:t>
            </a:r>
          </a:p>
        </p:txBody>
      </p:sp>
    </p:spTree>
    <p:extLst>
      <p:ext uri="{BB962C8B-B14F-4D97-AF65-F5344CB8AC3E}">
        <p14:creationId xmlns:p14="http://schemas.microsoft.com/office/powerpoint/2010/main" val="2009790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579" y="1249960"/>
            <a:ext cx="9603275" cy="603794"/>
          </a:xfrm>
        </p:spPr>
        <p:txBody>
          <a:bodyPr/>
          <a:lstStyle/>
          <a:p>
            <a:r>
              <a:rPr lang="fi-FI" b="1" dirty="0"/>
              <a:t>Oppiminen ja kehitys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1113" y="1989667"/>
            <a:ext cx="10554154" cy="4109130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fi-FI" dirty="0"/>
              <a:t>Kehityksen perustan muodostaa laadullinen muutos sosiaalisessa kehitystilanteessa </a:t>
            </a:r>
            <a:br>
              <a:rPr lang="fi-FI" dirty="0"/>
            </a:br>
            <a:endParaRPr lang="fi-FI" dirty="0"/>
          </a:p>
          <a:p>
            <a:pPr marL="457200" indent="-457200">
              <a:buAutoNum type="arabicPeriod"/>
            </a:pPr>
            <a:r>
              <a:rPr lang="fi-FI" dirty="0"/>
              <a:t>Kasvatuksella ja opetuksella on tärkeä merkitys lapsen kehitykselle</a:t>
            </a:r>
            <a:br>
              <a:rPr lang="fi-FI" dirty="0"/>
            </a:br>
            <a:endParaRPr lang="fi-FI" dirty="0"/>
          </a:p>
          <a:p>
            <a:pPr marL="457200" indent="-457200">
              <a:buAutoNum type="arabicPeriod"/>
            </a:pPr>
            <a:r>
              <a:rPr lang="fi-FI" dirty="0"/>
              <a:t>Oppiminen näkyy ensin näkyvänä (ulkoisena) sosiaalisena suorituksena</a:t>
            </a:r>
            <a:br>
              <a:rPr lang="fi-FI" dirty="0"/>
            </a:br>
            <a:endParaRPr lang="fi-FI" dirty="0"/>
          </a:p>
          <a:p>
            <a:pPr marL="457200" indent="-457200">
              <a:buAutoNum type="arabicPeriod"/>
            </a:pPr>
            <a:r>
              <a:rPr lang="fi-FI" dirty="0"/>
              <a:t>Muutokset kehityksessä johtuvat sosiaalisen suorituksen sisäistämisestä</a:t>
            </a:r>
            <a:br>
              <a:rPr lang="fi-FI" dirty="0"/>
            </a:br>
            <a:endParaRPr lang="fi-FI" dirty="0"/>
          </a:p>
          <a:p>
            <a:pPr marL="457200" indent="-457200">
              <a:buAutoNum type="arabicPeriod"/>
            </a:pPr>
            <a:r>
              <a:rPr lang="fi-FI" dirty="0"/>
              <a:t>Kielellä (ja muilla merkkijärjestelmillä) ja psykologisilla työkaluilla on oleellinen osuus sisäistämisprosessissa</a:t>
            </a:r>
          </a:p>
        </p:txBody>
      </p:sp>
    </p:spTree>
    <p:extLst>
      <p:ext uri="{BB962C8B-B14F-4D97-AF65-F5344CB8AC3E}">
        <p14:creationId xmlns:p14="http://schemas.microsoft.com/office/powerpoint/2010/main" val="3900634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1453" y="1258349"/>
            <a:ext cx="10333401" cy="595405"/>
          </a:xfrm>
        </p:spPr>
        <p:txBody>
          <a:bodyPr>
            <a:noAutofit/>
          </a:bodyPr>
          <a:lstStyle/>
          <a:p>
            <a:r>
              <a:rPr lang="fi-FI" sz="3000" b="1" dirty="0"/>
              <a:t>Varhaislapsuuden kehitykselliset vaiheet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1779" y="1922597"/>
            <a:ext cx="11197621" cy="419033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i-FI" b="1" dirty="0"/>
              <a:t>Johtava toiminta </a:t>
            </a:r>
            <a:r>
              <a:rPr lang="fi-FI" dirty="0"/>
              <a:t>= toimintaa, joka tuottaa tärkeimmät muutokset lapsen kehityksessä</a:t>
            </a:r>
            <a:br>
              <a:rPr lang="fi-FI" dirty="0"/>
            </a:br>
            <a:endParaRPr lang="fi-FI" dirty="0"/>
          </a:p>
          <a:p>
            <a:r>
              <a:rPr lang="fi-FI" b="1" dirty="0"/>
              <a:t>0-1v. </a:t>
            </a:r>
            <a:br>
              <a:rPr lang="fi-FI" dirty="0"/>
            </a:br>
            <a:r>
              <a:rPr lang="fi-FI" dirty="0"/>
              <a:t>Johtava toiminnan tyyppi on </a:t>
            </a:r>
            <a:r>
              <a:rPr lang="fi-FI" b="1" dirty="0">
                <a:solidFill>
                  <a:srgbClr val="C00000"/>
                </a:solidFill>
              </a:rPr>
              <a:t>lapsen ja aikuisen välinen välitön vuorovaikutus</a:t>
            </a:r>
            <a:r>
              <a:rPr lang="fi-FI" dirty="0"/>
              <a:t>. Se luo tarpeen viestiä toisten ihmisten kanssa. Tämä tuottaa psyykkisen yhteyden ja emotionaalisen suhteen toisiin ihmisiin.  Muita välittömän vuorovaikutuksen tuotteita ovat havaintotoiminnot ja tavoitteellinen tarttumisliike, joka on perustana muillekin esineellisille toiminnoille</a:t>
            </a:r>
            <a:br>
              <a:rPr lang="fi-FI" dirty="0"/>
            </a:br>
            <a:endParaRPr lang="fi-FI" dirty="0"/>
          </a:p>
          <a:p>
            <a:r>
              <a:rPr lang="fi-FI" b="1" dirty="0"/>
              <a:t>1-3v. </a:t>
            </a:r>
            <a:br>
              <a:rPr lang="fi-FI" b="1" dirty="0"/>
            </a:br>
            <a:r>
              <a:rPr lang="fi-FI" dirty="0"/>
              <a:t>Johtava toiminnan tyyppi on </a:t>
            </a:r>
            <a:r>
              <a:rPr lang="fi-FI" b="1" dirty="0">
                <a:solidFill>
                  <a:srgbClr val="C00000"/>
                </a:solidFill>
              </a:rPr>
              <a:t>esineellinen toiminta (esineleikki). </a:t>
            </a:r>
            <a:r>
              <a:rPr lang="fi-FI" dirty="0"/>
              <a:t>Sen avulla kehittyvät lapsen kieli ja siihen liittyen esineiden nimeäminen, esinemaailmaa yleistävä havaitseminen sekä ajattelu konkreettisella tasolla. Esineellisen toiminnan keskeinen tuote on ”minä itse”- tietoisuus</a:t>
            </a:r>
          </a:p>
        </p:txBody>
      </p:sp>
    </p:spTree>
    <p:extLst>
      <p:ext uri="{BB962C8B-B14F-4D97-AF65-F5344CB8AC3E}">
        <p14:creationId xmlns:p14="http://schemas.microsoft.com/office/powerpoint/2010/main" val="496365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465666" y="660400"/>
            <a:ext cx="1124373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/>
              <a:t>3-6v. </a:t>
            </a:r>
            <a:br>
              <a:rPr lang="fi-FI" sz="2400" b="1" dirty="0"/>
            </a:br>
            <a:r>
              <a:rPr lang="fi-FI" sz="2400" dirty="0"/>
              <a:t>Johtava toiminnan tyyppi on </a:t>
            </a:r>
            <a:r>
              <a:rPr lang="fi-FI" sz="2400" b="1" dirty="0">
                <a:solidFill>
                  <a:srgbClr val="C00000"/>
                </a:solidFill>
              </a:rPr>
              <a:t>leikki (juonellinen roolileikk</a:t>
            </a:r>
            <a:r>
              <a:rPr lang="fi-FI" sz="2400" dirty="0"/>
              <a:t>i). Leikki synnyttää mielikuvituksen, </a:t>
            </a:r>
            <a:r>
              <a:rPr lang="fi-FI" sz="2400" b="1" i="1" dirty="0"/>
              <a:t>symbolifunktion</a:t>
            </a:r>
            <a:r>
              <a:rPr lang="fi-FI" sz="2400" dirty="0"/>
              <a:t> (=yläkäsitteiden ymmärtäminen) ja pyrkimyksen ihmisten välisten suhteiden ja toimintojen merkityksen ymmärtämiseen sekä kyvyn erottaa riippuvuussuhteita.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/>
          </a:p>
          <a:p>
            <a:r>
              <a:rPr lang="fi-FI" sz="2400" dirty="0"/>
              <a:t>	</a:t>
            </a:r>
            <a:r>
              <a:rPr lang="fi-FI" sz="2400" dirty="0">
                <a:sym typeface="Wingdings" panose="05000000000000000000" pitchFamily="2" charset="2"/>
              </a:rPr>
              <a:t> </a:t>
            </a:r>
            <a:r>
              <a:rPr lang="fi-FI" sz="2400" dirty="0"/>
              <a:t>Leikki syntyy toiveiden ja kykyjen ristiriidasta – lapsi ratkaisee sen astumalla 	   		     kuvitteelliseen maailmaan, jossa toiveet toteutuvat.</a:t>
            </a:r>
            <a:br>
              <a:rPr lang="fi-FI" sz="2400" dirty="0"/>
            </a:br>
            <a:endParaRPr lang="fi-FI" sz="2400" dirty="0"/>
          </a:p>
          <a:p>
            <a:endParaRPr lang="fi-FI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/>
              <a:t>Varhainen kouluikä </a:t>
            </a:r>
            <a:br>
              <a:rPr lang="fi-FI" sz="2400" b="1" dirty="0"/>
            </a:br>
            <a:r>
              <a:rPr lang="fi-FI" sz="2400" dirty="0"/>
              <a:t>Johtavaksi toiminnaksi nousee </a:t>
            </a:r>
            <a:r>
              <a:rPr lang="fi-FI" sz="2400" b="1" dirty="0">
                <a:solidFill>
                  <a:srgbClr val="C00000"/>
                </a:solidFill>
              </a:rPr>
              <a:t>leikin pohjalta oppimistoiminta</a:t>
            </a:r>
            <a:r>
              <a:rPr lang="fi-FI" sz="2400" dirty="0"/>
              <a:t>. Tämän tuotteita ovat teoreettinen ymmärtäminen ja ajattelu sekä oppimisen motiivit ja tarpeet.</a:t>
            </a:r>
          </a:p>
        </p:txBody>
      </p:sp>
    </p:spTree>
    <p:extLst>
      <p:ext uri="{BB962C8B-B14F-4D97-AF65-F5344CB8AC3E}">
        <p14:creationId xmlns:p14="http://schemas.microsoft.com/office/powerpoint/2010/main" val="1269178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23631" y="1092542"/>
            <a:ext cx="9603275" cy="634814"/>
          </a:xfrm>
        </p:spPr>
        <p:txBody>
          <a:bodyPr/>
          <a:lstStyle/>
          <a:p>
            <a:r>
              <a:rPr lang="fi-FI" b="1" dirty="0"/>
              <a:t>Kasvatus kulkee kehityksen edellä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4225" y="1887619"/>
            <a:ext cx="11987868" cy="4250713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Oppiminen ei ole yhtä kuin kehitys, mutta oppimisen oikeanlainen prosessointi johtaa psyykkiseen kehitykseen. </a:t>
            </a:r>
            <a:br>
              <a:rPr lang="fi-FI" dirty="0"/>
            </a:br>
            <a:endParaRPr lang="fi-FI" dirty="0"/>
          </a:p>
          <a:p>
            <a:r>
              <a:rPr lang="fi-FI" dirty="0"/>
              <a:t>Oppiminen tapahtuu </a:t>
            </a:r>
            <a:r>
              <a:rPr lang="fi-FI" b="1" dirty="0">
                <a:solidFill>
                  <a:srgbClr val="C00000"/>
                </a:solidFill>
              </a:rPr>
              <a:t>lähikehityksen vyöhykkeellä </a:t>
            </a:r>
            <a:r>
              <a:rPr lang="fi-FI" b="1" dirty="0"/>
              <a:t>(alueella, jossa lapsi aikuisen ohjauksessa tai osaavampien kavereiden kanssa yhteistyössä pystyy ratkaisemaan tehtäviä)</a:t>
            </a:r>
            <a:br>
              <a:rPr lang="fi-FI" b="1" dirty="0"/>
            </a:br>
            <a:endParaRPr lang="fi-FI" b="1" dirty="0"/>
          </a:p>
          <a:p>
            <a:r>
              <a:rPr lang="fi-FI" b="1" dirty="0">
                <a:solidFill>
                  <a:srgbClr val="C00000"/>
                </a:solidFill>
              </a:rPr>
              <a:t>Lähikehityksen vyöhyke </a:t>
            </a:r>
            <a:r>
              <a:rPr lang="fi-FI" b="1" dirty="0"/>
              <a:t>on </a:t>
            </a:r>
            <a:r>
              <a:rPr lang="fi-FI" b="1" dirty="0" err="1"/>
              <a:t>Vygotskin</a:t>
            </a:r>
            <a:r>
              <a:rPr lang="fi-FI" b="1" dirty="0"/>
              <a:t> mukaan lapsen sen hetkisen kehityksen vaiheen ja potentiaalisen (avustetun) kehityksen välinen etäisyys</a:t>
            </a:r>
            <a:br>
              <a:rPr lang="fi-FI" b="1" dirty="0"/>
            </a:br>
            <a:endParaRPr lang="fi-FI" b="1" dirty="0"/>
          </a:p>
          <a:p>
            <a:r>
              <a:rPr lang="fi-FI" dirty="0"/>
              <a:t>Myöhemmin lapsi oppimisen ja kehityksen seurauksena selviytyy samasta tehtävästä yksin.</a:t>
            </a:r>
            <a:br>
              <a:rPr lang="fi-FI" dirty="0"/>
            </a:br>
            <a:endParaRPr lang="fi-FI" dirty="0"/>
          </a:p>
          <a:p>
            <a:r>
              <a:rPr lang="fi-FI" dirty="0"/>
              <a:t>Yhteisessä toiminnassa ja apuun turvautumalla lapsi pystyy ylittämään rajoitteensa ja laajentamaan oppimistaan.</a:t>
            </a:r>
          </a:p>
        </p:txBody>
      </p:sp>
    </p:spTree>
    <p:extLst>
      <p:ext uri="{BB962C8B-B14F-4D97-AF65-F5344CB8AC3E}">
        <p14:creationId xmlns:p14="http://schemas.microsoft.com/office/powerpoint/2010/main" val="2757862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499533" y="931333"/>
            <a:ext cx="113199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Opittuaan hallitsemaan lähikehityksen alueella oppimisen kohteena olevan asian, lapsi voi siirtyä opettelemaan uutta asiaa lähikehityksen alueella.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Omaksuessaan ja sisäistäessään asioita ja työkaluja lapsi kehittää tapaa ajatella, oppia ja ymmärtää</a:t>
            </a:r>
            <a:br>
              <a:rPr lang="fi-FI" sz="2400" dirty="0"/>
            </a:br>
            <a:endParaRPr lang="fi-FI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/>
          </a:p>
          <a:p>
            <a:pPr algn="ctr"/>
            <a:r>
              <a:rPr lang="fi-FI" sz="2800" b="1" dirty="0">
                <a:solidFill>
                  <a:srgbClr val="C00000"/>
                </a:solidFill>
              </a:rPr>
              <a:t>Kasvatuksen näkökulmasta toiminta lähikehityksen vyöhykkeellä auttaa aikuista tunnistamaan kypsyviä psyykkisiä toimintoja ja toisaalta osoittaa lapsen sen hetkisen kehityksen tason.</a:t>
            </a:r>
          </a:p>
        </p:txBody>
      </p:sp>
    </p:spTree>
    <p:extLst>
      <p:ext uri="{BB962C8B-B14F-4D97-AF65-F5344CB8AC3E}">
        <p14:creationId xmlns:p14="http://schemas.microsoft.com/office/powerpoint/2010/main" val="3616015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77799" y="1041586"/>
            <a:ext cx="8539992" cy="694081"/>
          </a:xfrm>
        </p:spPr>
        <p:txBody>
          <a:bodyPr>
            <a:normAutofit/>
          </a:bodyPr>
          <a:lstStyle/>
          <a:p>
            <a:r>
              <a:rPr lang="fi-FI" sz="3600" b="1" dirty="0">
                <a:solidFill>
                  <a:schemeClr val="accent1">
                    <a:lumMod val="75000"/>
                  </a:schemeClr>
                </a:solidFill>
              </a:rPr>
              <a:t>Varhaiskasvatuksen merkitys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18754" y="1939843"/>
            <a:ext cx="11169114" cy="4080268"/>
          </a:xfrm>
        </p:spPr>
        <p:txBody>
          <a:bodyPr>
            <a:noAutofit/>
          </a:bodyPr>
          <a:lstStyle/>
          <a:p>
            <a:r>
              <a:rPr lang="fi-FI" sz="2200" dirty="0"/>
              <a:t>Lapsen osallistuminen varhaiskasvatukseen vaikuttaa myös kodin käytäntöihin</a:t>
            </a:r>
            <a:br>
              <a:rPr lang="fi-FI" sz="2200" dirty="0"/>
            </a:br>
            <a:endParaRPr lang="fi-FI" sz="2200" dirty="0"/>
          </a:p>
          <a:p>
            <a:r>
              <a:rPr lang="fi-FI" sz="2200" dirty="0"/>
              <a:t>Vuorovaikutus toisten kanssa vaikuttaa kehitykseen – lapsi ei vain omaksu vaadittavia taitoja, vaan vaikuttaa ja muuttaa aktiivisesti toimintakulttuuria tuomalla toimintaan oman ainutlaatuisuutensa</a:t>
            </a:r>
            <a:br>
              <a:rPr lang="fi-FI" sz="2200" dirty="0"/>
            </a:br>
            <a:endParaRPr lang="fi-FI" sz="2200" dirty="0"/>
          </a:p>
          <a:p>
            <a:r>
              <a:rPr lang="fi-FI" sz="2200" dirty="0"/>
              <a:t>Lapset ovat aktiivisia osallistujia omassa oppimisessaan</a:t>
            </a:r>
            <a:br>
              <a:rPr lang="fi-FI" sz="2200" dirty="0"/>
            </a:br>
            <a:endParaRPr lang="fi-FI" sz="2200" dirty="0"/>
          </a:p>
          <a:p>
            <a:r>
              <a:rPr lang="fi-FI" sz="2200" dirty="0"/>
              <a:t>Fyysinen aktiivisuus on kehityksen ja oppimisen pohja ja tuki</a:t>
            </a:r>
          </a:p>
        </p:txBody>
      </p:sp>
    </p:spTree>
    <p:extLst>
      <p:ext uri="{BB962C8B-B14F-4D97-AF65-F5344CB8AC3E}">
        <p14:creationId xmlns:p14="http://schemas.microsoft.com/office/powerpoint/2010/main" val="3284580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72067" y="804519"/>
            <a:ext cx="10182787" cy="1049235"/>
          </a:xfrm>
        </p:spPr>
        <p:txBody>
          <a:bodyPr/>
          <a:lstStyle/>
          <a:p>
            <a:pPr algn="ctr"/>
            <a:r>
              <a:rPr lang="fi-FI" b="1" dirty="0">
                <a:solidFill>
                  <a:schemeClr val="accent1">
                    <a:lumMod val="75000"/>
                  </a:schemeClr>
                </a:solidFill>
              </a:rPr>
              <a:t>Kasvattaja lasten kehityksen ja oppimisen tukena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45067" y="1964932"/>
            <a:ext cx="10778066" cy="4046401"/>
          </a:xfrm>
        </p:spPr>
        <p:txBody>
          <a:bodyPr>
            <a:normAutofit/>
          </a:bodyPr>
          <a:lstStyle/>
          <a:p>
            <a:r>
              <a:rPr lang="fi-FI" sz="2200" b="1" dirty="0"/>
              <a:t>Kasvatustyön lähtökohta on vuorovaikutus</a:t>
            </a:r>
          </a:p>
          <a:p>
            <a:r>
              <a:rPr lang="fi-FI" sz="2200" b="1" dirty="0">
                <a:solidFill>
                  <a:srgbClr val="C00000"/>
                </a:solidFill>
              </a:rPr>
              <a:t>Ammattikasvattajalla keskeinen rooli: </a:t>
            </a:r>
            <a:r>
              <a:rPr lang="fi-FI" sz="2200" dirty="0"/>
              <a:t>Millaisia mahdollisuuksia lapsille tarjotaan erilaisten taitojen ja valmiuksien kehittymiseen päivän aikana? Miten nämä mahdollisuudet järjestetään?</a:t>
            </a:r>
            <a:br>
              <a:rPr lang="fi-FI" sz="2200" dirty="0"/>
            </a:br>
            <a:endParaRPr lang="fi-FI" sz="2200" dirty="0"/>
          </a:p>
          <a:p>
            <a:r>
              <a:rPr lang="fi-FI" sz="2200" dirty="0"/>
              <a:t>Kasvattajan tulee ammatillisen roolinsa kautta kyetä määrittelemään miten erilaisissa tilanteissa toimiminen palvelee lapsen kasvua (toiveet/tarpeet) ja perustella ratkaisunsa pedagogisesti (Miksi tehdään?).</a:t>
            </a:r>
          </a:p>
        </p:txBody>
      </p:sp>
    </p:spTree>
    <p:extLst>
      <p:ext uri="{BB962C8B-B14F-4D97-AF65-F5344CB8AC3E}">
        <p14:creationId xmlns:p14="http://schemas.microsoft.com/office/powerpoint/2010/main" val="412076977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Valikoima</Template>
  <TotalTime>288</TotalTime>
  <Words>642</Words>
  <Application>Microsoft Office PowerPoint</Application>
  <PresentationFormat>Laajakuva</PresentationFormat>
  <Paragraphs>54</Paragraphs>
  <Slides>10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Gill Sans MT</vt:lpstr>
      <vt:lpstr>Gallery</vt:lpstr>
      <vt:lpstr>Pienen lapsen oppiminen</vt:lpstr>
      <vt:lpstr>Oppiminen</vt:lpstr>
      <vt:lpstr>Oppiminen ja kehitys</vt:lpstr>
      <vt:lpstr>Varhaislapsuuden kehitykselliset vaiheet </vt:lpstr>
      <vt:lpstr>PowerPoint-esitys</vt:lpstr>
      <vt:lpstr>Kasvatus kulkee kehityksen edellä</vt:lpstr>
      <vt:lpstr>PowerPoint-esitys</vt:lpstr>
      <vt:lpstr>Varhaiskasvatuksen merkitys</vt:lpstr>
      <vt:lpstr>Kasvattaja lasten kehityksen ja oppimisen tukena</vt:lpstr>
      <vt:lpstr>pedagogiikka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Pienen lapsen oppiminen</dc:title>
  <dc:creator>Sillanpää Erja</dc:creator>
  <cp:lastModifiedBy>Leena Pirnes</cp:lastModifiedBy>
  <cp:revision>22</cp:revision>
  <cp:lastPrinted>2019-01-10T14:37:32Z</cp:lastPrinted>
  <dcterms:created xsi:type="dcterms:W3CDTF">2019-01-10T13:29:04Z</dcterms:created>
  <dcterms:modified xsi:type="dcterms:W3CDTF">2020-09-20T17:21:35Z</dcterms:modified>
</cp:coreProperties>
</file>