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606BF7-523A-4F45-A7FD-5D4E96AA1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E726BF3-3A2C-4EDC-A9E8-46B673B495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369219-B9B8-4AE1-A091-F2B1A8C61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2420-91ED-4FDA-8538-5F6648CE02BE}" type="datetimeFigureOut">
              <a:rPr lang="fi-FI" smtClean="0"/>
              <a:t>9.4.2021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46CEA65-7DD2-4858-9D7A-9869D5381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0DFC2C-BF23-4D17-9F36-8E8C93BD0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0046-1A2A-4245-A381-CE583D8978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9946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DCAF5F-6A29-470D-B62B-D011DF627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6E8C7B2-BE3C-4F2A-83CE-57B16B428A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107487A-CA9B-4394-99F3-0D9E2CB96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2420-91ED-4FDA-8538-5F6648CE02BE}" type="datetimeFigureOut">
              <a:rPr lang="fi-FI" smtClean="0"/>
              <a:t>9.4.2021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4E87CAA-DE13-4248-BEBE-D97AC54FC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E3AEBB-D90B-4C9D-90EA-CED4A8220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0046-1A2A-4245-A381-CE583D8978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9552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A0379BA-E553-4F6D-A574-20D19E504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0CBE8F0-743A-4022-BE2C-F5E221F6B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BEC3AE-8D90-45AC-97B6-F554803C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2420-91ED-4FDA-8538-5F6648CE02BE}" type="datetimeFigureOut">
              <a:rPr lang="fi-FI" smtClean="0"/>
              <a:t>9.4.2021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D4DFEBE-4E35-4669-8A64-AC6607A1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99F478-1B1D-46A5-8D84-BA05916F7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0046-1A2A-4245-A381-CE583D8978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121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035849-AF87-48BD-858A-24B878190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16FF33-1118-4D02-914A-E4582BD6E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6B4BE5-D189-4877-A228-16B1BA3EF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2420-91ED-4FDA-8538-5F6648CE02BE}" type="datetimeFigureOut">
              <a:rPr lang="fi-FI" smtClean="0"/>
              <a:t>9.4.2021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99FCE6-1E52-4B44-A4B7-A1DE76EF4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59E30F-EBED-481D-BFD6-3ABDF1793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0046-1A2A-4245-A381-CE583D8978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5806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7929F4-DB8A-45DA-8A17-5FFCD7316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59ADB5E-EC9C-4552-AE5A-6880037BF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8942CB-75DC-42EF-8179-3A48C21D2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2420-91ED-4FDA-8538-5F6648CE02BE}" type="datetimeFigureOut">
              <a:rPr lang="fi-FI" smtClean="0"/>
              <a:t>9.4.2021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14DA5E-59CF-4908-A83D-1DF5F9646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B57AB7-C3AF-4DDA-A8F9-507801D47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0046-1A2A-4245-A381-CE583D8978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2872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183780-B426-414F-A5D2-406C41FE1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C4CEC5-9884-4460-8198-5021A2733F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D4B037F-48EB-48E9-A339-7070AD16D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6128A3A-A687-41F8-9A32-9299F57C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2420-91ED-4FDA-8538-5F6648CE02BE}" type="datetimeFigureOut">
              <a:rPr lang="fi-FI" smtClean="0"/>
              <a:t>9.4.2021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CDA810A-C7C2-42A4-B3B8-D523E97B2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CE60714-4B1A-46D6-8D99-81167AADE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0046-1A2A-4245-A381-CE583D8978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5268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EE4F85-D30E-471A-851D-C3D351379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7E8D0D-8CAE-4FD0-B9AD-2DB359B84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8F6728A-69A9-4E63-8C15-95B56774E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2A6109D-A533-4E15-AB60-70D48ED669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33A6B6B-8541-4FF3-AEB6-834D14F66C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56B7F24-EB7D-4C14-81E6-F139E47FB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2420-91ED-4FDA-8538-5F6648CE02BE}" type="datetimeFigureOut">
              <a:rPr lang="fi-FI" smtClean="0"/>
              <a:t>9.4.2021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7C8CCB0-E20D-4A0E-8AE3-4A2718AF3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6388BD2-76F2-4AED-ACF2-A846F4A73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0046-1A2A-4245-A381-CE583D8978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6323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A75532-1315-4CB2-9177-C50FBC557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CA204F8-79CD-44A3-9A00-97BCD0F3A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2420-91ED-4FDA-8538-5F6648CE02BE}" type="datetimeFigureOut">
              <a:rPr lang="fi-FI" smtClean="0"/>
              <a:t>9.4.2021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4AF5A21-ACE4-4805-8904-C0542D572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241DEEF-E233-46D6-9D5C-04C9F3796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0046-1A2A-4245-A381-CE583D8978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664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BD0439F-D584-405F-9F65-9739153E5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2420-91ED-4FDA-8538-5F6648CE02BE}" type="datetimeFigureOut">
              <a:rPr lang="fi-FI" smtClean="0"/>
              <a:t>9.4.2021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08A177D-ECF2-4F4F-AC97-D2BE6846F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B8B22EF-4715-4FD6-92FA-98A2698B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0046-1A2A-4245-A381-CE583D8978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8600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D2D44A-A5F4-4757-9CD6-B750C61D1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D1E991-02F1-439D-AFFF-2E4AE72F2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3889D8F-31E3-4F4D-B74C-903E79144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AB2C987-3B20-43DD-B842-05F1E84F8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2420-91ED-4FDA-8538-5F6648CE02BE}" type="datetimeFigureOut">
              <a:rPr lang="fi-FI" smtClean="0"/>
              <a:t>9.4.2021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B03F029-82DA-4076-9A54-4C8AD896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E6B15F1-CABF-4D33-9235-CAF3A8820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0046-1A2A-4245-A381-CE583D8978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854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F28139-9576-458D-A7EB-6D21D7E01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6139FDB-A3F6-40B0-8775-33ED775D18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66CCB1E-0AFF-4D5F-9EEF-D173A2611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73714EF-C4AA-4810-822D-95D4B2DD7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2420-91ED-4FDA-8538-5F6648CE02BE}" type="datetimeFigureOut">
              <a:rPr lang="fi-FI" smtClean="0"/>
              <a:t>9.4.2021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ACC0A4A-4CB6-4479-898B-4D986C11F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AEA955E-ABB2-450A-9FEE-0A25BE29F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E0046-1A2A-4245-A381-CE583D8978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265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A44BFC8-2915-4059-9333-6EC9EDC2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CAC972F-B39B-43BC-8AAD-330B8120B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ED94E5F-3053-4A13-84C3-64B899FAF6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82420-91ED-4FDA-8538-5F6648CE02BE}" type="datetimeFigureOut">
              <a:rPr lang="fi-FI" smtClean="0"/>
              <a:t>9.4.2021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A848BF-2899-42C9-A9D7-16B7DCCFFE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F9CC1F-05A9-43A1-B140-7A79139E60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E0046-1A2A-4245-A381-CE583D8978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80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3B5C968-714F-437D-A7C5-352C941A2B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RYHMÄTYÖ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94DE811-2F9D-4D18-86C0-B1286362CF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fi-FI" sz="2200" dirty="0">
                <a:solidFill>
                  <a:srgbClr val="FFFFFF"/>
                </a:solidFill>
              </a:rPr>
              <a:t>Projektimaisen toiminnan suunnittelu ja toteutus</a:t>
            </a:r>
          </a:p>
        </p:txBody>
      </p:sp>
    </p:spTree>
    <p:extLst>
      <p:ext uri="{BB962C8B-B14F-4D97-AF65-F5344CB8AC3E}">
        <p14:creationId xmlns:p14="http://schemas.microsoft.com/office/powerpoint/2010/main" val="2545063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04A787-7A5A-49D6-BBB3-87F932EC0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0945"/>
          </a:xfrm>
        </p:spPr>
        <p:txBody>
          <a:bodyPr/>
          <a:lstStyle/>
          <a:p>
            <a:r>
              <a:rPr lang="fi-FI" b="1" dirty="0">
                <a:solidFill>
                  <a:srgbClr val="7030A0"/>
                </a:solidFill>
              </a:rPr>
              <a:t>LAAJA-ALAINEN OSAAMINEN  (Vasu 2018)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E11D56-7BE1-479B-9487-338E8C97E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635" y="1224792"/>
            <a:ext cx="11515288" cy="5444455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Varhaiskasvatuksessa luodaan pohjaa lasten laaja-alaiselle osaamiselle. </a:t>
            </a:r>
          </a:p>
          <a:p>
            <a:r>
              <a:rPr lang="fi-FI" dirty="0"/>
              <a:t>Laaja-alainen osaaminen muodostuu tietojen, taitojen, arvojen, asenteiden ja tahdon kokonaisuudesta. </a:t>
            </a:r>
          </a:p>
          <a:p>
            <a:r>
              <a:rPr lang="fi-FI" dirty="0"/>
              <a:t>Osaaminen tarkoittaa myös kykyä käyttää tietoja ja taitoja sekä toimia tilanteen edellyttämällä tavalla. </a:t>
            </a:r>
          </a:p>
          <a:p>
            <a:r>
              <a:rPr lang="fi-FI" dirty="0"/>
              <a:t>Tietojen ja taitojen käyttämiseen vaikuttavat lasten omaksumat arvot ja asenteet sekä tahto toimia. </a:t>
            </a:r>
          </a:p>
          <a:p>
            <a:r>
              <a:rPr lang="fi-FI" dirty="0"/>
              <a:t>Laaja-alaisen osaamisen tarve nousee ympäröivän maailman muutoksista. Ihmisenä kasvaminen, opiskelu, työnteko sekä kansalaisena toimiminen nyt ja tulevaisuudessa edellyttävät tiedon- ja taidonalat ylittävää ja yhdistävää osaamista. </a:t>
            </a:r>
          </a:p>
          <a:p>
            <a:r>
              <a:rPr lang="fi-FI" dirty="0"/>
              <a:t>Laaja-alaisen osaamisen kehittyminen edistää lasten kasvua yksilöinä ja yhteisönsä jäseninä. Osaamisen kehittyminen alkaa varhaislapsuudessa ja jatkuu läpi elämän. </a:t>
            </a:r>
          </a:p>
          <a:p>
            <a:r>
              <a:rPr lang="fi-FI" dirty="0"/>
              <a:t>Laaja-alaisen osaamisen tavoitteet kulkevat jatkumona varhaiskasvatussuunnitelman perusteista esi- ja perusopetuksen opetussuunnitelmien perusteisiin. </a:t>
            </a:r>
          </a:p>
          <a:p>
            <a:r>
              <a:rPr lang="fi-FI" dirty="0"/>
              <a:t>Laaja-alaisen osaamisen tavoitteet ovat ohjanneet Vasuperusteiden valmistelua, ja ne tulee ottaa huomioon paikallisissa varhaiskasvatussuunnitelmissa. </a:t>
            </a:r>
          </a:p>
          <a:p>
            <a:r>
              <a:rPr lang="fi-FI" dirty="0"/>
              <a:t>Laadukas pedagoginen toiminta vahvistaa lasten laaja-alaista osaamista. </a:t>
            </a:r>
          </a:p>
          <a:p>
            <a:r>
              <a:rPr lang="fi-FI" dirty="0"/>
              <a:t>Laaja-alaisen osaamisen kehittymiseen vaikuttaa se, miten varhaiskasvatuksessa toimitaan, miten eri oppimisympäristöjä käytetään sekä miten lasten hyvinvointia ja oppimista tuetaan. </a:t>
            </a:r>
          </a:p>
          <a:p>
            <a:r>
              <a:rPr lang="fi-FI" dirty="0"/>
              <a:t>Laaja-alaisen osaamisen tavoitteet otetaan huomioon toimintakulttuurin ja oppimisympäristöjen kehittämisessä sekä kasvatuksessa, opetuksessa ja hoidossa. Oppimisen alueiden tehtävänä on edistää lasten laaja-alaista osaamista. </a:t>
            </a:r>
          </a:p>
        </p:txBody>
      </p:sp>
    </p:spTree>
    <p:extLst>
      <p:ext uri="{BB962C8B-B14F-4D97-AF65-F5344CB8AC3E}">
        <p14:creationId xmlns:p14="http://schemas.microsoft.com/office/powerpoint/2010/main" val="2176068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13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A3D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13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KULTTUURI- JA KATSOMUSTIETOINEN VARHAISKASVATUS - PDF Ilmainen lataus">
            <a:extLst>
              <a:ext uri="{FF2B5EF4-FFF2-40B4-BE49-F238E27FC236}">
                <a16:creationId xmlns:a16="http://schemas.microsoft.com/office/drawing/2014/main" id="{8E757526-BA41-4B85-83A3-3375DB6F53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43606" y="643467"/>
            <a:ext cx="8704787" cy="5571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069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D2DEFC-E0CD-4AE1-B0AA-A03CB648D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530" y="163585"/>
            <a:ext cx="10515600" cy="680477"/>
          </a:xfrm>
        </p:spPr>
        <p:txBody>
          <a:bodyPr>
            <a:normAutofit fontScale="90000"/>
          </a:bodyPr>
          <a:lstStyle/>
          <a:p>
            <a:pPr algn="ctr"/>
            <a:r>
              <a:rPr lang="fi-FI" b="1" dirty="0">
                <a:solidFill>
                  <a:srgbClr val="7030A0"/>
                </a:solidFill>
              </a:rPr>
              <a:t>RYHMÄTYÖN OHJEET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91D15B-76BF-4085-85F4-55F0CAC99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8086"/>
            <a:ext cx="11025554" cy="5696329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5 ryhmää päiväopiskelijoista, 1 ryhmä oppisopimusopiskelijoista</a:t>
            </a:r>
          </a:p>
          <a:p>
            <a:r>
              <a:rPr lang="fi-FI" dirty="0"/>
              <a:t>Ryhmätyön aikataulu: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>
                <a:sym typeface="Wingdings" panose="05000000000000000000" pitchFamily="2" charset="2"/>
              </a:rPr>
              <a:t> 9.4. aloitus Vasun lukeminen ja muistiinpanot (2h)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>
                <a:sym typeface="Wingdings" panose="05000000000000000000" pitchFamily="2" charset="2"/>
              </a:rPr>
              <a:t> 14.4. Projektisuunnittelua (2h)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>
                <a:sym typeface="Wingdings" panose="05000000000000000000" pitchFamily="2" charset="2"/>
              </a:rPr>
              <a:t> 15.4. Projektisuunnitelma valmiiksi ja palautus </a:t>
            </a:r>
            <a:r>
              <a:rPr lang="fi-FI" dirty="0" err="1">
                <a:sym typeface="Wingdings" panose="05000000000000000000" pitchFamily="2" charset="2"/>
              </a:rPr>
              <a:t>pedanetiin</a:t>
            </a:r>
            <a:r>
              <a:rPr lang="fi-FI" dirty="0">
                <a:sym typeface="Wingdings" panose="05000000000000000000" pitchFamily="2" charset="2"/>
              </a:rPr>
              <a:t> (2h)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>
                <a:sym typeface="Wingdings" panose="05000000000000000000" pitchFamily="2" charset="2"/>
              </a:rPr>
              <a:t> 16.4. Projektiesitykset (2h)</a:t>
            </a:r>
          </a:p>
          <a:p>
            <a:r>
              <a:rPr lang="fi-FI" dirty="0" err="1"/>
              <a:t>Opsot</a:t>
            </a:r>
            <a:r>
              <a:rPr lang="fi-FI" dirty="0"/>
              <a:t> oma ryhmä; suunnittelee toimintaa yhdessä ja toteuttaa projektin omassa ryhmässä. Huomioikaa ryhmän tarpeet! Oppisopimusopiskelijat palauttavat omat projektisuunnitelmat ja raportit </a:t>
            </a:r>
            <a:r>
              <a:rPr lang="fi-FI" dirty="0" err="1"/>
              <a:t>Pedanetiin</a:t>
            </a:r>
            <a:r>
              <a:rPr lang="fi-FI" dirty="0"/>
              <a:t> toukokuun loppuun mennessä.</a:t>
            </a:r>
          </a:p>
          <a:p>
            <a:pPr marL="0" indent="0">
              <a:buNone/>
            </a:pPr>
            <a:r>
              <a:rPr lang="fi-FI" b="1" dirty="0">
                <a:solidFill>
                  <a:srgbClr val="7030A0"/>
                </a:solidFill>
              </a:rPr>
              <a:t>Tänään: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>
                <a:sym typeface="Wingdings" panose="05000000000000000000" pitchFamily="2" charset="2"/>
              </a:rPr>
              <a:t> Tehdään ryhmät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>
                <a:sym typeface="Wingdings" panose="05000000000000000000" pitchFamily="2" charset="2"/>
              </a:rPr>
              <a:t> Ryhmä lukee yhdessä oman laaja-alaisen osaamisen alueen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>
                <a:sym typeface="Wingdings" panose="05000000000000000000" pitchFamily="2" charset="2"/>
              </a:rPr>
              <a:t> Ryhmä tekee yhdessä muistiinpanot (</a:t>
            </a:r>
            <a:r>
              <a:rPr lang="fi-FI" dirty="0" err="1">
                <a:sym typeface="Wingdings" panose="05000000000000000000" pitchFamily="2" charset="2"/>
              </a:rPr>
              <a:t>mind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map</a:t>
            </a:r>
            <a:r>
              <a:rPr lang="fi-FI" dirty="0">
                <a:sym typeface="Wingdings" panose="05000000000000000000" pitchFamily="2" charset="2"/>
              </a:rPr>
              <a:t>, muu tapa) omasta 	laaja-alaisen osaamisen alueestaan ja palauttaa sen </a:t>
            </a:r>
            <a:r>
              <a:rPr lang="fi-FI" dirty="0" err="1">
                <a:sym typeface="Wingdings" panose="05000000000000000000" pitchFamily="2" charset="2"/>
              </a:rPr>
              <a:t>pedanetiin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3472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A1EF14-EF91-477B-B303-3EE065BC4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974" y="121639"/>
            <a:ext cx="10515600" cy="759000"/>
          </a:xfrm>
        </p:spPr>
        <p:txBody>
          <a:bodyPr/>
          <a:lstStyle/>
          <a:p>
            <a:pPr algn="ctr"/>
            <a:r>
              <a:rPr lang="fi-FI" b="1" dirty="0">
                <a:solidFill>
                  <a:srgbClr val="7030A0"/>
                </a:solidFill>
              </a:rPr>
              <a:t>RYHMÄJAKO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C48CC2-2508-4192-81F5-D3BB9BDE5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15" y="880638"/>
            <a:ext cx="11401339" cy="5788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1. Ajattelu ja oppiminen (2-vuotiaat):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2. </a:t>
            </a:r>
            <a:r>
              <a:rPr lang="fi-FI" b="1" dirty="0"/>
              <a:t>Kulttuurinen osaaminen, vuorovaikutus ja ilmaisu (5-vuotiaat):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3</a:t>
            </a:r>
            <a:r>
              <a:rPr lang="fi-FI" b="1" dirty="0"/>
              <a:t>. Itsestä huolehtiminen ja arjen taidot (3-vuotiaat):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4. </a:t>
            </a:r>
            <a:r>
              <a:rPr lang="fi-FI" b="1" dirty="0"/>
              <a:t>Monilukutaito ja tieto- ja viestintäteknologinen osaaminen (4-vuotiaat):</a:t>
            </a:r>
            <a:br>
              <a:rPr lang="fi-FI" b="1" dirty="0"/>
            </a:br>
            <a:endParaRPr lang="fi-FI" b="1" dirty="0"/>
          </a:p>
          <a:p>
            <a:pPr marL="0" indent="0">
              <a:buNone/>
            </a:pPr>
            <a:r>
              <a:rPr lang="fi-FI" dirty="0"/>
              <a:t>5. </a:t>
            </a:r>
            <a:r>
              <a:rPr lang="fi-FI" b="1" dirty="0"/>
              <a:t>Osallistuminen ja vaikuttaminen (6-vuotiaat):</a:t>
            </a:r>
            <a:br>
              <a:rPr lang="fi-FI" b="1" dirty="0"/>
            </a:br>
            <a:endParaRPr lang="fi-FI" b="1" dirty="0"/>
          </a:p>
          <a:p>
            <a:pPr marL="0" indent="0">
              <a:buNone/>
            </a:pPr>
            <a:r>
              <a:rPr lang="fi-FI" dirty="0"/>
              <a:t>6</a:t>
            </a:r>
            <a:r>
              <a:rPr lang="fi-FI" b="1" dirty="0"/>
              <a:t>. Kulttuurinen osaaminen, vuorovaikutus ja ilmaisu</a:t>
            </a:r>
            <a:r>
              <a:rPr lang="fi-FI" dirty="0"/>
              <a:t>(</a:t>
            </a:r>
            <a:r>
              <a:rPr lang="fi-FI" b="1" dirty="0"/>
              <a:t>4-vuotiaat):</a:t>
            </a:r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195223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3A1F24-87E6-4F9F-B34E-AA47EA977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6780"/>
          </a:xfrm>
        </p:spPr>
        <p:txBody>
          <a:bodyPr/>
          <a:lstStyle/>
          <a:p>
            <a:r>
              <a:rPr lang="fi-FI" b="1" dirty="0"/>
              <a:t>Paikalla oppitunnilla 9.4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A63649-B73E-4F3D-A7DA-50EE728A0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4182"/>
            <a:ext cx="10515600" cy="5301843"/>
          </a:xfrm>
        </p:spPr>
        <p:txBody>
          <a:bodyPr>
            <a:normAutofit/>
          </a:bodyPr>
          <a:lstStyle/>
          <a:p>
            <a:endParaRPr lang="fi-FI" dirty="0"/>
          </a:p>
          <a:p>
            <a:pPr marL="0" indent="0">
              <a:buNone/>
            </a:pPr>
            <a:r>
              <a:rPr lang="fi-FI" b="1" dirty="0"/>
              <a:t>Poissaolijat: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1812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744811-8FBF-4283-ACD0-11C69FD55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7031" y="222513"/>
            <a:ext cx="5733176" cy="607998"/>
          </a:xfrm>
        </p:spPr>
        <p:txBody>
          <a:bodyPr>
            <a:normAutofit fontScale="90000"/>
          </a:bodyPr>
          <a:lstStyle/>
          <a:p>
            <a:pPr algn="ctr"/>
            <a:r>
              <a:rPr lang="fi-FI" b="1" dirty="0">
                <a:solidFill>
                  <a:srgbClr val="7030A0"/>
                </a:solidFill>
              </a:rPr>
              <a:t>Työskentely 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27C7F7-E712-44A8-9178-5DEAF083F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139" y="830511"/>
            <a:ext cx="11174835" cy="5914237"/>
          </a:xfrm>
        </p:spPr>
        <p:txBody>
          <a:bodyPr>
            <a:normAutofit fontScale="77500" lnSpcReduction="20000"/>
          </a:bodyPr>
          <a:lstStyle/>
          <a:p>
            <a:r>
              <a:rPr lang="fi-FI" b="1" dirty="0"/>
              <a:t>9.4.</a:t>
            </a:r>
            <a:r>
              <a:rPr lang="fi-FI" dirty="0"/>
              <a:t> Ryhmä tutustuu omaan laaja-alaisen osaamisen alueeseen ja tekee lyhyet muistiinpanot alueesta (esim. </a:t>
            </a:r>
            <a:r>
              <a:rPr lang="fi-FI" dirty="0" err="1"/>
              <a:t>mind</a:t>
            </a:r>
            <a:r>
              <a:rPr lang="fi-FI" dirty="0"/>
              <a:t> </a:t>
            </a:r>
            <a:r>
              <a:rPr lang="fi-FI" dirty="0" err="1"/>
              <a:t>map</a:t>
            </a:r>
            <a:r>
              <a:rPr lang="fi-FI" dirty="0"/>
              <a:t>) ja palauttaa muistiinpanot </a:t>
            </a:r>
            <a:r>
              <a:rPr lang="fi-FI" dirty="0" err="1"/>
              <a:t>Pedanetin</a:t>
            </a:r>
            <a:r>
              <a:rPr lang="fi-FI" dirty="0"/>
              <a:t> palautuskansioon.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14.4. </a:t>
            </a:r>
            <a:r>
              <a:rPr lang="fi-FI" dirty="0"/>
              <a:t>Ryhmä lukee Lapsen ja perheen tukena-kirjasta oman ikäkauden kehityksen osa-alueet ja aloittaa projektimaisen toiminnan suunnittelun huomioiden laaja-alaisen osaamisen asiat ja annetun ikäkauden kehityksen</a:t>
            </a:r>
          </a:p>
          <a:p>
            <a:r>
              <a:rPr lang="fi-FI" dirty="0"/>
              <a:t>Ryhmä miettii toimintaa, joilla laaja-alaisen osaamisen alue tulee toteutettua ja hahmottelee millaisin askelin projekti etenee.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r>
              <a:rPr lang="fi-FI" b="1" dirty="0">
                <a:sym typeface="Wingdings" panose="05000000000000000000" pitchFamily="2" charset="2"/>
              </a:rPr>
              <a:t>15.4. </a:t>
            </a:r>
            <a:r>
              <a:rPr lang="fi-FI" dirty="0">
                <a:sym typeface="Wingdings" panose="05000000000000000000" pitchFamily="2" charset="2"/>
              </a:rPr>
              <a:t>Projekti suunnitelma tehdään valmiiksi. </a:t>
            </a:r>
            <a:r>
              <a:rPr lang="fi-FI" b="1" dirty="0">
                <a:sym typeface="Wingdings" panose="05000000000000000000" pitchFamily="2" charset="2"/>
              </a:rPr>
              <a:t>Ryhmä palauttaa valmiin suunnitelman palautetaan </a:t>
            </a:r>
            <a:r>
              <a:rPr lang="fi-FI" b="1" dirty="0" err="1">
                <a:sym typeface="Wingdings" panose="05000000000000000000" pitchFamily="2" charset="2"/>
              </a:rPr>
              <a:t>Pedanetin</a:t>
            </a:r>
            <a:r>
              <a:rPr lang="fi-FI" b="1" dirty="0">
                <a:sym typeface="Wingdings" panose="05000000000000000000" pitchFamily="2" charset="2"/>
              </a:rPr>
              <a:t> palautuskansioon</a:t>
            </a:r>
          </a:p>
          <a:p>
            <a:pPr marL="0" indent="0">
              <a:buNone/>
            </a:pPr>
            <a:endParaRPr lang="fi-FI" b="1" dirty="0">
              <a:sym typeface="Wingdings" panose="05000000000000000000" pitchFamily="2" charset="2"/>
            </a:endParaRPr>
          </a:p>
          <a:p>
            <a:r>
              <a:rPr lang="fi-FI" b="1" dirty="0">
                <a:sym typeface="Wingdings" panose="05000000000000000000" pitchFamily="2" charset="2"/>
              </a:rPr>
              <a:t>16.4. </a:t>
            </a:r>
            <a:r>
              <a:rPr lang="fi-FI" dirty="0">
                <a:sym typeface="Wingdings" panose="05000000000000000000" pitchFamily="2" charset="2"/>
              </a:rPr>
              <a:t>Projektisuunnitelmat esitellään toisille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r>
              <a:rPr lang="fi-FI" dirty="0"/>
              <a:t>Oppisopimusopiskelijat miettivät oman ryhmän lasten ikäkauden mukaiset toiminnat ja valitsemansa laaja-alaisen osaamisen tavoitteet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>
                <a:sym typeface="Wingdings" panose="05000000000000000000" pitchFamily="2" charset="2"/>
              </a:rPr>
              <a:t>Toteuttaa toiminnan omalla työpaikalla.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>
                <a:solidFill>
                  <a:srgbClr val="7030A0"/>
                </a:solidFill>
                <a:sym typeface="Wingdings" panose="05000000000000000000" pitchFamily="2" charset="2"/>
              </a:rPr>
              <a:t>Raportoi toteutuksen ja palauttaa raportin </a:t>
            </a:r>
            <a:r>
              <a:rPr lang="fi-FI" dirty="0" err="1">
                <a:solidFill>
                  <a:srgbClr val="7030A0"/>
                </a:solidFill>
                <a:sym typeface="Wingdings" panose="05000000000000000000" pitchFamily="2" charset="2"/>
              </a:rPr>
              <a:t>Pedanetin</a:t>
            </a:r>
            <a:r>
              <a:rPr lang="fi-FI" dirty="0">
                <a:solidFill>
                  <a:srgbClr val="7030A0"/>
                </a:solidFill>
                <a:sym typeface="Wingdings" panose="05000000000000000000" pitchFamily="2" charset="2"/>
              </a:rPr>
              <a:t> palautuskansioon 28.5 mennessä.</a:t>
            </a:r>
            <a:endParaRPr lang="fi-FI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503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8F422D-CE7A-4755-872D-21A7CF735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84" y="339958"/>
            <a:ext cx="5179503" cy="800945"/>
          </a:xfrm>
        </p:spPr>
        <p:txBody>
          <a:bodyPr/>
          <a:lstStyle/>
          <a:p>
            <a:pPr algn="ctr"/>
            <a:r>
              <a:rPr lang="fi-FI" b="1" dirty="0">
                <a:solidFill>
                  <a:srgbClr val="7030A0"/>
                </a:solidFill>
              </a:rPr>
              <a:t>HUOMIOITAVAA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A5F9FE-BEB4-4908-8932-F314A2C09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0294"/>
            <a:ext cx="10515600" cy="5394121"/>
          </a:xfrm>
        </p:spPr>
        <p:txBody>
          <a:bodyPr/>
          <a:lstStyle/>
          <a:p>
            <a:r>
              <a:rPr lang="fi-FI" b="1" dirty="0"/>
              <a:t>Tavoitteet </a:t>
            </a:r>
            <a:r>
              <a:rPr lang="fi-FI" dirty="0"/>
              <a:t>laaja-alaisen osaamisen alueen pohjalta</a:t>
            </a:r>
            <a:br>
              <a:rPr lang="fi-FI" dirty="0"/>
            </a:br>
            <a:endParaRPr lang="fi-FI" dirty="0"/>
          </a:p>
          <a:p>
            <a:r>
              <a:rPr lang="fi-FI" b="1" dirty="0"/>
              <a:t>Ikätaso</a:t>
            </a:r>
            <a:r>
              <a:rPr lang="fi-FI" dirty="0"/>
              <a:t> huomioitava toimintaa suunnitellessa</a:t>
            </a:r>
            <a:br>
              <a:rPr lang="fi-FI" dirty="0"/>
            </a:br>
            <a:endParaRPr lang="fi-FI" dirty="0"/>
          </a:p>
          <a:p>
            <a:r>
              <a:rPr lang="fi-FI" dirty="0"/>
              <a:t>Projektiin sisältyy </a:t>
            </a:r>
            <a:r>
              <a:rPr lang="fi-FI" b="1" dirty="0"/>
              <a:t>vähintään 5 erillistä tuokiota </a:t>
            </a:r>
            <a:r>
              <a:rPr lang="fi-FI" dirty="0"/>
              <a:t>esim. retki, lukemista, liikuntaa, musiikkia, kädentaitoja</a:t>
            </a:r>
            <a:br>
              <a:rPr lang="fi-FI" dirty="0"/>
            </a:br>
            <a:endParaRPr lang="fi-FI" dirty="0"/>
          </a:p>
          <a:p>
            <a:r>
              <a:rPr lang="fi-FI" dirty="0"/>
              <a:t>Suunnitelmat palautetaan ryhmäpalautuskansioon, josta jokainen saa tallennettua itselleen </a:t>
            </a:r>
            <a:r>
              <a:rPr lang="fi-FI" b="1" dirty="0"/>
              <a:t>pedagogisesti perusteltuja, vasun mukaista toimintaa</a:t>
            </a:r>
            <a:r>
              <a:rPr lang="fi-FI" dirty="0"/>
              <a:t> toteuttavia projektisuunnitelmia. Helpottaa mm. tulevan </a:t>
            </a:r>
            <a:r>
              <a:rPr lang="fi-FI" dirty="0" err="1"/>
              <a:t>TEO:n</a:t>
            </a:r>
            <a:r>
              <a:rPr lang="fi-FI" dirty="0"/>
              <a:t> aikaista toimintaa ja on valmista materiaalia tulevaan työhösi.</a:t>
            </a:r>
          </a:p>
        </p:txBody>
      </p:sp>
    </p:spTree>
    <p:extLst>
      <p:ext uri="{BB962C8B-B14F-4D97-AF65-F5344CB8AC3E}">
        <p14:creationId xmlns:p14="http://schemas.microsoft.com/office/powerpoint/2010/main" val="662968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558</Words>
  <Application>Microsoft Office PowerPoint</Application>
  <PresentationFormat>Laajakuva</PresentationFormat>
  <Paragraphs>57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Office-teema</vt:lpstr>
      <vt:lpstr>RYHMÄTYÖ</vt:lpstr>
      <vt:lpstr>LAAJA-ALAINEN OSAAMINEN  (Vasu 2018)</vt:lpstr>
      <vt:lpstr>PowerPoint-esitys</vt:lpstr>
      <vt:lpstr>RYHMÄTYÖN OHJEET</vt:lpstr>
      <vt:lpstr>RYHMÄJAKO</vt:lpstr>
      <vt:lpstr>Paikalla oppitunnilla 9.4.</vt:lpstr>
      <vt:lpstr>Työskentely  </vt:lpstr>
      <vt:lpstr>HUOMIOITAVAA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RYHMÄTYÖ</dc:title>
  <dc:creator>Leena</dc:creator>
  <cp:lastModifiedBy>Pirnes Leena</cp:lastModifiedBy>
  <cp:revision>27</cp:revision>
  <dcterms:created xsi:type="dcterms:W3CDTF">2021-02-25T11:05:02Z</dcterms:created>
  <dcterms:modified xsi:type="dcterms:W3CDTF">2021-04-09T06:56:05Z</dcterms:modified>
</cp:coreProperties>
</file>