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7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54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i-FI"/>
              <a:t>Muokkaa ots. perustyyl. napsautt.</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i-FI"/>
              <a:t>Muokkaa ots. perustyyl. napsautt.</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7" name="Date Placeholder 6"/>
          <p:cNvSpPr>
            <a:spLocks noGrp="1"/>
          </p:cNvSpPr>
          <p:nvPr>
            <p:ph type="dt" sz="half" idx="10"/>
          </p:nvPr>
        </p:nvSpPr>
        <p:spPr/>
        <p:txBody>
          <a:bodyPr/>
          <a:lstStyle/>
          <a:p>
            <a:fld id="{1160EA64-D806-43AC-9DF2-F8C432F32B4C}" type="datetimeFigureOut">
              <a:rPr lang="en-US" dirty="0"/>
              <a:t>8/5/2021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583436" y="3143250"/>
            <a:ext cx="4270248" cy="259677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Date Placeholder 6"/>
          <p:cNvSpPr>
            <a:spLocks noGrp="1"/>
          </p:cNvSpPr>
          <p:nvPr>
            <p:ph type="dt" sz="half" idx="10"/>
          </p:nvPr>
        </p:nvSpPr>
        <p:spPr/>
        <p:txBody>
          <a:bodyPr/>
          <a:lstStyle/>
          <a:p>
            <a:fld id="{4F7D4976-E339-4826-83B7-FBD03F55ECF8}" type="datetimeFigureOut">
              <a:rPr lang="en-US" dirty="0"/>
              <a:t>8/5/2021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fi-FI"/>
              <a:t>Muokkaa ots. perustyyl. napsautt.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i-FI"/>
              <a:t>Muokkaa ots. perustyyl. napsautt.</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1160EA64-D806-43AC-9DF2-F8C432F32B4C}" type="datetimeFigureOut">
              <a:rPr lang="en-US" dirty="0"/>
              <a:t>8/5/2021</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i-FI"/>
              <a:t>Muokkaa ots. perustyyl. napsautt.</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dirty="0"/>
              <a:pPr/>
              <a:t>8/5/2021</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8/5/2021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s://www.youtube.com/watch?v=NAA3ONxApFI&amp;list=PLCUu140778HdiAoviK_jkxL7xO7E_tEl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2KkIUTsJTuY" TargetMode="External"/><Relationship Id="rId2" Type="http://schemas.openxmlformats.org/officeDocument/2006/relationships/hyperlink" Target="https://www.youtube.com/watch?v=i_33ShFcZY4&amp;feature=youtu.b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nnostunliikkumaan.fi/motoriset-taidot-arjessa-ja-niiden-oppimiseen-vaikuttavat-tekijat/motorisen-oppimisen-vaikeudet-mista-on-kyse/" TargetMode="External"/><Relationship Id="rId2" Type="http://schemas.openxmlformats.org/officeDocument/2006/relationships/hyperlink" Target="https://innostunliikkumaan.fi/wp-content/uploads/2020/02/Motoriikan_haasteet_netti.pdf" TargetMode="External"/><Relationship Id="rId1" Type="http://schemas.openxmlformats.org/officeDocument/2006/relationships/slideLayout" Target="../slideLayouts/slideLayout2.xml"/><Relationship Id="rId5" Type="http://schemas.openxmlformats.org/officeDocument/2006/relationships/hyperlink" Target="https://innostunliikkumaan.fi/linkit/" TargetMode="External"/><Relationship Id="rId4" Type="http://schemas.openxmlformats.org/officeDocument/2006/relationships/hyperlink" Target="https://innostunliikkumaan.fi/motoriset-taidot-arjessa-ja-niiden-oppimiseen-vaikuttavat-tekijat/motorisen-oppimisen-vaikeudet-arjessa-miten-nayttaytyy-eri-toimintaymparistoiss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torage.googleapis.com/valo-production/2017/09/varpaatvauhtiin-ohjaajanopas2012.pdf"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docplayer.fi/56624776-Hyva-varhaiskasvattaja.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A71647-6C01-4B3B-B1EF-F56538CAE0B1}"/>
              </a:ext>
            </a:extLst>
          </p:cNvPr>
          <p:cNvSpPr>
            <a:spLocks noGrp="1"/>
          </p:cNvSpPr>
          <p:nvPr>
            <p:ph type="ctrTitle"/>
          </p:nvPr>
        </p:nvSpPr>
        <p:spPr/>
        <p:txBody>
          <a:bodyPr/>
          <a:lstStyle/>
          <a:p>
            <a:r>
              <a:rPr lang="fi-FI" dirty="0"/>
              <a:t>MOTORISEN OPPIMISEN VAIKEUS / </a:t>
            </a:r>
            <a:r>
              <a:rPr lang="fi-FI" dirty="0" err="1"/>
              <a:t>dCD</a:t>
            </a:r>
            <a:endParaRPr lang="fi-FI" dirty="0"/>
          </a:p>
        </p:txBody>
      </p:sp>
      <p:sp>
        <p:nvSpPr>
          <p:cNvPr id="3" name="Alaotsikko 2">
            <a:extLst>
              <a:ext uri="{FF2B5EF4-FFF2-40B4-BE49-F238E27FC236}">
                <a16:creationId xmlns:a16="http://schemas.microsoft.com/office/drawing/2014/main" id="{36EE077E-E41D-4C1C-8DF1-6A5E6B46343F}"/>
              </a:ext>
            </a:extLst>
          </p:cNvPr>
          <p:cNvSpPr>
            <a:spLocks noGrp="1"/>
          </p:cNvSpPr>
          <p:nvPr>
            <p:ph type="subTitle" idx="1"/>
          </p:nvPr>
        </p:nvSpPr>
        <p:spPr>
          <a:xfrm>
            <a:off x="8332236" y="4268568"/>
            <a:ext cx="2144284" cy="471383"/>
          </a:xfrm>
        </p:spPr>
        <p:txBody>
          <a:bodyPr/>
          <a:lstStyle/>
          <a:p>
            <a:r>
              <a:rPr lang="fi-FI" dirty="0"/>
              <a:t>Leena Pirnes</a:t>
            </a:r>
          </a:p>
        </p:txBody>
      </p:sp>
    </p:spTree>
    <p:extLst>
      <p:ext uri="{BB962C8B-B14F-4D97-AF65-F5344CB8AC3E}">
        <p14:creationId xmlns:p14="http://schemas.microsoft.com/office/powerpoint/2010/main" val="1961441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33A3CB-2D34-4EB9-9DEA-AA7F44250E13}"/>
              </a:ext>
            </a:extLst>
          </p:cNvPr>
          <p:cNvSpPr>
            <a:spLocks noGrp="1"/>
          </p:cNvSpPr>
          <p:nvPr>
            <p:ph type="title"/>
          </p:nvPr>
        </p:nvSpPr>
        <p:spPr>
          <a:xfrm>
            <a:off x="2572840" y="1012464"/>
            <a:ext cx="3474720" cy="790956"/>
          </a:xfrm>
        </p:spPr>
        <p:txBody>
          <a:bodyPr/>
          <a:lstStyle/>
          <a:p>
            <a:r>
              <a:rPr lang="fi-FI" dirty="0"/>
              <a:t>ruokailu</a:t>
            </a:r>
          </a:p>
        </p:txBody>
      </p:sp>
      <p:sp>
        <p:nvSpPr>
          <p:cNvPr id="3" name="Sisällön paikkamerkki 2">
            <a:extLst>
              <a:ext uri="{FF2B5EF4-FFF2-40B4-BE49-F238E27FC236}">
                <a16:creationId xmlns:a16="http://schemas.microsoft.com/office/drawing/2014/main" id="{12D34E33-E034-4228-9E87-D95FAB1F9D3A}"/>
              </a:ext>
            </a:extLst>
          </p:cNvPr>
          <p:cNvSpPr>
            <a:spLocks noGrp="1"/>
          </p:cNvSpPr>
          <p:nvPr>
            <p:ph idx="1"/>
          </p:nvPr>
        </p:nvSpPr>
        <p:spPr>
          <a:xfrm>
            <a:off x="335938" y="1874520"/>
            <a:ext cx="7948525" cy="4530852"/>
          </a:xfrm>
        </p:spPr>
        <p:txBody>
          <a:bodyPr>
            <a:normAutofit fontScale="92500" lnSpcReduction="10000"/>
          </a:bodyPr>
          <a:lstStyle/>
          <a:p>
            <a:endParaRPr lang="fi-FI" dirty="0"/>
          </a:p>
          <a:p>
            <a:r>
              <a:rPr lang="fi-FI" sz="2800" dirty="0"/>
              <a:t>Kaataako lapsi usein juomalasin, sotkee vaatteitaan tai pudottelee ruokailuvälineitä? </a:t>
            </a:r>
            <a:br>
              <a:rPr lang="fi-FI" sz="2800" dirty="0"/>
            </a:br>
            <a:endParaRPr lang="fi-FI" sz="2800" dirty="0"/>
          </a:p>
          <a:p>
            <a:r>
              <a:rPr lang="fi-FI" sz="2800" dirty="0"/>
              <a:t>Millainen ote lapsella on ruokailuvälineistä?</a:t>
            </a:r>
            <a:br>
              <a:rPr lang="fi-FI" sz="2800" dirty="0"/>
            </a:br>
            <a:r>
              <a:rPr lang="fi-FI" sz="2800" dirty="0"/>
              <a:t> </a:t>
            </a:r>
          </a:p>
          <a:p>
            <a:r>
              <a:rPr lang="fi-FI" sz="2800" dirty="0"/>
              <a:t>Onko ruokailu ikätovereihin verrattuna hidasta?</a:t>
            </a:r>
          </a:p>
          <a:p>
            <a:endParaRPr lang="fi-FI" sz="2800" dirty="0"/>
          </a:p>
          <a:p>
            <a:pPr marL="0" indent="0">
              <a:buNone/>
            </a:pPr>
            <a:r>
              <a:rPr lang="fi-FI" dirty="0"/>
              <a:t>Video, jossa näkyy vaikeus säädellä voimaa, kun lapsi avaa välipalapatukan käärepaperia </a:t>
            </a:r>
            <a:r>
              <a:rPr lang="fi-FI" dirty="0">
                <a:hlinkClick r:id="rId2"/>
              </a:rPr>
              <a:t>https://</a:t>
            </a:r>
            <a:r>
              <a:rPr lang="fi-FI" dirty="0" smtClean="0">
                <a:hlinkClick r:id="rId2"/>
              </a:rPr>
              <a:t>www.youtube.com/watch?v=NAA3ONxApFI&amp;list=PLCUu140778HdiAoviK_jkxL7xO7E_tElP</a:t>
            </a:r>
            <a:r>
              <a:rPr lang="fi-FI" dirty="0" smtClean="0"/>
              <a:t>  </a:t>
            </a:r>
            <a:endParaRPr lang="fi-FI" dirty="0"/>
          </a:p>
        </p:txBody>
      </p:sp>
      <p:pic>
        <p:nvPicPr>
          <p:cNvPr id="4" name="Kuva 3">
            <a:extLst>
              <a:ext uri="{FF2B5EF4-FFF2-40B4-BE49-F238E27FC236}">
                <a16:creationId xmlns:a16="http://schemas.microsoft.com/office/drawing/2014/main" id="{82100FAA-E22C-442A-9B04-8A36FF34B0AC}"/>
              </a:ext>
            </a:extLst>
          </p:cNvPr>
          <p:cNvPicPr>
            <a:picLocks noChangeAspect="1"/>
          </p:cNvPicPr>
          <p:nvPr/>
        </p:nvPicPr>
        <p:blipFill rotWithShape="1">
          <a:blip r:embed="rId3"/>
          <a:srcRect l="6749" t="11200" b="5334"/>
          <a:stretch/>
        </p:blipFill>
        <p:spPr>
          <a:xfrm>
            <a:off x="8240610" y="2392372"/>
            <a:ext cx="3615452" cy="3072384"/>
          </a:xfrm>
          <a:prstGeom prst="flowChartAlternateProcess">
            <a:avLst/>
          </a:prstGeom>
        </p:spPr>
      </p:pic>
    </p:spTree>
    <p:extLst>
      <p:ext uri="{BB962C8B-B14F-4D97-AF65-F5344CB8AC3E}">
        <p14:creationId xmlns:p14="http://schemas.microsoft.com/office/powerpoint/2010/main" val="3646817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17260E-3F0A-4F26-A4A5-53C8C18CEC2E}"/>
              </a:ext>
            </a:extLst>
          </p:cNvPr>
          <p:cNvSpPr>
            <a:spLocks noGrp="1"/>
          </p:cNvSpPr>
          <p:nvPr>
            <p:ph type="title"/>
          </p:nvPr>
        </p:nvSpPr>
        <p:spPr>
          <a:xfrm>
            <a:off x="1644987" y="925949"/>
            <a:ext cx="3639312" cy="754380"/>
          </a:xfrm>
        </p:spPr>
        <p:txBody>
          <a:bodyPr/>
          <a:lstStyle/>
          <a:p>
            <a:r>
              <a:rPr lang="fi-FI" dirty="0"/>
              <a:t>PUKEUTUMINEN</a:t>
            </a:r>
          </a:p>
        </p:txBody>
      </p:sp>
      <p:sp>
        <p:nvSpPr>
          <p:cNvPr id="3" name="Sisällön paikkamerkki 2">
            <a:extLst>
              <a:ext uri="{FF2B5EF4-FFF2-40B4-BE49-F238E27FC236}">
                <a16:creationId xmlns:a16="http://schemas.microsoft.com/office/drawing/2014/main" id="{34F7DC16-D705-42A3-AFBF-D336742A0DE6}"/>
              </a:ext>
            </a:extLst>
          </p:cNvPr>
          <p:cNvSpPr>
            <a:spLocks noGrp="1"/>
          </p:cNvSpPr>
          <p:nvPr>
            <p:ph idx="1"/>
          </p:nvPr>
        </p:nvSpPr>
        <p:spPr>
          <a:xfrm>
            <a:off x="384048" y="1892808"/>
            <a:ext cx="7729728" cy="4039243"/>
          </a:xfrm>
        </p:spPr>
        <p:txBody>
          <a:bodyPr/>
          <a:lstStyle/>
          <a:p>
            <a:endParaRPr lang="fi-FI" dirty="0"/>
          </a:p>
          <a:p>
            <a:r>
              <a:rPr lang="fi-FI" sz="2400" dirty="0"/>
              <a:t>Osaako lapsi pukea ja riisua itse? </a:t>
            </a:r>
          </a:p>
          <a:p>
            <a:r>
              <a:rPr lang="fi-FI" sz="2400" dirty="0"/>
              <a:t>Menevätkö vaatteet oikein päälle ja kengät oikeisiin jalkoihin? (hahmottaminen) </a:t>
            </a:r>
          </a:p>
          <a:p>
            <a:r>
              <a:rPr lang="fi-FI" sz="2400" dirty="0"/>
              <a:t>Ehtiikö lapsi ulkoiluun muiden kanssa samanaikaisesti? </a:t>
            </a:r>
          </a:p>
          <a:p>
            <a:r>
              <a:rPr lang="fi-FI" sz="2400" dirty="0"/>
              <a:t>Osaako lapsi sitoa nauhat, avata ja sulkea nappeja? (hienomotoriikka) </a:t>
            </a:r>
          </a:p>
          <a:p>
            <a:r>
              <a:rPr lang="fi-FI" sz="2400" dirty="0"/>
              <a:t>Pukeutuuko lapsi seisten vai lattialla istuen? (tasapaino)</a:t>
            </a:r>
          </a:p>
          <a:p>
            <a:endParaRPr lang="fi-FI" dirty="0"/>
          </a:p>
        </p:txBody>
      </p:sp>
      <p:pic>
        <p:nvPicPr>
          <p:cNvPr id="4" name="Kuva 3">
            <a:extLst>
              <a:ext uri="{FF2B5EF4-FFF2-40B4-BE49-F238E27FC236}">
                <a16:creationId xmlns:a16="http://schemas.microsoft.com/office/drawing/2014/main" id="{D42205A8-B711-4A6B-8A2A-8400FAB937DE}"/>
              </a:ext>
            </a:extLst>
          </p:cNvPr>
          <p:cNvPicPr/>
          <p:nvPr/>
        </p:nvPicPr>
        <p:blipFill rotWithShape="1">
          <a:blip r:embed="rId2">
            <a:extLst>
              <a:ext uri="{28A0092B-C50C-407E-A947-70E740481C1C}">
                <a14:useLocalDpi xmlns:a14="http://schemas.microsoft.com/office/drawing/2010/main" val="0"/>
              </a:ext>
            </a:extLst>
          </a:blip>
          <a:srcRect l="2465" t="454" r="6566" b="2419"/>
          <a:stretch/>
        </p:blipFill>
        <p:spPr bwMode="auto">
          <a:xfrm>
            <a:off x="7930896" y="585217"/>
            <a:ext cx="3877056" cy="519785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2410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9927F7-38DD-46A9-BFC4-FD7949CF674C}"/>
              </a:ext>
            </a:extLst>
          </p:cNvPr>
          <p:cNvSpPr>
            <a:spLocks noGrp="1"/>
          </p:cNvSpPr>
          <p:nvPr>
            <p:ph type="title"/>
          </p:nvPr>
        </p:nvSpPr>
        <p:spPr>
          <a:xfrm>
            <a:off x="305150" y="236316"/>
            <a:ext cx="7729728" cy="790956"/>
          </a:xfrm>
        </p:spPr>
        <p:txBody>
          <a:bodyPr/>
          <a:lstStyle/>
          <a:p>
            <a:r>
              <a:rPr lang="fi-FI" i="1" dirty="0"/>
              <a:t>Vetoketjun merkitys lapselle?</a:t>
            </a:r>
            <a:endParaRPr lang="fi-FI" dirty="0"/>
          </a:p>
        </p:txBody>
      </p:sp>
      <p:graphicFrame>
        <p:nvGraphicFramePr>
          <p:cNvPr id="4" name="Taulukko 4">
            <a:extLst>
              <a:ext uri="{FF2B5EF4-FFF2-40B4-BE49-F238E27FC236}">
                <a16:creationId xmlns:a16="http://schemas.microsoft.com/office/drawing/2014/main" id="{7041C698-42AE-433E-81A2-04375A0E15DB}"/>
              </a:ext>
            </a:extLst>
          </p:cNvPr>
          <p:cNvGraphicFramePr>
            <a:graphicFrameLocks noGrp="1"/>
          </p:cNvGraphicFramePr>
          <p:nvPr>
            <p:ph idx="1"/>
            <p:extLst>
              <p:ext uri="{D42A27DB-BD31-4B8C-83A1-F6EECF244321}">
                <p14:modId xmlns:p14="http://schemas.microsoft.com/office/powerpoint/2010/main" val="3223143011"/>
              </p:ext>
            </p:extLst>
          </p:nvPr>
        </p:nvGraphicFramePr>
        <p:xfrm>
          <a:off x="3513645" y="1814560"/>
          <a:ext cx="8486331" cy="4440460"/>
        </p:xfrm>
        <a:graphic>
          <a:graphicData uri="http://schemas.openxmlformats.org/drawingml/2006/table">
            <a:tbl>
              <a:tblPr firstRow="1" bandRow="1">
                <a:tableStyleId>{5C22544A-7EE6-4342-B048-85BDC9FD1C3A}</a:tableStyleId>
              </a:tblPr>
              <a:tblGrid>
                <a:gridCol w="2828777">
                  <a:extLst>
                    <a:ext uri="{9D8B030D-6E8A-4147-A177-3AD203B41FA5}">
                      <a16:colId xmlns:a16="http://schemas.microsoft.com/office/drawing/2014/main" val="4280309787"/>
                    </a:ext>
                  </a:extLst>
                </a:gridCol>
                <a:gridCol w="2828777">
                  <a:extLst>
                    <a:ext uri="{9D8B030D-6E8A-4147-A177-3AD203B41FA5}">
                      <a16:colId xmlns:a16="http://schemas.microsoft.com/office/drawing/2014/main" val="1303660794"/>
                    </a:ext>
                  </a:extLst>
                </a:gridCol>
                <a:gridCol w="2828777">
                  <a:extLst>
                    <a:ext uri="{9D8B030D-6E8A-4147-A177-3AD203B41FA5}">
                      <a16:colId xmlns:a16="http://schemas.microsoft.com/office/drawing/2014/main" val="717662011"/>
                    </a:ext>
                  </a:extLst>
                </a:gridCol>
              </a:tblGrid>
              <a:tr h="874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i="0" u="none" strike="noStrike" kern="1200" baseline="0" dirty="0">
                          <a:solidFill>
                            <a:schemeClr val="lt1"/>
                          </a:solidFill>
                          <a:latin typeface="+mn-lt"/>
                          <a:ea typeface="+mn-ea"/>
                          <a:cs typeface="+mn-cs"/>
                        </a:rPr>
                        <a:t>Kehon toiminnot, jossa lapsella vajavuuksia</a:t>
                      </a:r>
                      <a:r>
                        <a:rPr lang="fi-FI" sz="1800" b="0" i="0" u="none" strike="noStrike" kern="1200" baseline="0" dirty="0">
                          <a:solidFill>
                            <a:schemeClr val="lt1"/>
                          </a:solidFill>
                          <a:latin typeface="+mn-lt"/>
                          <a:ea typeface="+mn-ea"/>
                          <a:cs typeface="+mn-cs"/>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i="0" u="none" strike="noStrike" kern="1200" baseline="0" dirty="0">
                          <a:solidFill>
                            <a:schemeClr val="lt1"/>
                          </a:solidFill>
                          <a:latin typeface="+mn-lt"/>
                          <a:ea typeface="+mn-ea"/>
                          <a:cs typeface="+mn-cs"/>
                        </a:rPr>
                        <a:t>Suoritus, johon aiheuttaa rajoitteen</a:t>
                      </a:r>
                      <a:r>
                        <a:rPr lang="fi-FI" sz="1800" b="0" i="0" u="none" strike="noStrike" kern="1200" baseline="0" dirty="0">
                          <a:solidFill>
                            <a:schemeClr val="lt1"/>
                          </a:solidFill>
                          <a:latin typeface="+mn-lt"/>
                          <a:ea typeface="+mn-ea"/>
                          <a:cs typeface="+mn-cs"/>
                        </a:rPr>
                        <a:t>	</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i="0" u="none" strike="noStrike" kern="1200" baseline="0" dirty="0">
                          <a:solidFill>
                            <a:schemeClr val="lt1"/>
                          </a:solidFill>
                          <a:latin typeface="+mn-lt"/>
                          <a:ea typeface="+mn-ea"/>
                          <a:cs typeface="+mn-cs"/>
                        </a:rPr>
                        <a:t>Osallistuminen, jota rajoittaa</a:t>
                      </a:r>
                      <a:r>
                        <a:rPr lang="fi-FI" sz="1800" b="0" i="0" u="none" strike="noStrike" kern="1200" baseline="0" dirty="0">
                          <a:solidFill>
                            <a:schemeClr val="lt1"/>
                          </a:solidFill>
                          <a:latin typeface="+mn-lt"/>
                          <a:ea typeface="+mn-ea"/>
                          <a:cs typeface="+mn-cs"/>
                        </a:rPr>
                        <a:t>	</a:t>
                      </a:r>
                    </a:p>
                    <a:p>
                      <a:endParaRPr lang="fi-FI" dirty="0"/>
                    </a:p>
                  </a:txBody>
                  <a:tcPr/>
                </a:tc>
                <a:extLst>
                  <a:ext uri="{0D108BD9-81ED-4DB2-BD59-A6C34878D82A}">
                    <a16:rowId xmlns:a16="http://schemas.microsoft.com/office/drawing/2014/main" val="3747432595"/>
                  </a:ext>
                </a:extLst>
              </a:tr>
              <a:tr h="874300">
                <a:tc>
                  <a:txBody>
                    <a:bodyPr/>
                    <a:lstStyle/>
                    <a:p>
                      <a:pPr algn="ctr"/>
                      <a:r>
                        <a:rPr lang="fi-FI" sz="1800" b="0" i="0" u="none" strike="noStrike" kern="1200" baseline="0" dirty="0">
                          <a:solidFill>
                            <a:schemeClr val="dk1"/>
                          </a:solidFill>
                          <a:latin typeface="+mn-lt"/>
                          <a:ea typeface="+mn-ea"/>
                          <a:cs typeface="+mn-cs"/>
                        </a:rPr>
                        <a:t>Hienomotoriikka</a:t>
                      </a:r>
                    </a:p>
                    <a:p>
                      <a:pPr algn="ctr"/>
                      <a:r>
                        <a:rPr lang="fi-FI" sz="1800" b="0" i="0" u="none" strike="noStrike" kern="1200" baseline="0" dirty="0">
                          <a:solidFill>
                            <a:schemeClr val="dk1"/>
                          </a:solidFill>
                          <a:latin typeface="+mn-lt"/>
                          <a:ea typeface="+mn-ea"/>
                          <a:cs typeface="+mn-cs"/>
                        </a:rPr>
                        <a:t>hahmottaminen</a:t>
                      </a:r>
                    </a:p>
                    <a:p>
                      <a:pPr algn="ctr"/>
                      <a:r>
                        <a:rPr lang="fi-FI" sz="1800" b="0" i="0" u="none" strike="noStrike" kern="1200" baseline="0" dirty="0">
                          <a:solidFill>
                            <a:schemeClr val="dk1"/>
                          </a:solidFill>
                          <a:latin typeface="+mn-lt"/>
                          <a:ea typeface="+mn-ea"/>
                          <a:cs typeface="+mn-cs"/>
                        </a:rPr>
                        <a:t>tasapaino</a:t>
                      </a:r>
                    </a:p>
                    <a:p>
                      <a:pPr algn="ctr"/>
                      <a:r>
                        <a:rPr lang="fi-FI" sz="1800" b="0" i="0" u="none" strike="noStrike" kern="1200" baseline="0" dirty="0">
                          <a:solidFill>
                            <a:schemeClr val="dk1"/>
                          </a:solidFill>
                          <a:latin typeface="+mn-lt"/>
                          <a:ea typeface="+mn-ea"/>
                          <a:cs typeface="+mn-cs"/>
                        </a:rPr>
                        <a:t>Tunteiden säätely	</a:t>
                      </a:r>
                    </a:p>
                    <a:p>
                      <a:endParaRPr lang="fi-FI" dirty="0"/>
                    </a:p>
                  </a:txBody>
                  <a:tcPr/>
                </a:tc>
                <a:tc>
                  <a:txBody>
                    <a:bodyPr/>
                    <a:lstStyle/>
                    <a:p>
                      <a:pPr algn="ctr"/>
                      <a:r>
                        <a:rPr lang="fi-FI" sz="1800" b="0" i="0" u="none" strike="noStrike" kern="1200" baseline="0" dirty="0">
                          <a:solidFill>
                            <a:schemeClr val="dk1"/>
                          </a:solidFill>
                          <a:latin typeface="+mn-lt"/>
                          <a:ea typeface="+mn-ea"/>
                          <a:cs typeface="+mn-cs"/>
                        </a:rPr>
                        <a:t>Itsestä huolehtiminen; pukeutuminen, </a:t>
                      </a:r>
                    </a:p>
                    <a:p>
                      <a:pPr algn="ctr"/>
                      <a:r>
                        <a:rPr lang="fi-FI" sz="1800" b="0" i="0" u="none" strike="noStrike" kern="1200" baseline="0" dirty="0">
                          <a:solidFill>
                            <a:schemeClr val="dk1"/>
                          </a:solidFill>
                          <a:latin typeface="+mn-lt"/>
                          <a:ea typeface="+mn-ea"/>
                          <a:cs typeface="+mn-cs"/>
                        </a:rPr>
                        <a:t>vetoketju	</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u="none" strike="noStrike" kern="1200" baseline="0" dirty="0">
                          <a:solidFill>
                            <a:schemeClr val="dk1"/>
                          </a:solidFill>
                          <a:latin typeface="+mn-lt"/>
                          <a:ea typeface="+mn-ea"/>
                          <a:cs typeface="+mn-cs"/>
                        </a:rPr>
                        <a:t>Ulkoleikit kavereiden kanssa	</a:t>
                      </a:r>
                    </a:p>
                    <a:p>
                      <a:endParaRPr lang="fi-FI" dirty="0"/>
                    </a:p>
                  </a:txBody>
                  <a:tcPr/>
                </a:tc>
                <a:extLst>
                  <a:ext uri="{0D108BD9-81ED-4DB2-BD59-A6C34878D82A}">
                    <a16:rowId xmlns:a16="http://schemas.microsoft.com/office/drawing/2014/main" val="3354320142"/>
                  </a:ext>
                </a:extLst>
              </a:tr>
              <a:tr h="874300">
                <a:tc>
                  <a:txBody>
                    <a:bodyPr/>
                    <a:lstStyle/>
                    <a:p>
                      <a:endParaRPr lang="fi-FI" dirty="0"/>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1835251853"/>
                  </a:ext>
                </a:extLst>
              </a:tr>
              <a:tr h="874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u="none" strike="noStrike" kern="1200" baseline="0" dirty="0">
                          <a:solidFill>
                            <a:schemeClr val="dk1"/>
                          </a:solidFill>
                          <a:latin typeface="+mn-lt"/>
                          <a:ea typeface="+mn-ea"/>
                          <a:cs typeface="+mn-cs"/>
                        </a:rPr>
                        <a:t>YMPÄRISTÖTEKIJÄT	</a:t>
                      </a:r>
                    </a:p>
                    <a:p>
                      <a:endParaRPr lang="fi-FI" dirty="0"/>
                    </a:p>
                  </a:txBody>
                  <a:tcPr/>
                </a:tc>
                <a:tc>
                  <a:txBody>
                    <a:bodyPr/>
                    <a:lstStyle/>
                    <a:p>
                      <a:endParaRPr lang="fi-FI"/>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u="none" strike="noStrike" kern="1200" baseline="0" dirty="0">
                          <a:solidFill>
                            <a:schemeClr val="dk1"/>
                          </a:solidFill>
                          <a:latin typeface="+mn-lt"/>
                          <a:ea typeface="+mn-ea"/>
                          <a:cs typeface="+mn-cs"/>
                        </a:rPr>
                        <a:t>YKSILÖTEKIJÄT	</a:t>
                      </a:r>
                    </a:p>
                    <a:p>
                      <a:endParaRPr lang="fi-FI" dirty="0"/>
                    </a:p>
                  </a:txBody>
                  <a:tcPr/>
                </a:tc>
                <a:extLst>
                  <a:ext uri="{0D108BD9-81ED-4DB2-BD59-A6C34878D82A}">
                    <a16:rowId xmlns:a16="http://schemas.microsoft.com/office/drawing/2014/main" val="2895303732"/>
                  </a:ext>
                </a:extLst>
              </a:tr>
            </a:tbl>
          </a:graphicData>
        </a:graphic>
      </p:graphicFrame>
      <p:sp>
        <p:nvSpPr>
          <p:cNvPr id="7" name="Nuoli: Vasen-oikea 6">
            <a:extLst>
              <a:ext uri="{FF2B5EF4-FFF2-40B4-BE49-F238E27FC236}">
                <a16:creationId xmlns:a16="http://schemas.microsoft.com/office/drawing/2014/main" id="{D638CF29-3459-494C-BF95-A84C2F772E45}"/>
              </a:ext>
            </a:extLst>
          </p:cNvPr>
          <p:cNvSpPr/>
          <p:nvPr/>
        </p:nvSpPr>
        <p:spPr>
          <a:xfrm flipV="1">
            <a:off x="5949222" y="3671316"/>
            <a:ext cx="996696" cy="251460"/>
          </a:xfrm>
          <a:prstGeom prst="leftRightArrow">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9" name="Nuoli: Vasen-oikea 8">
            <a:extLst>
              <a:ext uri="{FF2B5EF4-FFF2-40B4-BE49-F238E27FC236}">
                <a16:creationId xmlns:a16="http://schemas.microsoft.com/office/drawing/2014/main" id="{7024E0CB-DD9D-4228-893C-3765566E13DA}"/>
              </a:ext>
            </a:extLst>
          </p:cNvPr>
          <p:cNvSpPr/>
          <p:nvPr/>
        </p:nvSpPr>
        <p:spPr>
          <a:xfrm>
            <a:off x="8705438" y="3671316"/>
            <a:ext cx="847344" cy="233172"/>
          </a:xfrm>
          <a:prstGeom prst="leftRightArrow">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10" name="Kuva 9">
            <a:extLst>
              <a:ext uri="{FF2B5EF4-FFF2-40B4-BE49-F238E27FC236}">
                <a16:creationId xmlns:a16="http://schemas.microsoft.com/office/drawing/2014/main" id="{7C830547-C1B8-4A57-BFCE-9EAFE4941D0E}"/>
              </a:ext>
            </a:extLst>
          </p:cNvPr>
          <p:cNvPicPr>
            <a:picLocks noChangeAspect="1"/>
          </p:cNvPicPr>
          <p:nvPr/>
        </p:nvPicPr>
        <p:blipFill>
          <a:blip r:embed="rId2"/>
          <a:stretch>
            <a:fillRect/>
          </a:stretch>
        </p:blipFill>
        <p:spPr>
          <a:xfrm>
            <a:off x="362562" y="1246751"/>
            <a:ext cx="2667850" cy="3994166"/>
          </a:xfrm>
          <a:prstGeom prst="rect">
            <a:avLst/>
          </a:prstGeom>
        </p:spPr>
      </p:pic>
    </p:spTree>
    <p:extLst>
      <p:ext uri="{BB962C8B-B14F-4D97-AF65-F5344CB8AC3E}">
        <p14:creationId xmlns:p14="http://schemas.microsoft.com/office/powerpoint/2010/main" val="682115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67E911-6279-45FD-B82B-925313ED8D08}"/>
              </a:ext>
            </a:extLst>
          </p:cNvPr>
          <p:cNvSpPr>
            <a:spLocks noGrp="1"/>
          </p:cNvSpPr>
          <p:nvPr>
            <p:ph type="title"/>
          </p:nvPr>
        </p:nvSpPr>
        <p:spPr>
          <a:xfrm>
            <a:off x="6711101" y="265099"/>
            <a:ext cx="4486656" cy="928082"/>
          </a:xfrm>
        </p:spPr>
        <p:txBody>
          <a:bodyPr>
            <a:normAutofit/>
          </a:bodyPr>
          <a:lstStyle/>
          <a:p>
            <a:r>
              <a:rPr lang="fi-FI" sz="2400" dirty="0"/>
              <a:t>ULKOLEIKKI/PELI</a:t>
            </a:r>
          </a:p>
        </p:txBody>
      </p:sp>
      <p:pic>
        <p:nvPicPr>
          <p:cNvPr id="5" name="Kuva 4">
            <a:extLst>
              <a:ext uri="{FF2B5EF4-FFF2-40B4-BE49-F238E27FC236}">
                <a16:creationId xmlns:a16="http://schemas.microsoft.com/office/drawing/2014/main" id="{EC2D0043-9ED3-4A77-A05E-26677CA566F9}"/>
              </a:ext>
            </a:extLst>
          </p:cNvPr>
          <p:cNvPicPr>
            <a:picLocks noChangeAspect="1"/>
          </p:cNvPicPr>
          <p:nvPr/>
        </p:nvPicPr>
        <p:blipFill rotWithShape="1">
          <a:blip r:embed="rId2"/>
          <a:srcRect l="17986" r="22771" b="-1"/>
          <a:stretch/>
        </p:blipFill>
        <p:spPr>
          <a:xfrm>
            <a:off x="20" y="10"/>
            <a:ext cx="6086621" cy="6857990"/>
          </a:xfrm>
          <a:prstGeom prst="rect">
            <a:avLst/>
          </a:prstGeom>
        </p:spPr>
      </p:pic>
      <p:sp>
        <p:nvSpPr>
          <p:cNvPr id="3" name="Sisällön paikkamerkki 2">
            <a:extLst>
              <a:ext uri="{FF2B5EF4-FFF2-40B4-BE49-F238E27FC236}">
                <a16:creationId xmlns:a16="http://schemas.microsoft.com/office/drawing/2014/main" id="{A12EB8FB-8E7F-47A1-8EA3-2625B87F7624}"/>
              </a:ext>
            </a:extLst>
          </p:cNvPr>
          <p:cNvSpPr>
            <a:spLocks noGrp="1"/>
          </p:cNvSpPr>
          <p:nvPr>
            <p:ph idx="1"/>
          </p:nvPr>
        </p:nvSpPr>
        <p:spPr>
          <a:xfrm>
            <a:off x="6778007" y="1552550"/>
            <a:ext cx="4949801" cy="5040351"/>
          </a:xfrm>
        </p:spPr>
        <p:txBody>
          <a:bodyPr>
            <a:normAutofit/>
          </a:bodyPr>
          <a:lstStyle/>
          <a:p>
            <a:pPr>
              <a:lnSpc>
                <a:spcPct val="90000"/>
              </a:lnSpc>
            </a:pPr>
            <a:endParaRPr lang="fi-FI" dirty="0"/>
          </a:p>
          <a:p>
            <a:pPr>
              <a:lnSpc>
                <a:spcPct val="90000"/>
              </a:lnSpc>
            </a:pPr>
            <a:r>
              <a:rPr lang="fi-FI" sz="2400" dirty="0"/>
              <a:t>Vältteleekö lapsi isossa ryhmässä tapahtuvia vauhdikkaita, taitoa ja ketteryyttä vaativia pelejä ja leikkejä? </a:t>
            </a:r>
          </a:p>
          <a:p>
            <a:pPr marL="0" indent="0">
              <a:lnSpc>
                <a:spcPct val="90000"/>
              </a:lnSpc>
              <a:buNone/>
            </a:pPr>
            <a:endParaRPr lang="fi-FI" sz="2400" dirty="0"/>
          </a:p>
          <a:p>
            <a:pPr>
              <a:lnSpc>
                <a:spcPct val="90000"/>
              </a:lnSpc>
            </a:pPr>
            <a:r>
              <a:rPr lang="fi-FI" sz="2400" dirty="0"/>
              <a:t>Ovatko kiipeilytelineet, keinut, puomit ja rekit lapselle epämieluisia ulkoilun viettotapoja?</a:t>
            </a:r>
          </a:p>
          <a:p>
            <a:pPr marL="0" indent="0">
              <a:lnSpc>
                <a:spcPct val="90000"/>
              </a:lnSpc>
              <a:buNone/>
            </a:pPr>
            <a:endParaRPr lang="fi-FI" sz="2400" dirty="0"/>
          </a:p>
          <a:p>
            <a:pPr>
              <a:lnSpc>
                <a:spcPct val="90000"/>
              </a:lnSpc>
            </a:pPr>
            <a:r>
              <a:rPr lang="fi-FI" sz="2400" dirty="0"/>
              <a:t>Onko lapsella kavereita ulkoilutilanteissa?</a:t>
            </a:r>
          </a:p>
          <a:p>
            <a:pPr marL="0" indent="0">
              <a:lnSpc>
                <a:spcPct val="90000"/>
              </a:lnSpc>
              <a:buNone/>
            </a:pPr>
            <a:endParaRPr lang="fi-FI" dirty="0"/>
          </a:p>
        </p:txBody>
      </p:sp>
    </p:spTree>
    <p:extLst>
      <p:ext uri="{BB962C8B-B14F-4D97-AF65-F5344CB8AC3E}">
        <p14:creationId xmlns:p14="http://schemas.microsoft.com/office/powerpoint/2010/main" val="334784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581BA5-8C87-48EF-9E07-3131D6762732}"/>
              </a:ext>
            </a:extLst>
          </p:cNvPr>
          <p:cNvSpPr>
            <a:spLocks noGrp="1"/>
          </p:cNvSpPr>
          <p:nvPr>
            <p:ph type="title"/>
          </p:nvPr>
        </p:nvSpPr>
        <p:spPr>
          <a:xfrm>
            <a:off x="2231136" y="596702"/>
            <a:ext cx="7729728" cy="786049"/>
          </a:xfrm>
        </p:spPr>
        <p:txBody>
          <a:bodyPr/>
          <a:lstStyle/>
          <a:p>
            <a:r>
              <a:rPr lang="fi-FI" dirty="0"/>
              <a:t>YHDELLÄ JALALLA Seisominen EI SUJU?</a:t>
            </a:r>
          </a:p>
        </p:txBody>
      </p:sp>
      <p:sp>
        <p:nvSpPr>
          <p:cNvPr id="3" name="Sisällön paikkamerkki 2">
            <a:extLst>
              <a:ext uri="{FF2B5EF4-FFF2-40B4-BE49-F238E27FC236}">
                <a16:creationId xmlns:a16="http://schemas.microsoft.com/office/drawing/2014/main" id="{7E6B3C63-C2B1-4BA0-AED9-8A4ED8D98879}"/>
              </a:ext>
            </a:extLst>
          </p:cNvPr>
          <p:cNvSpPr>
            <a:spLocks noGrp="1"/>
          </p:cNvSpPr>
          <p:nvPr>
            <p:ph idx="1"/>
          </p:nvPr>
        </p:nvSpPr>
        <p:spPr>
          <a:xfrm>
            <a:off x="858644" y="1806498"/>
            <a:ext cx="10470995" cy="4761570"/>
          </a:xfrm>
        </p:spPr>
        <p:txBody>
          <a:bodyPr>
            <a:normAutofit/>
          </a:bodyPr>
          <a:lstStyle/>
          <a:p>
            <a:pPr marL="0" indent="0">
              <a:buNone/>
            </a:pPr>
            <a:r>
              <a:rPr lang="fi-FI" sz="2800" dirty="0"/>
              <a:t>Mitä voi tarkoittaa lapsen arjessa?</a:t>
            </a:r>
          </a:p>
          <a:p>
            <a:pPr marL="0" indent="0">
              <a:buNone/>
            </a:pPr>
            <a:r>
              <a:rPr lang="fi-FI" sz="2800" dirty="0"/>
              <a:t>	</a:t>
            </a:r>
            <a:r>
              <a:rPr lang="fi-FI" sz="2800" dirty="0">
                <a:sym typeface="Wingdings" panose="05000000000000000000" pitchFamily="2" charset="2"/>
              </a:rPr>
              <a:t> </a:t>
            </a:r>
            <a:r>
              <a:rPr lang="fi-FI" sz="2800" dirty="0"/>
              <a:t>pukeutumistilanteissa</a:t>
            </a:r>
          </a:p>
          <a:p>
            <a:pPr marL="0" indent="0">
              <a:buNone/>
            </a:pPr>
            <a:r>
              <a:rPr lang="fi-FI" sz="2800" dirty="0"/>
              <a:t>	</a:t>
            </a:r>
            <a:r>
              <a:rPr lang="fi-FI" sz="2800" dirty="0">
                <a:sym typeface="Wingdings" panose="05000000000000000000" pitchFamily="2" charset="2"/>
              </a:rPr>
              <a:t> </a:t>
            </a:r>
            <a:r>
              <a:rPr lang="fi-FI" sz="2800" dirty="0"/>
              <a:t>pyörällä ajaminen</a:t>
            </a:r>
          </a:p>
          <a:p>
            <a:pPr marL="0" indent="0">
              <a:buNone/>
            </a:pPr>
            <a:r>
              <a:rPr lang="fi-FI" sz="2800" dirty="0"/>
              <a:t>	</a:t>
            </a:r>
            <a:r>
              <a:rPr lang="fi-FI" sz="2800" dirty="0">
                <a:sym typeface="Wingdings" panose="05000000000000000000" pitchFamily="2" charset="2"/>
              </a:rPr>
              <a:t> </a:t>
            </a:r>
            <a:r>
              <a:rPr lang="fi-FI" sz="2800" dirty="0"/>
              <a:t>kavereiden kanssa jalkapallon pelaaminen</a:t>
            </a:r>
          </a:p>
          <a:p>
            <a:pPr marL="0" indent="0">
              <a:buNone/>
            </a:pPr>
            <a:endParaRPr lang="fi-FI" dirty="0"/>
          </a:p>
          <a:p>
            <a:pPr marL="0" indent="0">
              <a:buNone/>
            </a:pPr>
            <a:r>
              <a:rPr lang="fi-FI" b="1" dirty="0"/>
              <a:t>Videot:</a:t>
            </a:r>
          </a:p>
          <a:p>
            <a:pPr marL="0" indent="0">
              <a:buNone/>
            </a:pPr>
            <a:r>
              <a:rPr lang="fi-FI" b="1" dirty="0">
                <a:solidFill>
                  <a:srgbClr val="0070C0"/>
                </a:solidFill>
              </a:rPr>
              <a:t>Yhdellä jalalla seisominen </a:t>
            </a:r>
            <a:r>
              <a:rPr lang="fi-FI" dirty="0">
                <a:hlinkClick r:id="rId2"/>
              </a:rPr>
              <a:t>https://www.youtube.com/watch?v=i_33ShFcZY4&amp;feature=youtu.be</a:t>
            </a:r>
            <a:endParaRPr lang="fi-FI" dirty="0"/>
          </a:p>
          <a:p>
            <a:pPr marL="0" indent="0">
              <a:buNone/>
            </a:pPr>
            <a:endParaRPr lang="fi-FI" dirty="0"/>
          </a:p>
          <a:p>
            <a:pPr marL="0" indent="0">
              <a:buNone/>
            </a:pPr>
            <a:r>
              <a:rPr lang="fi-FI" b="1" dirty="0">
                <a:solidFill>
                  <a:srgbClr val="0070C0"/>
                </a:solidFill>
              </a:rPr>
              <a:t>Tasapainoilu paikallaan </a:t>
            </a:r>
            <a:r>
              <a:rPr lang="fi-FI" dirty="0">
                <a:hlinkClick r:id="rId3"/>
              </a:rPr>
              <a:t>https://youtu.be/2KkIUTsJTuY</a:t>
            </a:r>
            <a:r>
              <a:rPr lang="fi-FI" dirty="0"/>
              <a:t>  </a:t>
            </a:r>
          </a:p>
          <a:p>
            <a:pPr marL="0" indent="0">
              <a:buNone/>
            </a:pPr>
            <a:endParaRPr lang="fi-FI" dirty="0"/>
          </a:p>
        </p:txBody>
      </p:sp>
    </p:spTree>
    <p:extLst>
      <p:ext uri="{BB962C8B-B14F-4D97-AF65-F5344CB8AC3E}">
        <p14:creationId xmlns:p14="http://schemas.microsoft.com/office/powerpoint/2010/main" val="230816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44E7CA-D916-4130-A6E4-2A83B32722F9}"/>
              </a:ext>
            </a:extLst>
          </p:cNvPr>
          <p:cNvSpPr>
            <a:spLocks noGrp="1"/>
          </p:cNvSpPr>
          <p:nvPr>
            <p:ph type="title"/>
          </p:nvPr>
        </p:nvSpPr>
        <p:spPr>
          <a:xfrm>
            <a:off x="1060258" y="331924"/>
            <a:ext cx="4615713" cy="786049"/>
          </a:xfrm>
        </p:spPr>
        <p:txBody>
          <a:bodyPr/>
          <a:lstStyle/>
          <a:p>
            <a:r>
              <a:rPr lang="fi-FI" dirty="0"/>
              <a:t>TYÖSKENTELYTAIDOT</a:t>
            </a:r>
          </a:p>
        </p:txBody>
      </p:sp>
      <p:sp>
        <p:nvSpPr>
          <p:cNvPr id="3" name="Sisällön paikkamerkki 2">
            <a:extLst>
              <a:ext uri="{FF2B5EF4-FFF2-40B4-BE49-F238E27FC236}">
                <a16:creationId xmlns:a16="http://schemas.microsoft.com/office/drawing/2014/main" id="{81FECCD9-D2CB-4369-AD04-B802F17E5C80}"/>
              </a:ext>
            </a:extLst>
          </p:cNvPr>
          <p:cNvSpPr>
            <a:spLocks noGrp="1"/>
          </p:cNvSpPr>
          <p:nvPr>
            <p:ph idx="1"/>
          </p:nvPr>
        </p:nvSpPr>
        <p:spPr>
          <a:xfrm>
            <a:off x="470210" y="1759800"/>
            <a:ext cx="11251580" cy="4766276"/>
          </a:xfrm>
        </p:spPr>
        <p:txBody>
          <a:bodyPr>
            <a:normAutofit/>
          </a:bodyPr>
          <a:lstStyle/>
          <a:p>
            <a:endParaRPr lang="fi-FI" dirty="0"/>
          </a:p>
          <a:p>
            <a:r>
              <a:rPr lang="fi-FI" sz="2400" dirty="0"/>
              <a:t>Onko työskentely hidasta tai huolimatonta muuhun ryhmään verrattuna? </a:t>
            </a:r>
          </a:p>
          <a:p>
            <a:pPr marL="0" indent="0">
              <a:buNone/>
            </a:pPr>
            <a:endParaRPr lang="fi-FI" sz="2400" dirty="0"/>
          </a:p>
          <a:p>
            <a:r>
              <a:rPr lang="fi-FI" sz="2400" dirty="0"/>
              <a:t>Jääkö lapselle usein tekemättömiä tehtäviä, kun muut ovat jo valmiita? </a:t>
            </a:r>
          </a:p>
          <a:p>
            <a:pPr marL="0" indent="0">
              <a:buNone/>
            </a:pPr>
            <a:endParaRPr lang="fi-FI" sz="2400" dirty="0"/>
          </a:p>
          <a:p>
            <a:r>
              <a:rPr lang="fi-FI" sz="2400" dirty="0"/>
              <a:t>Onko lapsen työskentelyjälki vaihtelevampaa muuhun ryhmään verrattuna? (esim. kirjainten koko, tekstin pysyminen riveillä) </a:t>
            </a:r>
          </a:p>
          <a:p>
            <a:pPr marL="0" indent="0">
              <a:buNone/>
            </a:pPr>
            <a:endParaRPr lang="fi-FI" sz="2400" dirty="0"/>
          </a:p>
          <a:p>
            <a:r>
              <a:rPr lang="fi-FI" sz="2400" dirty="0"/>
              <a:t>Suhtautuuko lapsi vastahakoisesti hienomotoriikkaa vaativiin tehtäviin, kuten kirjoittamiseen tai käsitöihin? </a:t>
            </a:r>
          </a:p>
          <a:p>
            <a:endParaRPr lang="fi-FI" dirty="0"/>
          </a:p>
        </p:txBody>
      </p:sp>
    </p:spTree>
    <p:extLst>
      <p:ext uri="{BB962C8B-B14F-4D97-AF65-F5344CB8AC3E}">
        <p14:creationId xmlns:p14="http://schemas.microsoft.com/office/powerpoint/2010/main" val="2987837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CE6417-E217-42E8-A8C7-0742E5109236}"/>
              </a:ext>
            </a:extLst>
          </p:cNvPr>
          <p:cNvSpPr>
            <a:spLocks noGrp="1"/>
          </p:cNvSpPr>
          <p:nvPr>
            <p:ph type="title"/>
          </p:nvPr>
        </p:nvSpPr>
        <p:spPr>
          <a:xfrm>
            <a:off x="1182511" y="269621"/>
            <a:ext cx="7729728" cy="1188720"/>
          </a:xfrm>
        </p:spPr>
        <p:txBody>
          <a:bodyPr/>
          <a:lstStyle/>
          <a:p>
            <a:r>
              <a:rPr lang="fi-FI" dirty="0"/>
              <a:t>Miltä se voi lapsesta tuntua?</a:t>
            </a:r>
          </a:p>
        </p:txBody>
      </p:sp>
      <p:sp>
        <p:nvSpPr>
          <p:cNvPr id="3" name="Sisällön paikkamerkki 2">
            <a:extLst>
              <a:ext uri="{FF2B5EF4-FFF2-40B4-BE49-F238E27FC236}">
                <a16:creationId xmlns:a16="http://schemas.microsoft.com/office/drawing/2014/main" id="{FFC1747B-AAB8-48FB-AB4E-2249670BF8EF}"/>
              </a:ext>
            </a:extLst>
          </p:cNvPr>
          <p:cNvSpPr>
            <a:spLocks noGrp="1"/>
          </p:cNvSpPr>
          <p:nvPr>
            <p:ph idx="1"/>
          </p:nvPr>
        </p:nvSpPr>
        <p:spPr>
          <a:xfrm>
            <a:off x="7150428" y="1518407"/>
            <a:ext cx="4739780" cy="5069972"/>
          </a:xfrm>
        </p:spPr>
        <p:txBody>
          <a:bodyPr>
            <a:normAutofit/>
          </a:bodyPr>
          <a:lstStyle/>
          <a:p>
            <a:endParaRPr lang="fi-FI" dirty="0"/>
          </a:p>
          <a:p>
            <a:r>
              <a:rPr lang="fi-FI" sz="2400" dirty="0"/>
              <a:t>Vahva tukeutuminen näköaistiin</a:t>
            </a:r>
          </a:p>
          <a:p>
            <a:r>
              <a:rPr lang="fi-FI" sz="2400" dirty="0"/>
              <a:t>Uuden oppiminen haastavaa</a:t>
            </a:r>
          </a:p>
          <a:p>
            <a:r>
              <a:rPr lang="fi-FI" sz="2400" dirty="0"/>
              <a:t>Jäykät tai turhan rennot liikkeet</a:t>
            </a:r>
          </a:p>
          <a:p>
            <a:r>
              <a:rPr lang="fi-FI" sz="2400" dirty="0"/>
              <a:t>Luovuttamisen tai turhautumisen tunteet</a:t>
            </a:r>
          </a:p>
          <a:p>
            <a:r>
              <a:rPr lang="fi-FI" sz="2400" dirty="0"/>
              <a:t>Väsyminen</a:t>
            </a:r>
          </a:p>
          <a:p>
            <a:r>
              <a:rPr lang="fi-FI" sz="2400" dirty="0"/>
              <a:t>Molempien kehonpuoliskojen yhtäaikainen koordinointi</a:t>
            </a:r>
          </a:p>
          <a:p>
            <a:endParaRPr lang="fi-FI" dirty="0"/>
          </a:p>
        </p:txBody>
      </p:sp>
      <p:pic>
        <p:nvPicPr>
          <p:cNvPr id="4" name="Kuva 3">
            <a:extLst>
              <a:ext uri="{FF2B5EF4-FFF2-40B4-BE49-F238E27FC236}">
                <a16:creationId xmlns:a16="http://schemas.microsoft.com/office/drawing/2014/main" id="{659F0701-7F5A-43F3-934D-9A81D46F97E4}"/>
              </a:ext>
            </a:extLst>
          </p:cNvPr>
          <p:cNvPicPr>
            <a:picLocks noChangeAspect="1"/>
          </p:cNvPicPr>
          <p:nvPr/>
        </p:nvPicPr>
        <p:blipFill>
          <a:blip r:embed="rId2"/>
          <a:stretch>
            <a:fillRect/>
          </a:stretch>
        </p:blipFill>
        <p:spPr>
          <a:xfrm>
            <a:off x="402460" y="2380924"/>
            <a:ext cx="6540678" cy="2984548"/>
          </a:xfrm>
          <a:prstGeom prst="rect">
            <a:avLst/>
          </a:prstGeom>
        </p:spPr>
      </p:pic>
    </p:spTree>
    <p:extLst>
      <p:ext uri="{BB962C8B-B14F-4D97-AF65-F5344CB8AC3E}">
        <p14:creationId xmlns:p14="http://schemas.microsoft.com/office/powerpoint/2010/main" val="555188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0BD883-1522-42FE-BDD7-0D18473901E4}"/>
              </a:ext>
            </a:extLst>
          </p:cNvPr>
          <p:cNvSpPr>
            <a:spLocks noGrp="1"/>
          </p:cNvSpPr>
          <p:nvPr>
            <p:ph type="title"/>
          </p:nvPr>
        </p:nvSpPr>
        <p:spPr>
          <a:xfrm>
            <a:off x="2013022" y="318740"/>
            <a:ext cx="7729728" cy="696328"/>
          </a:xfrm>
        </p:spPr>
        <p:txBody>
          <a:bodyPr>
            <a:normAutofit fontScale="90000"/>
          </a:bodyPr>
          <a:lstStyle/>
          <a:p>
            <a:r>
              <a:rPr lang="fi-FI" dirty="0"/>
              <a:t>MIKSI HAVAINNOIDA JA ARVIOIDA?</a:t>
            </a:r>
          </a:p>
        </p:txBody>
      </p:sp>
      <p:sp>
        <p:nvSpPr>
          <p:cNvPr id="3" name="Sisällön paikkamerkki 2">
            <a:extLst>
              <a:ext uri="{FF2B5EF4-FFF2-40B4-BE49-F238E27FC236}">
                <a16:creationId xmlns:a16="http://schemas.microsoft.com/office/drawing/2014/main" id="{B1366DD0-1B63-458D-A039-05B8956B88CC}"/>
              </a:ext>
            </a:extLst>
          </p:cNvPr>
          <p:cNvSpPr>
            <a:spLocks noGrp="1"/>
          </p:cNvSpPr>
          <p:nvPr>
            <p:ph idx="1"/>
          </p:nvPr>
        </p:nvSpPr>
        <p:spPr>
          <a:xfrm>
            <a:off x="822122" y="1266738"/>
            <a:ext cx="10480646" cy="5169618"/>
          </a:xfrm>
        </p:spPr>
        <p:txBody>
          <a:bodyPr>
            <a:normAutofit fontScale="92500" lnSpcReduction="10000"/>
          </a:bodyPr>
          <a:lstStyle/>
          <a:p>
            <a:endParaRPr lang="fi-FI" dirty="0"/>
          </a:p>
          <a:p>
            <a:r>
              <a:rPr lang="fi-FI" sz="2400" dirty="0"/>
              <a:t>Miten laajasti haasteet motoristen taitojen kehittymisessä vaikuttavat lapsen kokonaiskehitykseen? </a:t>
            </a:r>
          </a:p>
          <a:p>
            <a:r>
              <a:rPr lang="fi-FI" sz="2400" dirty="0"/>
              <a:t>Miten lapsi voi osallistua omaan arkeensa, rakentaa myönteistä minäkuvaa itsestään ja kyvykkyydestään?</a:t>
            </a:r>
            <a:br>
              <a:rPr lang="fi-FI" sz="2400" dirty="0"/>
            </a:br>
            <a:endParaRPr lang="fi-FI" sz="2400" dirty="0"/>
          </a:p>
          <a:p>
            <a:r>
              <a:rPr lang="fi-FI" sz="2400" dirty="0"/>
              <a:t>Miten ympäristö mahdollistaa tai miten se rajoittaa?</a:t>
            </a:r>
          </a:p>
          <a:p>
            <a:pPr marL="0" indent="0">
              <a:buNone/>
            </a:pPr>
            <a:endParaRPr lang="fi-FI" sz="2400" dirty="0"/>
          </a:p>
          <a:p>
            <a:r>
              <a:rPr lang="fi-FI" sz="2400" dirty="0"/>
              <a:t>Oppimista voidaan tukea parhaiten, jos tunnistetaan prosessin ongelmakohdat ”Mistä kiikastaa, kun ei onnistu”</a:t>
            </a:r>
          </a:p>
          <a:p>
            <a:pPr marL="0" indent="0">
              <a:buNone/>
            </a:pPr>
            <a:endParaRPr lang="fi-FI" sz="2400" dirty="0"/>
          </a:p>
          <a:p>
            <a:r>
              <a:rPr lang="fi-FI" sz="2400" dirty="0"/>
              <a:t>Varhaislapsuuden kehitysalueet ovat päällekkäisiä. Liikkumisen havainnointi voi paljastaa myös seikkoja muiden kehitysalueiden haasteista liittyen esim. toiminnanohjaukseen, kielen kehitykseen ja AHDH-riskiin.</a:t>
            </a:r>
          </a:p>
          <a:p>
            <a:endParaRPr lang="fi-FI" dirty="0"/>
          </a:p>
        </p:txBody>
      </p:sp>
    </p:spTree>
    <p:extLst>
      <p:ext uri="{BB962C8B-B14F-4D97-AF65-F5344CB8AC3E}">
        <p14:creationId xmlns:p14="http://schemas.microsoft.com/office/powerpoint/2010/main" val="132318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B93894-E5CF-48BC-BD36-467D97ADFA60}"/>
              </a:ext>
            </a:extLst>
          </p:cNvPr>
          <p:cNvSpPr>
            <a:spLocks noGrp="1"/>
          </p:cNvSpPr>
          <p:nvPr>
            <p:ph type="title"/>
          </p:nvPr>
        </p:nvSpPr>
        <p:spPr>
          <a:xfrm>
            <a:off x="1853631" y="184516"/>
            <a:ext cx="7729728" cy="1188720"/>
          </a:xfrm>
        </p:spPr>
        <p:txBody>
          <a:bodyPr>
            <a:normAutofit fontScale="90000"/>
          </a:bodyPr>
          <a:lstStyle/>
          <a:p>
            <a:r>
              <a:rPr lang="fi-FI" dirty="0"/>
              <a:t>VASU velvoittaa havainnoinnin ja dokumentoinnin sekä huolen puheeksi ottamisen</a:t>
            </a:r>
          </a:p>
        </p:txBody>
      </p:sp>
      <p:sp>
        <p:nvSpPr>
          <p:cNvPr id="3" name="Sisällön paikkamerkki 2">
            <a:extLst>
              <a:ext uri="{FF2B5EF4-FFF2-40B4-BE49-F238E27FC236}">
                <a16:creationId xmlns:a16="http://schemas.microsoft.com/office/drawing/2014/main" id="{996F3676-F0FA-41D2-85AA-BF3DD1A46FC7}"/>
              </a:ext>
            </a:extLst>
          </p:cNvPr>
          <p:cNvSpPr>
            <a:spLocks noGrp="1"/>
          </p:cNvSpPr>
          <p:nvPr>
            <p:ph idx="1"/>
          </p:nvPr>
        </p:nvSpPr>
        <p:spPr>
          <a:xfrm>
            <a:off x="637563" y="1694576"/>
            <a:ext cx="10553351" cy="4748169"/>
          </a:xfrm>
        </p:spPr>
        <p:txBody>
          <a:bodyPr>
            <a:normAutofit/>
          </a:bodyPr>
          <a:lstStyle/>
          <a:p>
            <a:r>
              <a:rPr lang="fi-FI" sz="2400" i="1" dirty="0"/>
              <a:t>”Säännöllisellä ja ohjatulla liikunnalla on tärkeä merkitys lasten kokonaisvaltaiselle kehitykselle ja motoriselle oppimiselle. Tämän vuoksi lasten motoristen taitojen suunnitelmallinen havainnointi on tärkeää.”</a:t>
            </a:r>
          </a:p>
          <a:p>
            <a:pPr marL="0" indent="0">
              <a:buNone/>
            </a:pPr>
            <a:endParaRPr lang="fi-FI" sz="2400" dirty="0"/>
          </a:p>
          <a:p>
            <a:r>
              <a:rPr lang="fi-FI" sz="2400" i="1" dirty="0"/>
              <a:t>”Huoltajaan ollaan yhteydessä heti, kun huoli lapsella ilmenee kehityksen tai oppimisen haasteita tai kun herää huoli. Varhaiskasvatuksessa lapsi saa tarvitsemaansa kehityksen ja oppimisen tukea etunsa mukaisesti, vaikka huoltajat eivät sitoutuisikaan yhteistyöhön.”</a:t>
            </a:r>
          </a:p>
          <a:p>
            <a:pPr marL="0" indent="0">
              <a:buNone/>
            </a:pPr>
            <a:endParaRPr lang="fi-FI" sz="2400" dirty="0"/>
          </a:p>
          <a:p>
            <a:r>
              <a:rPr lang="fi-FI" sz="2400" i="1" dirty="0"/>
              <a:t>Vasu (2018) ”Varhaiskasvatuksen tehtävänä on kehittää lasten kehontuntemusta ja –hallintaa, sekä motorisia perustaitoja, kuten tasapaino-, </a:t>
            </a:r>
            <a:r>
              <a:rPr lang="fi-FI" sz="2400" i="1" dirty="0" err="1" smtClean="0"/>
              <a:t>liikkumis</a:t>
            </a:r>
            <a:r>
              <a:rPr lang="fi-FI" sz="2400" i="1" dirty="0" smtClean="0"/>
              <a:t>- ja </a:t>
            </a:r>
            <a:r>
              <a:rPr lang="fi-FI" sz="2400" i="1" dirty="0"/>
              <a:t>välineenkäsittelytaitoja”</a:t>
            </a:r>
            <a:endParaRPr lang="fi-FI" sz="2400" dirty="0"/>
          </a:p>
        </p:txBody>
      </p:sp>
    </p:spTree>
    <p:extLst>
      <p:ext uri="{BB962C8B-B14F-4D97-AF65-F5344CB8AC3E}">
        <p14:creationId xmlns:p14="http://schemas.microsoft.com/office/powerpoint/2010/main" val="838639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4EC724B-8BB5-43B6-986B-7ED2E250FA20}"/>
              </a:ext>
            </a:extLst>
          </p:cNvPr>
          <p:cNvPicPr>
            <a:picLocks noChangeAspect="1"/>
          </p:cNvPicPr>
          <p:nvPr/>
        </p:nvPicPr>
        <p:blipFill>
          <a:blip r:embed="rId2"/>
          <a:stretch>
            <a:fillRect/>
          </a:stretch>
        </p:blipFill>
        <p:spPr>
          <a:xfrm>
            <a:off x="243817" y="1820411"/>
            <a:ext cx="11704366" cy="4419313"/>
          </a:xfrm>
          <a:prstGeom prst="rect">
            <a:avLst/>
          </a:prstGeom>
        </p:spPr>
      </p:pic>
      <p:sp>
        <p:nvSpPr>
          <p:cNvPr id="3" name="Tekstiruutu 2">
            <a:extLst>
              <a:ext uri="{FF2B5EF4-FFF2-40B4-BE49-F238E27FC236}">
                <a16:creationId xmlns:a16="http://schemas.microsoft.com/office/drawing/2014/main" id="{C181204B-198A-40A0-8212-8EB6DF1EE144}"/>
              </a:ext>
            </a:extLst>
          </p:cNvPr>
          <p:cNvSpPr txBox="1"/>
          <p:nvPr/>
        </p:nvSpPr>
        <p:spPr>
          <a:xfrm>
            <a:off x="2207089" y="618276"/>
            <a:ext cx="8232254" cy="646331"/>
          </a:xfrm>
          <a:prstGeom prst="rect">
            <a:avLst/>
          </a:prstGeom>
          <a:noFill/>
        </p:spPr>
        <p:txBody>
          <a:bodyPr wrap="none" rtlCol="0">
            <a:spAutoFit/>
          </a:bodyPr>
          <a:lstStyle/>
          <a:p>
            <a:r>
              <a:rPr lang="fi-FI" sz="3600" b="1">
                <a:solidFill>
                  <a:srgbClr val="0070C0"/>
                </a:solidFill>
              </a:rPr>
              <a:t>HAVAINNOI JA TEE YHTEISTYÖTÄ</a:t>
            </a:r>
            <a:endParaRPr lang="fi-FI" sz="3600" b="1" dirty="0">
              <a:solidFill>
                <a:srgbClr val="0070C0"/>
              </a:solidFill>
            </a:endParaRPr>
          </a:p>
        </p:txBody>
      </p:sp>
    </p:spTree>
    <p:extLst>
      <p:ext uri="{BB962C8B-B14F-4D97-AF65-F5344CB8AC3E}">
        <p14:creationId xmlns:p14="http://schemas.microsoft.com/office/powerpoint/2010/main" val="818718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EA35EDF-A608-4F72-8A29-F46252D19AF8}"/>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i-FI">
                <a:solidFill>
                  <a:srgbClr val="FFFFFF"/>
                </a:solidFill>
              </a:rPr>
              <a:t>MOTORISET TAIDOT –MITÄ NE OVAT?</a:t>
            </a:r>
          </a:p>
        </p:txBody>
      </p:sp>
      <p:sp>
        <p:nvSpPr>
          <p:cNvPr id="3" name="Sisällön paikkamerkki 2">
            <a:extLst>
              <a:ext uri="{FF2B5EF4-FFF2-40B4-BE49-F238E27FC236}">
                <a16:creationId xmlns:a16="http://schemas.microsoft.com/office/drawing/2014/main" id="{B01D1F21-2707-4787-8094-71D45D6BFE33}"/>
              </a:ext>
            </a:extLst>
          </p:cNvPr>
          <p:cNvSpPr>
            <a:spLocks noGrp="1"/>
          </p:cNvSpPr>
          <p:nvPr>
            <p:ph idx="1"/>
          </p:nvPr>
        </p:nvSpPr>
        <p:spPr>
          <a:xfrm>
            <a:off x="5327780" y="317241"/>
            <a:ext cx="6643396" cy="6214188"/>
          </a:xfrm>
        </p:spPr>
        <p:txBody>
          <a:bodyPr anchor="ctr">
            <a:normAutofit/>
          </a:bodyPr>
          <a:lstStyle/>
          <a:p>
            <a:pPr>
              <a:lnSpc>
                <a:spcPct val="90000"/>
              </a:lnSpc>
            </a:pPr>
            <a:r>
              <a:rPr lang="fi-FI" sz="1600" b="1" dirty="0"/>
              <a:t>Motoriset perustaidot:  </a:t>
            </a:r>
            <a:r>
              <a:rPr lang="fi-FI" sz="1600" dirty="0"/>
              <a:t>Tasapainotaidot, liikkumistaidot, välineen käsittelytaidot	</a:t>
            </a:r>
          </a:p>
          <a:p>
            <a:pPr>
              <a:lnSpc>
                <a:spcPct val="90000"/>
              </a:lnSpc>
            </a:pPr>
            <a:r>
              <a:rPr lang="fi-FI" sz="1600" b="1" dirty="0"/>
              <a:t>Karkeamotoriikka: </a:t>
            </a:r>
            <a:r>
              <a:rPr lang="fi-FI" sz="1600" dirty="0"/>
              <a:t>Kehon suurilla lihasryhmillä aikaansaadut liikkeet, esim. kävely, juoksu, hyppiminen, kiipeily	</a:t>
            </a:r>
          </a:p>
          <a:p>
            <a:pPr>
              <a:lnSpc>
                <a:spcPct val="90000"/>
              </a:lnSpc>
            </a:pPr>
            <a:r>
              <a:rPr lang="fi-FI" sz="1600" b="1" dirty="0"/>
              <a:t>Hienomotoriikka: </a:t>
            </a:r>
            <a:r>
              <a:rPr lang="fi-FI" sz="1600" dirty="0"/>
              <a:t>Kehon pienten lihasten hallinta ja niiden avulla aikaansaadut liikkeet, kuten käden toiminnot ja liikkeiden sujuvuus, esim. piirtäminen ja kengännauhojen sitominen, napittaminen ja ompelu, leikkaaminen	</a:t>
            </a:r>
          </a:p>
          <a:p>
            <a:pPr>
              <a:lnSpc>
                <a:spcPct val="90000"/>
              </a:lnSpc>
            </a:pPr>
            <a:r>
              <a:rPr lang="fi-FI" sz="1600" b="1" dirty="0"/>
              <a:t>Havaintomotoriset taidot</a:t>
            </a:r>
            <a:br>
              <a:rPr lang="fi-FI" sz="1600" b="1" dirty="0"/>
            </a:br>
            <a:r>
              <a:rPr lang="fi-FI" sz="1600" dirty="0"/>
              <a:t>Miten lapsi hahmottaa omaa kehoaan ja sen eri puolia suhteessa ympäröivään tilaan, aikaan ja voimaan</a:t>
            </a:r>
          </a:p>
          <a:p>
            <a:pPr marL="0" indent="0">
              <a:lnSpc>
                <a:spcPct val="90000"/>
              </a:lnSpc>
              <a:buNone/>
            </a:pPr>
            <a:r>
              <a:rPr lang="fi-FI" sz="1600" b="1" dirty="0"/>
              <a:t> 	</a:t>
            </a:r>
            <a:r>
              <a:rPr lang="fi-FI" sz="1600" b="1" dirty="0">
                <a:sym typeface="Wingdings" panose="05000000000000000000" pitchFamily="2" charset="2"/>
              </a:rPr>
              <a:t> </a:t>
            </a:r>
            <a:r>
              <a:rPr lang="fi-FI" sz="1600" b="1" dirty="0"/>
              <a:t>Kinesteettinen ja taktiilinen havainnointi </a:t>
            </a:r>
            <a:r>
              <a:rPr lang="fi-FI" sz="1600" dirty="0"/>
              <a:t>eli tietoisuus 	kehon asennosta ja liikkeistä, kehotietoisuus, kehontuntemus, kehon 	kuva, avaruudellinen hahmottaminen ja suuntatietoisuus, tunnon 	avulla havainnointi, muotojen hahmotus, kehon voimantuoton 	säätely</a:t>
            </a:r>
          </a:p>
          <a:p>
            <a:pPr marL="0" indent="0">
              <a:lnSpc>
                <a:spcPct val="90000"/>
              </a:lnSpc>
              <a:buNone/>
            </a:pPr>
            <a:r>
              <a:rPr lang="fi-FI" sz="1600" b="1" dirty="0"/>
              <a:t>	</a:t>
            </a:r>
            <a:r>
              <a:rPr lang="fi-FI" sz="1600" b="1" dirty="0">
                <a:sym typeface="Wingdings" panose="05000000000000000000" pitchFamily="2" charset="2"/>
              </a:rPr>
              <a:t> </a:t>
            </a:r>
            <a:r>
              <a:rPr lang="fi-FI" sz="1600" b="1" dirty="0"/>
              <a:t>Visuaalinen havainnointi </a:t>
            </a:r>
            <a:r>
              <a:rPr lang="fi-FI" sz="1600" dirty="0"/>
              <a:t>eli näönvarainen hahmottaminen, 	joka on tärkeää liikkeen ja tasapainon oppimisessa, muotojen, 	suunnan ja tilan hahmottamisessa</a:t>
            </a:r>
          </a:p>
          <a:p>
            <a:pPr marL="0" indent="0">
              <a:lnSpc>
                <a:spcPct val="90000"/>
              </a:lnSpc>
              <a:buNone/>
            </a:pPr>
            <a:r>
              <a:rPr lang="fi-FI" sz="1600" b="1" dirty="0"/>
              <a:t>	</a:t>
            </a:r>
            <a:r>
              <a:rPr lang="fi-FI" sz="1600" b="1" dirty="0">
                <a:sym typeface="Wingdings" panose="05000000000000000000" pitchFamily="2" charset="2"/>
              </a:rPr>
              <a:t> </a:t>
            </a:r>
            <a:r>
              <a:rPr lang="fi-FI" sz="1600" b="1" dirty="0"/>
              <a:t>Auditiivinen havainnointi </a:t>
            </a:r>
            <a:r>
              <a:rPr lang="fi-FI" sz="1600" dirty="0"/>
              <a:t>eli kuulon avulla havainnointi, 	ajallinen tiedostaminen, rytmi</a:t>
            </a:r>
          </a:p>
          <a:p>
            <a:pPr marL="0" indent="0">
              <a:lnSpc>
                <a:spcPct val="90000"/>
              </a:lnSpc>
              <a:buNone/>
            </a:pPr>
            <a:endParaRPr lang="fi-FI" sz="1100" dirty="0"/>
          </a:p>
          <a:p>
            <a:pPr>
              <a:lnSpc>
                <a:spcPct val="90000"/>
              </a:lnSpc>
            </a:pPr>
            <a:endParaRPr lang="fi-FI" sz="1100" dirty="0"/>
          </a:p>
        </p:txBody>
      </p:sp>
    </p:spTree>
    <p:extLst>
      <p:ext uri="{BB962C8B-B14F-4D97-AF65-F5344CB8AC3E}">
        <p14:creationId xmlns:p14="http://schemas.microsoft.com/office/powerpoint/2010/main" val="202022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59FB25-C4B1-44E5-A3DC-0F9EAAD5085B}"/>
              </a:ext>
            </a:extLst>
          </p:cNvPr>
          <p:cNvSpPr>
            <a:spLocks noGrp="1"/>
          </p:cNvSpPr>
          <p:nvPr>
            <p:ph type="title"/>
          </p:nvPr>
        </p:nvSpPr>
        <p:spPr>
          <a:xfrm>
            <a:off x="1764051" y="1774045"/>
            <a:ext cx="2497794" cy="725875"/>
          </a:xfrm>
        </p:spPr>
        <p:txBody>
          <a:bodyPr>
            <a:normAutofit fontScale="90000"/>
          </a:bodyPr>
          <a:lstStyle/>
          <a:p>
            <a:r>
              <a:rPr lang="fi-FI" sz="2800" b="1" dirty="0">
                <a:solidFill>
                  <a:srgbClr val="0070C0"/>
                </a:solidFill>
              </a:rPr>
              <a:t>MIETI</a:t>
            </a:r>
          </a:p>
        </p:txBody>
      </p:sp>
      <p:sp>
        <p:nvSpPr>
          <p:cNvPr id="3" name="Sisällön paikkamerkki 2">
            <a:extLst>
              <a:ext uri="{FF2B5EF4-FFF2-40B4-BE49-F238E27FC236}">
                <a16:creationId xmlns:a16="http://schemas.microsoft.com/office/drawing/2014/main" id="{3BD8D857-529A-4494-94EF-A4F8C234D57F}"/>
              </a:ext>
            </a:extLst>
          </p:cNvPr>
          <p:cNvSpPr>
            <a:spLocks noGrp="1"/>
          </p:cNvSpPr>
          <p:nvPr>
            <p:ph idx="1"/>
          </p:nvPr>
        </p:nvSpPr>
        <p:spPr/>
        <p:txBody>
          <a:bodyPr/>
          <a:lstStyle/>
          <a:p>
            <a:endParaRPr lang="fi-FI" dirty="0"/>
          </a:p>
          <a:p>
            <a:r>
              <a:rPr lang="fi-FI" sz="2400" dirty="0"/>
              <a:t>Ovatko lapsen motoriset taidot olennaisesti heikommat kuin muilla saman ikäisillä?</a:t>
            </a:r>
          </a:p>
          <a:p>
            <a:pPr marL="0" indent="0">
              <a:buNone/>
            </a:pPr>
            <a:endParaRPr lang="fi-FI" sz="2400" dirty="0"/>
          </a:p>
          <a:p>
            <a:r>
              <a:rPr lang="fi-FI" sz="2400" dirty="0"/>
              <a:t>Onko taitojen harjoitteluun annettu mahdollisuus?</a:t>
            </a:r>
          </a:p>
          <a:p>
            <a:pPr marL="0" indent="0">
              <a:buNone/>
            </a:pPr>
            <a:endParaRPr lang="fi-FI" sz="2400" dirty="0"/>
          </a:p>
          <a:p>
            <a:r>
              <a:rPr lang="fi-FI" sz="2400" dirty="0"/>
              <a:t>Rajoittavatko heikot motoriset taidot lapsen osallistumista hänelle merkitykselliseen arjen toimintaan?</a:t>
            </a:r>
          </a:p>
          <a:p>
            <a:endParaRPr lang="fi-FI" dirty="0"/>
          </a:p>
        </p:txBody>
      </p:sp>
      <p:sp>
        <p:nvSpPr>
          <p:cNvPr id="4" name="Tekstin paikkamerkki 3">
            <a:extLst>
              <a:ext uri="{FF2B5EF4-FFF2-40B4-BE49-F238E27FC236}">
                <a16:creationId xmlns:a16="http://schemas.microsoft.com/office/drawing/2014/main" id="{B0E05829-62DB-489C-BC95-471ED6029EF1}"/>
              </a:ext>
            </a:extLst>
          </p:cNvPr>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639387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00BC1B9A-4486-4332-BD1B-D4A152C3005D}"/>
              </a:ext>
            </a:extLst>
          </p:cNvPr>
          <p:cNvPicPr>
            <a:picLocks noChangeAspect="1"/>
          </p:cNvPicPr>
          <p:nvPr/>
        </p:nvPicPr>
        <p:blipFill>
          <a:blip r:embed="rId2"/>
          <a:stretch>
            <a:fillRect/>
          </a:stretch>
        </p:blipFill>
        <p:spPr>
          <a:xfrm>
            <a:off x="456541" y="920163"/>
            <a:ext cx="5084501" cy="5434497"/>
          </a:xfrm>
          <a:prstGeom prst="rect">
            <a:avLst/>
          </a:prstGeom>
        </p:spPr>
      </p:pic>
      <p:sp>
        <p:nvSpPr>
          <p:cNvPr id="3" name="Suorakulmio 2">
            <a:extLst>
              <a:ext uri="{FF2B5EF4-FFF2-40B4-BE49-F238E27FC236}">
                <a16:creationId xmlns:a16="http://schemas.microsoft.com/office/drawing/2014/main" id="{772413E1-FC03-4298-90AA-905ED9343C75}"/>
              </a:ext>
            </a:extLst>
          </p:cNvPr>
          <p:cNvSpPr/>
          <p:nvPr/>
        </p:nvSpPr>
        <p:spPr>
          <a:xfrm>
            <a:off x="5816367" y="1058427"/>
            <a:ext cx="6096000" cy="5663089"/>
          </a:xfrm>
          <a:prstGeom prst="rect">
            <a:avLst/>
          </a:prstGeom>
        </p:spPr>
        <p:txBody>
          <a:bodyPr>
            <a:spAutoFit/>
          </a:bodyPr>
          <a:lstStyle/>
          <a:p>
            <a:endParaRPr lang="fi-FI" sz="1200" dirty="0">
              <a:solidFill>
                <a:srgbClr val="000000"/>
              </a:solidFill>
              <a:latin typeface="Calibri" panose="020F0502020204030204" pitchFamily="34" charset="0"/>
            </a:endParaRPr>
          </a:p>
          <a:p>
            <a:r>
              <a:rPr lang="fi-FI" sz="2500" dirty="0">
                <a:latin typeface="Calibri" panose="020F0502020204030204" pitchFamily="34" charset="0"/>
              </a:rPr>
              <a:t>- Mikä taito minulle on vaikeaa oppia?</a:t>
            </a:r>
            <a:br>
              <a:rPr lang="fi-FI" sz="2500" dirty="0">
                <a:latin typeface="Calibri" panose="020F0502020204030204" pitchFamily="34" charset="0"/>
              </a:rPr>
            </a:br>
            <a:endParaRPr lang="fi-FI" sz="2500" dirty="0">
              <a:latin typeface="Calibri" panose="020F0502020204030204" pitchFamily="34" charset="0"/>
            </a:endParaRPr>
          </a:p>
          <a:p>
            <a:r>
              <a:rPr lang="fi-FI" sz="2500" dirty="0">
                <a:latin typeface="Calibri" panose="020F0502020204030204" pitchFamily="34" charset="0"/>
              </a:rPr>
              <a:t>- Mikä siinä on mielestäni vaikeaa?</a:t>
            </a:r>
          </a:p>
          <a:p>
            <a:endParaRPr lang="fi-FI" sz="2500" dirty="0">
              <a:latin typeface="Calibri" panose="020F0502020204030204" pitchFamily="34" charset="0"/>
            </a:endParaRPr>
          </a:p>
          <a:p>
            <a:r>
              <a:rPr lang="fi-FI" sz="2500" dirty="0">
                <a:latin typeface="Calibri" panose="020F0502020204030204" pitchFamily="34" charset="0"/>
              </a:rPr>
              <a:t>- Miltä harjoittelutilanteet minusta tuntuvat?</a:t>
            </a:r>
            <a:br>
              <a:rPr lang="fi-FI" sz="2500" dirty="0">
                <a:latin typeface="Calibri" panose="020F0502020204030204" pitchFamily="34" charset="0"/>
              </a:rPr>
            </a:br>
            <a:endParaRPr lang="fi-FI" sz="2500" dirty="0">
              <a:latin typeface="Calibri" panose="020F0502020204030204" pitchFamily="34" charset="0"/>
            </a:endParaRPr>
          </a:p>
          <a:p>
            <a:r>
              <a:rPr lang="fi-FI" sz="2500" dirty="0">
                <a:latin typeface="Calibri" panose="020F0502020204030204" pitchFamily="34" charset="0"/>
              </a:rPr>
              <a:t>- Miksi haluan oppia taidon?</a:t>
            </a:r>
            <a:br>
              <a:rPr lang="fi-FI" sz="2500" dirty="0">
                <a:latin typeface="Calibri" panose="020F0502020204030204" pitchFamily="34" charset="0"/>
              </a:rPr>
            </a:br>
            <a:endParaRPr lang="fi-FI" sz="2500" dirty="0">
              <a:latin typeface="Calibri" panose="020F0502020204030204" pitchFamily="34" charset="0"/>
            </a:endParaRPr>
          </a:p>
          <a:p>
            <a:r>
              <a:rPr lang="fi-FI" sz="2500" dirty="0">
                <a:latin typeface="Calibri" panose="020F0502020204030204" pitchFamily="34" charset="0"/>
              </a:rPr>
              <a:t>- Mikä auttaisi minua oppimaan?</a:t>
            </a:r>
            <a:br>
              <a:rPr lang="fi-FI" sz="2500" dirty="0">
                <a:latin typeface="Calibri" panose="020F0502020204030204" pitchFamily="34" charset="0"/>
              </a:rPr>
            </a:br>
            <a:endParaRPr lang="fi-FI" sz="2500" dirty="0">
              <a:latin typeface="Calibri" panose="020F0502020204030204" pitchFamily="34" charset="0"/>
            </a:endParaRPr>
          </a:p>
          <a:p>
            <a:r>
              <a:rPr lang="fi-FI" sz="2500" dirty="0">
                <a:latin typeface="Calibri" panose="020F0502020204030204" pitchFamily="34" charset="0"/>
              </a:rPr>
              <a:t>- Kuka tai ketkä minua voisivat auttaa oppimaan?</a:t>
            </a:r>
            <a:br>
              <a:rPr lang="fi-FI" sz="2500" dirty="0">
                <a:latin typeface="Calibri" panose="020F0502020204030204" pitchFamily="34" charset="0"/>
              </a:rPr>
            </a:br>
            <a:endParaRPr lang="fi-FI" sz="2500" dirty="0">
              <a:latin typeface="Calibri" panose="020F0502020204030204" pitchFamily="34" charset="0"/>
            </a:endParaRPr>
          </a:p>
          <a:p>
            <a:r>
              <a:rPr lang="fi-FI" sz="2500" dirty="0">
                <a:latin typeface="Calibri" panose="020F0502020204030204" pitchFamily="34" charset="0"/>
              </a:rPr>
              <a:t>- Miltä minusta tuntuisi osata taito?</a:t>
            </a:r>
          </a:p>
        </p:txBody>
      </p:sp>
      <p:sp>
        <p:nvSpPr>
          <p:cNvPr id="4" name="Tekstiruutu 3">
            <a:extLst>
              <a:ext uri="{FF2B5EF4-FFF2-40B4-BE49-F238E27FC236}">
                <a16:creationId xmlns:a16="http://schemas.microsoft.com/office/drawing/2014/main" id="{139B8C36-D362-49AE-8129-145967FAE409}"/>
              </a:ext>
            </a:extLst>
          </p:cNvPr>
          <p:cNvSpPr txBox="1"/>
          <p:nvPr/>
        </p:nvSpPr>
        <p:spPr>
          <a:xfrm>
            <a:off x="4383362" y="210952"/>
            <a:ext cx="6562759" cy="584775"/>
          </a:xfrm>
          <a:prstGeom prst="rect">
            <a:avLst/>
          </a:prstGeom>
          <a:noFill/>
        </p:spPr>
        <p:txBody>
          <a:bodyPr wrap="none" rtlCol="0">
            <a:spAutoFit/>
          </a:bodyPr>
          <a:lstStyle/>
          <a:p>
            <a:pPr marR="114580"/>
            <a:r>
              <a:rPr lang="fi-FI" sz="3200" b="1" dirty="0">
                <a:solidFill>
                  <a:srgbClr val="0070C0"/>
                </a:solidFill>
                <a:latin typeface="Calibri" panose="020F0502020204030204" pitchFamily="34" charset="0"/>
              </a:rPr>
              <a:t>Lapsi oman toimintansa sanoittajana</a:t>
            </a:r>
            <a:endParaRPr lang="fi-FI" sz="3200" b="1" dirty="0">
              <a:solidFill>
                <a:srgbClr val="0070C0"/>
              </a:solidFill>
            </a:endParaRPr>
          </a:p>
        </p:txBody>
      </p:sp>
    </p:spTree>
    <p:extLst>
      <p:ext uri="{BB962C8B-B14F-4D97-AF65-F5344CB8AC3E}">
        <p14:creationId xmlns:p14="http://schemas.microsoft.com/office/powerpoint/2010/main" val="1357606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7BA0EB7-B1AA-43B1-9BA3-B6B011D07A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278B6FB-0F0E-4F20-8B88-F64161D55899}"/>
              </a:ext>
            </a:extLst>
          </p:cNvPr>
          <p:cNvSpPr>
            <a:spLocks noGrp="1"/>
          </p:cNvSpPr>
          <p:nvPr>
            <p:ph type="title"/>
          </p:nvPr>
        </p:nvSpPr>
        <p:spPr>
          <a:xfrm>
            <a:off x="1840370" y="321133"/>
            <a:ext cx="2293092" cy="611928"/>
          </a:xfrm>
          <a:solidFill>
            <a:srgbClr val="FFFFFF"/>
          </a:solidFill>
          <a:ln>
            <a:solidFill>
              <a:srgbClr val="404040"/>
            </a:solidFill>
          </a:ln>
        </p:spPr>
        <p:txBody>
          <a:bodyPr>
            <a:normAutofit fontScale="90000"/>
          </a:bodyPr>
          <a:lstStyle/>
          <a:p>
            <a:r>
              <a:rPr lang="fi-FI" dirty="0">
                <a:solidFill>
                  <a:srgbClr val="262626"/>
                </a:solidFill>
              </a:rPr>
              <a:t>koonti</a:t>
            </a:r>
          </a:p>
        </p:txBody>
      </p:sp>
      <p:sp>
        <p:nvSpPr>
          <p:cNvPr id="3" name="Sisällön paikkamerkki 2">
            <a:extLst>
              <a:ext uri="{FF2B5EF4-FFF2-40B4-BE49-F238E27FC236}">
                <a16:creationId xmlns:a16="http://schemas.microsoft.com/office/drawing/2014/main" id="{897EBA1A-7134-4929-A0FB-B81C17764C25}"/>
              </a:ext>
            </a:extLst>
          </p:cNvPr>
          <p:cNvSpPr>
            <a:spLocks noGrp="1"/>
          </p:cNvSpPr>
          <p:nvPr>
            <p:ph idx="1"/>
          </p:nvPr>
        </p:nvSpPr>
        <p:spPr>
          <a:xfrm>
            <a:off x="139959" y="1054359"/>
            <a:ext cx="6652727" cy="5682343"/>
          </a:xfrm>
        </p:spPr>
        <p:txBody>
          <a:bodyPr>
            <a:noAutofit/>
          </a:bodyPr>
          <a:lstStyle/>
          <a:p>
            <a:pPr>
              <a:lnSpc>
                <a:spcPct val="90000"/>
              </a:lnSpc>
            </a:pPr>
            <a:r>
              <a:rPr lang="fi-FI" b="1" dirty="0">
                <a:solidFill>
                  <a:srgbClr val="FFFFFF"/>
                </a:solidFill>
              </a:rPr>
              <a:t> Tavoitteena hauskan pitäminen ja osallistuminen! </a:t>
            </a:r>
          </a:p>
          <a:p>
            <a:pPr>
              <a:lnSpc>
                <a:spcPct val="90000"/>
              </a:lnSpc>
            </a:pPr>
            <a:r>
              <a:rPr lang="fi-FI" dirty="0">
                <a:solidFill>
                  <a:srgbClr val="FFFFFF"/>
                </a:solidFill>
              </a:rPr>
              <a:t>- Omaa kehittymistä ja itsevertailua korostava, lapselle tärkeä oma tavoite </a:t>
            </a:r>
          </a:p>
          <a:p>
            <a:pPr>
              <a:lnSpc>
                <a:spcPct val="90000"/>
              </a:lnSpc>
            </a:pPr>
            <a:r>
              <a:rPr lang="fi-FI" dirty="0">
                <a:solidFill>
                  <a:srgbClr val="FFFFFF"/>
                </a:solidFill>
              </a:rPr>
              <a:t>- Paras tapa innostaa liikkumaan, on antaa heille positiivisia kokemuksia onnistumisesta </a:t>
            </a:r>
          </a:p>
          <a:p>
            <a:pPr>
              <a:lnSpc>
                <a:spcPct val="90000"/>
              </a:lnSpc>
            </a:pPr>
            <a:r>
              <a:rPr lang="fi-FI" dirty="0">
                <a:solidFill>
                  <a:srgbClr val="FFFFFF"/>
                </a:solidFill>
              </a:rPr>
              <a:t>- Jaa suoritettavat tehtävät pienempiin osiin pilkkomalla niitä </a:t>
            </a:r>
          </a:p>
          <a:p>
            <a:pPr>
              <a:lnSpc>
                <a:spcPct val="90000"/>
              </a:lnSpc>
            </a:pPr>
            <a:r>
              <a:rPr lang="fi-FI" dirty="0">
                <a:solidFill>
                  <a:srgbClr val="FFFFFF"/>
                </a:solidFill>
              </a:rPr>
              <a:t>- Muista kognitiivinen ohjaus, ohjattu oivaltaminen, ongelmien ratkaisu </a:t>
            </a:r>
          </a:p>
          <a:p>
            <a:pPr>
              <a:lnSpc>
                <a:spcPct val="90000"/>
              </a:lnSpc>
            </a:pPr>
            <a:r>
              <a:rPr lang="fi-FI" dirty="0">
                <a:solidFill>
                  <a:srgbClr val="FFFFFF"/>
                </a:solidFill>
              </a:rPr>
              <a:t>- Muokkaa tehtäviä tai ympäristöä </a:t>
            </a:r>
          </a:p>
          <a:p>
            <a:pPr>
              <a:lnSpc>
                <a:spcPct val="90000"/>
              </a:lnSpc>
            </a:pPr>
            <a:r>
              <a:rPr lang="fi-FI" dirty="0">
                <a:solidFill>
                  <a:srgbClr val="FFFFFF"/>
                </a:solidFill>
              </a:rPr>
              <a:t>- Jos lapsi ei pysy toisten perässä: anna välillä muunlaisia tehtäviä (esim. erotuomarina toimiminen) </a:t>
            </a:r>
          </a:p>
          <a:p>
            <a:pPr>
              <a:lnSpc>
                <a:spcPct val="90000"/>
              </a:lnSpc>
            </a:pPr>
            <a:r>
              <a:rPr lang="fi-FI" dirty="0">
                <a:solidFill>
                  <a:srgbClr val="FFFFFF"/>
                </a:solidFill>
              </a:rPr>
              <a:t>- Osoita lapselle, että uskot hänen voivan oppia </a:t>
            </a:r>
          </a:p>
          <a:p>
            <a:pPr>
              <a:lnSpc>
                <a:spcPct val="90000"/>
              </a:lnSpc>
            </a:pPr>
            <a:r>
              <a:rPr lang="fi-FI" dirty="0">
                <a:solidFill>
                  <a:srgbClr val="FFFFFF"/>
                </a:solidFill>
              </a:rPr>
              <a:t>- Lapselle merkityksellisen toiminnan/ajatuksen äärelle pysähtyminen</a:t>
            </a:r>
          </a:p>
          <a:p>
            <a:pPr>
              <a:lnSpc>
                <a:spcPct val="90000"/>
              </a:lnSpc>
            </a:pPr>
            <a:r>
              <a:rPr lang="fi-FI" dirty="0">
                <a:solidFill>
                  <a:srgbClr val="FFFFFF"/>
                </a:solidFill>
              </a:rPr>
              <a:t>- Kokeile rohkeasti uusia ideoita sen sijaan, että käytät monta päivää sen pohtimiseen mikä toimii ja mikä ei. </a:t>
            </a:r>
            <a:br>
              <a:rPr lang="fi-FI" dirty="0">
                <a:solidFill>
                  <a:srgbClr val="FFFFFF"/>
                </a:solidFill>
              </a:rPr>
            </a:br>
            <a:r>
              <a:rPr lang="fi-FI" dirty="0">
                <a:solidFill>
                  <a:srgbClr val="FFFFFF"/>
                </a:solidFill>
                <a:sym typeface="Wingdings" panose="05000000000000000000" pitchFamily="2" charset="2"/>
              </a:rPr>
              <a:t> </a:t>
            </a:r>
            <a:r>
              <a:rPr lang="fi-FI" dirty="0">
                <a:solidFill>
                  <a:srgbClr val="FFFFFF"/>
                </a:solidFill>
              </a:rPr>
              <a:t>Jätä toimivat tavat käytäntöön, jaa ne muiden kanssa ja parantele      niitä arjessa yhdessä kehitellen</a:t>
            </a:r>
          </a:p>
        </p:txBody>
      </p:sp>
      <p:sp>
        <p:nvSpPr>
          <p:cNvPr id="137" name="Rectangle 136">
            <a:extLst>
              <a:ext uri="{FF2B5EF4-FFF2-40B4-BE49-F238E27FC236}">
                <a16:creationId xmlns:a16="http://schemas.microsoft.com/office/drawing/2014/main" id="{D9653EDA-1A30-48B1-BF28-9986FD1D26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CAF4B266-6894-41F1-94B6-1814A0EFE5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ymiö, Keltainen, Onnellinen, Hymy, Hymiöt, Kasvot">
            <a:extLst>
              <a:ext uri="{FF2B5EF4-FFF2-40B4-BE49-F238E27FC236}">
                <a16:creationId xmlns:a16="http://schemas.microsoft.com/office/drawing/2014/main" id="{7FBC86FA-1783-4175-94A6-F16DB6A2E3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5364" y="2012222"/>
            <a:ext cx="3355848" cy="2516886"/>
          </a:xfrm>
          <a:prstGeom prst="rect">
            <a:avLst/>
          </a:prstGeom>
          <a:noFill/>
          <a:extLst>
            <a:ext uri="{909E8E84-426E-40DD-AFC4-6F175D3DCCD1}">
              <a14:hiddenFill xmlns:a14="http://schemas.microsoft.com/office/drawing/2010/main">
                <a:solidFill>
                  <a:srgbClr val="FFFFFF"/>
                </a:solidFill>
              </a14:hiddenFill>
            </a:ext>
          </a:extLst>
        </p:spPr>
      </p:pic>
      <p:sp>
        <p:nvSpPr>
          <p:cNvPr id="4" name="Iloiset kasvot 3">
            <a:extLst>
              <a:ext uri="{FF2B5EF4-FFF2-40B4-BE49-F238E27FC236}">
                <a16:creationId xmlns:a16="http://schemas.microsoft.com/office/drawing/2014/main" id="{9AD45A10-B7B9-4F70-ABAE-478D0161B3CF}"/>
              </a:ext>
            </a:extLst>
          </p:cNvPr>
          <p:cNvSpPr/>
          <p:nvPr/>
        </p:nvSpPr>
        <p:spPr>
          <a:xfrm>
            <a:off x="5861108" y="933061"/>
            <a:ext cx="469784" cy="381741"/>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62640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9C36DB-728E-4113-A192-E8EEB480E9FD}"/>
              </a:ext>
            </a:extLst>
          </p:cNvPr>
          <p:cNvSpPr>
            <a:spLocks noGrp="1"/>
          </p:cNvSpPr>
          <p:nvPr>
            <p:ph type="title"/>
          </p:nvPr>
        </p:nvSpPr>
        <p:spPr/>
        <p:txBody>
          <a:bodyPr/>
          <a:lstStyle/>
          <a:p>
            <a:r>
              <a:rPr lang="fi-FI" dirty="0"/>
              <a:t>Linkkejä eri sivuille</a:t>
            </a:r>
          </a:p>
        </p:txBody>
      </p:sp>
      <p:sp>
        <p:nvSpPr>
          <p:cNvPr id="3" name="Sisällön paikkamerkki 2">
            <a:extLst>
              <a:ext uri="{FF2B5EF4-FFF2-40B4-BE49-F238E27FC236}">
                <a16:creationId xmlns:a16="http://schemas.microsoft.com/office/drawing/2014/main" id="{E5B7D22D-7361-4326-8E36-20E82106CBC2}"/>
              </a:ext>
            </a:extLst>
          </p:cNvPr>
          <p:cNvSpPr>
            <a:spLocks noGrp="1"/>
          </p:cNvSpPr>
          <p:nvPr>
            <p:ph idx="1"/>
          </p:nvPr>
        </p:nvSpPr>
        <p:spPr>
          <a:xfrm>
            <a:off x="331694" y="2612877"/>
            <a:ext cx="11071411" cy="3838257"/>
          </a:xfrm>
        </p:spPr>
        <p:txBody>
          <a:bodyPr>
            <a:normAutofit/>
          </a:bodyPr>
          <a:lstStyle/>
          <a:p>
            <a:pPr>
              <a:buClr>
                <a:srgbClr val="418AB3"/>
              </a:buClr>
            </a:pPr>
            <a:r>
              <a:rPr lang="fi-FI" b="1" dirty="0">
                <a:solidFill>
                  <a:srgbClr val="000000">
                    <a:lumMod val="85000"/>
                    <a:lumOff val="15000"/>
                  </a:srgbClr>
                </a:solidFill>
              </a:rPr>
              <a:t>Opas: Motoriikan haasteet varhaiskasvatuksessa </a:t>
            </a:r>
            <a:r>
              <a:rPr lang="fi-FI" dirty="0">
                <a:solidFill>
                  <a:srgbClr val="000000">
                    <a:lumMod val="85000"/>
                    <a:lumOff val="15000"/>
                  </a:srgbClr>
                </a:solidFill>
                <a:hlinkClick r:id="rId2"/>
              </a:rPr>
              <a:t>https://innostunliikkumaan.fi/wp-content/uploads/2020/02/Motoriikan_haasteet_netti.pdf</a:t>
            </a:r>
            <a:r>
              <a:rPr lang="fi-FI" dirty="0">
                <a:solidFill>
                  <a:srgbClr val="000000">
                    <a:lumMod val="85000"/>
                    <a:lumOff val="15000"/>
                  </a:srgbClr>
                </a:solidFill>
              </a:rPr>
              <a:t> </a:t>
            </a:r>
          </a:p>
          <a:p>
            <a:pPr marL="0" indent="0">
              <a:buNone/>
            </a:pPr>
            <a:endParaRPr lang="fi-FI" dirty="0" smtClean="0">
              <a:solidFill>
                <a:srgbClr val="0070C0"/>
              </a:solidFill>
              <a:hlinkClick r:id="rId3">
                <a:extLst>
                  <a:ext uri="{A12FA001-AC4F-418D-AE19-62706E023703}">
                    <ahyp:hlinkClr xmlns:ahyp="http://schemas.microsoft.com/office/drawing/2018/hyperlinkcolor" xmlns="" val="tx"/>
                  </a:ext>
                </a:extLst>
              </a:hlinkClick>
            </a:endParaRPr>
          </a:p>
          <a:p>
            <a:r>
              <a:rPr lang="fi-FI" dirty="0" smtClean="0">
                <a:solidFill>
                  <a:srgbClr val="0070C0"/>
                </a:solidFill>
                <a:hlinkClick r:id="rId3">
                  <a:extLst>
                    <a:ext uri="{A12FA001-AC4F-418D-AE19-62706E023703}">
                      <ahyp:hlinkClr xmlns:ahyp="http://schemas.microsoft.com/office/drawing/2018/hyperlinkcolor" xmlns="" val="tx"/>
                    </a:ext>
                  </a:extLst>
                </a:hlinkClick>
              </a:rPr>
              <a:t>https</a:t>
            </a:r>
            <a:r>
              <a:rPr lang="fi-FI" dirty="0">
                <a:solidFill>
                  <a:srgbClr val="0070C0"/>
                </a:solidFill>
                <a:hlinkClick r:id="rId3">
                  <a:extLst>
                    <a:ext uri="{A12FA001-AC4F-418D-AE19-62706E023703}">
                      <ahyp:hlinkClr xmlns:ahyp="http://schemas.microsoft.com/office/drawing/2018/hyperlinkcolor" xmlns="" val="tx"/>
                    </a:ext>
                  </a:extLst>
                </a:hlinkClick>
              </a:rPr>
              <a:t>://innostunliikkumaan.fi/motoriset-taidot-arjessa-ja-niiden-oppimiseen-vaikuttavat-tekijat/motorisen-oppimisen-vaikeudet-mista-on-kyse/</a:t>
            </a:r>
            <a:endParaRPr lang="fi-FI" dirty="0">
              <a:solidFill>
                <a:srgbClr val="0070C0"/>
              </a:solidFill>
            </a:endParaRPr>
          </a:p>
          <a:p>
            <a:endParaRPr lang="fi-FI" dirty="0">
              <a:solidFill>
                <a:srgbClr val="0070C0"/>
              </a:solidFill>
              <a:hlinkClick r:id="rId4"/>
            </a:endParaRPr>
          </a:p>
          <a:p>
            <a:r>
              <a:rPr lang="fi-FI" dirty="0">
                <a:hlinkClick r:id="rId4"/>
              </a:rPr>
              <a:t>https://innostunliikkumaan.fi/motoriset-taidot-arjessa-ja-niiden-oppimiseen-vaikuttavat-tekijat/motorisen-oppimisen-vaikeudet-arjessa-miten-nayttaytyy-eri-toimintaymparistoissa</a:t>
            </a:r>
            <a:r>
              <a:rPr lang="fi-FI" dirty="0" smtClean="0">
                <a:hlinkClick r:id="rId4"/>
              </a:rPr>
              <a:t>/</a:t>
            </a:r>
            <a:r>
              <a:rPr lang="fi-FI" dirty="0" smtClean="0"/>
              <a:t>  </a:t>
            </a:r>
            <a:endParaRPr lang="fi-FI" dirty="0"/>
          </a:p>
          <a:p>
            <a:pPr marL="0" indent="0">
              <a:buNone/>
            </a:pPr>
            <a:endParaRPr lang="fi-FI" b="1" dirty="0" smtClean="0"/>
          </a:p>
          <a:p>
            <a:r>
              <a:rPr lang="fi-FI" b="1" dirty="0" smtClean="0"/>
              <a:t>Hyviä vinkkejä:</a:t>
            </a:r>
            <a:r>
              <a:rPr lang="fi-FI" b="1" dirty="0"/>
              <a:t> </a:t>
            </a:r>
            <a:r>
              <a:rPr lang="fi-FI" dirty="0" smtClean="0">
                <a:solidFill>
                  <a:srgbClr val="0070C0"/>
                </a:solidFill>
                <a:hlinkClick r:id="rId5"/>
              </a:rPr>
              <a:t>https</a:t>
            </a:r>
            <a:r>
              <a:rPr lang="fi-FI" dirty="0">
                <a:solidFill>
                  <a:srgbClr val="0070C0"/>
                </a:solidFill>
                <a:hlinkClick r:id="rId5"/>
              </a:rPr>
              <a:t>://innostunliikkumaan.fi/linkit</a:t>
            </a:r>
            <a:r>
              <a:rPr lang="fi-FI" dirty="0" smtClean="0">
                <a:solidFill>
                  <a:srgbClr val="0070C0"/>
                </a:solidFill>
                <a:hlinkClick r:id="rId5"/>
              </a:rPr>
              <a:t>/</a:t>
            </a:r>
            <a:r>
              <a:rPr lang="fi-FI" dirty="0">
                <a:solidFill>
                  <a:srgbClr val="0070C0"/>
                </a:solidFill>
              </a:rPr>
              <a:t> </a:t>
            </a:r>
            <a:endParaRPr lang="fi-FI" dirty="0">
              <a:solidFill>
                <a:srgbClr val="0070C0"/>
              </a:solidFill>
            </a:endParaRPr>
          </a:p>
          <a:p>
            <a:pPr marL="0" indent="0">
              <a:buNone/>
            </a:pPr>
            <a:endParaRPr lang="fi-FI" dirty="0">
              <a:solidFill>
                <a:srgbClr val="0070C0"/>
              </a:solidFill>
            </a:endParaRPr>
          </a:p>
        </p:txBody>
      </p:sp>
    </p:spTree>
    <p:extLst>
      <p:ext uri="{BB962C8B-B14F-4D97-AF65-F5344CB8AC3E}">
        <p14:creationId xmlns:p14="http://schemas.microsoft.com/office/powerpoint/2010/main" val="208126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4D5ED294-667A-4F23-BC01-8D862FE6ACCD}"/>
              </a:ext>
            </a:extLst>
          </p:cNvPr>
          <p:cNvSpPr txBox="1"/>
          <p:nvPr/>
        </p:nvSpPr>
        <p:spPr>
          <a:xfrm>
            <a:off x="3394619" y="246918"/>
            <a:ext cx="5402761" cy="369332"/>
          </a:xfrm>
          <a:prstGeom prst="rect">
            <a:avLst/>
          </a:prstGeom>
          <a:noFill/>
        </p:spPr>
        <p:txBody>
          <a:bodyPr wrap="none" rtlCol="0">
            <a:spAutoFit/>
          </a:bodyPr>
          <a:lstStyle/>
          <a:p>
            <a:r>
              <a:rPr lang="fi-FI" b="1"/>
              <a:t>MOTORISET PERUSTAIDOT –MITÄ NE OVAT?</a:t>
            </a:r>
            <a:endParaRPr lang="fi-FI" b="1" dirty="0"/>
          </a:p>
        </p:txBody>
      </p:sp>
      <p:sp>
        <p:nvSpPr>
          <p:cNvPr id="3" name="Tekstiruutu 2">
            <a:extLst>
              <a:ext uri="{FF2B5EF4-FFF2-40B4-BE49-F238E27FC236}">
                <a16:creationId xmlns:a16="http://schemas.microsoft.com/office/drawing/2014/main" id="{E1901AB4-D004-4B43-8289-DB0CDBC27BF0}"/>
              </a:ext>
            </a:extLst>
          </p:cNvPr>
          <p:cNvSpPr txBox="1"/>
          <p:nvPr/>
        </p:nvSpPr>
        <p:spPr>
          <a:xfrm>
            <a:off x="2539817" y="777676"/>
            <a:ext cx="7302683" cy="646331"/>
          </a:xfrm>
          <a:prstGeom prst="rect">
            <a:avLst/>
          </a:prstGeom>
          <a:noFill/>
        </p:spPr>
        <p:txBody>
          <a:bodyPr wrap="square" rtlCol="0">
            <a:spAutoFit/>
          </a:bodyPr>
          <a:lstStyle/>
          <a:p>
            <a:r>
              <a:rPr lang="fi-FI" sz="3600" b="1" dirty="0">
                <a:solidFill>
                  <a:srgbClr val="00B050"/>
                </a:solidFill>
              </a:rPr>
              <a:t>MOTORISET PERUSTAIDOT</a:t>
            </a:r>
          </a:p>
        </p:txBody>
      </p:sp>
      <p:sp>
        <p:nvSpPr>
          <p:cNvPr id="4" name="Suorakulmio 3">
            <a:extLst>
              <a:ext uri="{FF2B5EF4-FFF2-40B4-BE49-F238E27FC236}">
                <a16:creationId xmlns:a16="http://schemas.microsoft.com/office/drawing/2014/main" id="{CEA8DF70-90CB-4859-A728-FBC686D7D9EF}"/>
              </a:ext>
            </a:extLst>
          </p:cNvPr>
          <p:cNvSpPr/>
          <p:nvPr/>
        </p:nvSpPr>
        <p:spPr>
          <a:xfrm>
            <a:off x="490492" y="1803849"/>
            <a:ext cx="3356179" cy="4622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t>TASAPAINOTAIDOT</a:t>
            </a:r>
          </a:p>
          <a:p>
            <a:pPr algn="ctr"/>
            <a:endParaRPr lang="fi-FI" sz="2000" b="1" dirty="0"/>
          </a:p>
          <a:p>
            <a:pPr marL="285750" indent="-285750" algn="ctr">
              <a:buFontTx/>
              <a:buChar char="-"/>
            </a:pPr>
            <a:r>
              <a:rPr lang="fi-FI" sz="2000" dirty="0"/>
              <a:t>Pystyasennot</a:t>
            </a:r>
          </a:p>
          <a:p>
            <a:pPr marL="285750" indent="-285750" algn="ctr">
              <a:buFontTx/>
              <a:buChar char="-"/>
            </a:pPr>
            <a:r>
              <a:rPr lang="fi-FI" sz="2000" dirty="0"/>
              <a:t>Pää alaspäin asennot</a:t>
            </a:r>
          </a:p>
          <a:p>
            <a:pPr marL="285750" indent="-285750" algn="ctr">
              <a:buFontTx/>
              <a:buChar char="-"/>
            </a:pPr>
            <a:r>
              <a:rPr lang="fi-FI" sz="2000" dirty="0"/>
              <a:t>Pyöriminen</a:t>
            </a:r>
          </a:p>
          <a:p>
            <a:pPr marL="285750" indent="-285750" algn="ctr">
              <a:buFontTx/>
              <a:buChar char="-"/>
            </a:pPr>
            <a:r>
              <a:rPr lang="fi-FI" sz="2000" dirty="0"/>
              <a:t>Heiluminen</a:t>
            </a:r>
          </a:p>
          <a:p>
            <a:pPr marL="285750" indent="-285750" algn="ctr">
              <a:buFontTx/>
              <a:buChar char="-"/>
            </a:pPr>
            <a:r>
              <a:rPr lang="fi-FI" sz="2000" dirty="0"/>
              <a:t>Pysähtyminen</a:t>
            </a:r>
          </a:p>
          <a:p>
            <a:pPr marL="285750" indent="-285750" algn="ctr">
              <a:buFontTx/>
              <a:buChar char="-"/>
            </a:pPr>
            <a:r>
              <a:rPr lang="fi-FI" sz="2000" dirty="0"/>
              <a:t>Väistäminen</a:t>
            </a:r>
          </a:p>
          <a:p>
            <a:pPr marL="285750" indent="-285750" algn="ctr">
              <a:buFontTx/>
              <a:buChar char="-"/>
            </a:pPr>
            <a:r>
              <a:rPr lang="fi-FI" sz="2000" dirty="0"/>
              <a:t>Koukistaminen</a:t>
            </a:r>
          </a:p>
          <a:p>
            <a:pPr marL="285750" indent="-285750" algn="ctr">
              <a:buFontTx/>
              <a:buChar char="-"/>
            </a:pPr>
            <a:r>
              <a:rPr lang="fi-FI" sz="2000" dirty="0"/>
              <a:t>Ojentaminen</a:t>
            </a:r>
          </a:p>
          <a:p>
            <a:pPr marL="285750" indent="-285750" algn="ctr">
              <a:buFontTx/>
              <a:buChar char="-"/>
            </a:pPr>
            <a:r>
              <a:rPr lang="fi-FI" sz="2000" dirty="0"/>
              <a:t>Kieriminen</a:t>
            </a:r>
          </a:p>
        </p:txBody>
      </p:sp>
      <p:sp>
        <p:nvSpPr>
          <p:cNvPr id="6" name="Suorakulmio 5">
            <a:extLst>
              <a:ext uri="{FF2B5EF4-FFF2-40B4-BE49-F238E27FC236}">
                <a16:creationId xmlns:a16="http://schemas.microsoft.com/office/drawing/2014/main" id="{DC63FC3A-2B39-4EAE-8929-7F5DC41B7421}"/>
              </a:ext>
            </a:extLst>
          </p:cNvPr>
          <p:cNvSpPr/>
          <p:nvPr/>
        </p:nvSpPr>
        <p:spPr>
          <a:xfrm>
            <a:off x="4727263" y="1803849"/>
            <a:ext cx="2927789" cy="4622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t>LIIKKUMISTAIDOT</a:t>
            </a:r>
          </a:p>
          <a:p>
            <a:pPr algn="ctr"/>
            <a:endParaRPr lang="fi-FI" sz="2000" b="1" dirty="0"/>
          </a:p>
          <a:p>
            <a:pPr marL="285750" indent="-285750" algn="ctr">
              <a:buFontTx/>
              <a:buChar char="-"/>
            </a:pPr>
            <a:r>
              <a:rPr lang="fi-FI" sz="2000" dirty="0"/>
              <a:t>Käveleminen</a:t>
            </a:r>
          </a:p>
          <a:p>
            <a:pPr marL="285750" indent="-285750" algn="ctr">
              <a:buFontTx/>
              <a:buChar char="-"/>
            </a:pPr>
            <a:r>
              <a:rPr lang="fi-FI" sz="2000" dirty="0"/>
              <a:t>Juokseminen</a:t>
            </a:r>
          </a:p>
          <a:p>
            <a:pPr marL="285750" indent="-285750" algn="ctr">
              <a:buFontTx/>
              <a:buChar char="-"/>
            </a:pPr>
            <a:r>
              <a:rPr lang="fi-FI" sz="2000" dirty="0"/>
              <a:t>Loikkiminen</a:t>
            </a:r>
          </a:p>
          <a:p>
            <a:pPr marL="285750" indent="-285750" algn="ctr">
              <a:buFontTx/>
              <a:buChar char="-"/>
            </a:pPr>
            <a:r>
              <a:rPr lang="fi-FI" sz="2000" dirty="0"/>
              <a:t>Hyppiminen</a:t>
            </a:r>
          </a:p>
          <a:p>
            <a:pPr marL="285750" indent="-285750" algn="ctr">
              <a:buFontTx/>
              <a:buChar char="-"/>
            </a:pPr>
            <a:r>
              <a:rPr lang="fi-FI" sz="2000" dirty="0"/>
              <a:t>Kiipeileminen</a:t>
            </a:r>
          </a:p>
          <a:p>
            <a:pPr marL="285750" indent="-285750" algn="ctr">
              <a:buFontTx/>
              <a:buChar char="-"/>
            </a:pPr>
            <a:r>
              <a:rPr lang="fi-FI" sz="2000" dirty="0"/>
              <a:t>Laukkaaminen</a:t>
            </a:r>
          </a:p>
          <a:p>
            <a:pPr marL="285750" indent="-285750" algn="ctr">
              <a:buFontTx/>
              <a:buChar char="-"/>
            </a:pPr>
            <a:r>
              <a:rPr lang="fi-FI" sz="2000" dirty="0"/>
              <a:t>Liukuminen</a:t>
            </a:r>
          </a:p>
          <a:p>
            <a:pPr marL="285750" indent="-285750" algn="ctr">
              <a:buFontTx/>
              <a:buChar char="-"/>
            </a:pPr>
            <a:r>
              <a:rPr lang="fi-FI" sz="2000" dirty="0"/>
              <a:t>Kinkkaaminen</a:t>
            </a:r>
          </a:p>
        </p:txBody>
      </p:sp>
      <p:sp>
        <p:nvSpPr>
          <p:cNvPr id="7" name="Suorakulmio 6">
            <a:extLst>
              <a:ext uri="{FF2B5EF4-FFF2-40B4-BE49-F238E27FC236}">
                <a16:creationId xmlns:a16="http://schemas.microsoft.com/office/drawing/2014/main" id="{D61065F2-B95E-462C-97D0-B79FB2DE10FE}"/>
              </a:ext>
            </a:extLst>
          </p:cNvPr>
          <p:cNvSpPr/>
          <p:nvPr/>
        </p:nvSpPr>
        <p:spPr>
          <a:xfrm>
            <a:off x="8773720" y="1804298"/>
            <a:ext cx="2927788" cy="4622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t>KÄSITTELYTAIDOT</a:t>
            </a:r>
          </a:p>
          <a:p>
            <a:pPr algn="ctr"/>
            <a:endParaRPr lang="fi-FI" sz="2000" dirty="0"/>
          </a:p>
          <a:p>
            <a:pPr marL="285750" indent="-285750" algn="ctr">
              <a:buFontTx/>
              <a:buChar char="-"/>
            </a:pPr>
            <a:r>
              <a:rPr lang="fi-FI" sz="2000" dirty="0"/>
              <a:t>Virittäminen</a:t>
            </a:r>
          </a:p>
          <a:p>
            <a:pPr marL="285750" indent="-285750" algn="ctr">
              <a:buFontTx/>
              <a:buChar char="-"/>
            </a:pPr>
            <a:r>
              <a:rPr lang="fi-FI" sz="2000" dirty="0"/>
              <a:t>Heittäminen</a:t>
            </a:r>
          </a:p>
          <a:p>
            <a:pPr marL="285750" indent="-285750" algn="ctr">
              <a:buFontTx/>
              <a:buChar char="-"/>
            </a:pPr>
            <a:r>
              <a:rPr lang="fi-FI" sz="2000" dirty="0"/>
              <a:t>Potkiminen</a:t>
            </a:r>
          </a:p>
          <a:p>
            <a:pPr marL="285750" indent="-285750" algn="ctr">
              <a:buFontTx/>
              <a:buChar char="-"/>
            </a:pPr>
            <a:r>
              <a:rPr lang="fi-FI" sz="2000" dirty="0"/>
              <a:t>Työntäminen</a:t>
            </a:r>
          </a:p>
          <a:p>
            <a:pPr marL="285750" indent="-285750" algn="ctr">
              <a:buFontTx/>
              <a:buChar char="-"/>
            </a:pPr>
            <a:r>
              <a:rPr lang="fi-FI" sz="2000" dirty="0"/>
              <a:t>Lyöminen</a:t>
            </a:r>
          </a:p>
          <a:p>
            <a:pPr marL="285750" indent="-285750" algn="ctr">
              <a:buFontTx/>
              <a:buChar char="-"/>
            </a:pPr>
            <a:r>
              <a:rPr lang="fi-FI" sz="2000" dirty="0"/>
              <a:t>Pomputtaminen</a:t>
            </a:r>
          </a:p>
          <a:p>
            <a:pPr marL="285750" indent="-285750" algn="ctr">
              <a:buFontTx/>
              <a:buChar char="-"/>
            </a:pPr>
            <a:r>
              <a:rPr lang="fi-FI" sz="2000" dirty="0"/>
              <a:t>Kiinniottaminen</a:t>
            </a:r>
          </a:p>
          <a:p>
            <a:pPr marL="285750" indent="-285750" algn="ctr">
              <a:buFontTx/>
              <a:buChar char="-"/>
            </a:pPr>
            <a:endParaRPr lang="fi-FI" dirty="0"/>
          </a:p>
          <a:p>
            <a:pPr algn="ctr"/>
            <a:endParaRPr lang="fi-FI" dirty="0"/>
          </a:p>
        </p:txBody>
      </p:sp>
    </p:spTree>
    <p:extLst>
      <p:ext uri="{BB962C8B-B14F-4D97-AF65-F5344CB8AC3E}">
        <p14:creationId xmlns:p14="http://schemas.microsoft.com/office/powerpoint/2010/main" val="300848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6CC0FE-CACA-4F43-8340-45C1F6ADDABE}"/>
              </a:ext>
            </a:extLst>
          </p:cNvPr>
          <p:cNvSpPr>
            <a:spLocks noGrp="1"/>
          </p:cNvSpPr>
          <p:nvPr>
            <p:ph type="title"/>
          </p:nvPr>
        </p:nvSpPr>
        <p:spPr>
          <a:xfrm>
            <a:off x="521871" y="989044"/>
            <a:ext cx="4330048" cy="2572325"/>
          </a:xfrm>
          <a:noFill/>
          <a:ln>
            <a:solidFill>
              <a:schemeClr val="tx1"/>
            </a:solidFill>
          </a:ln>
        </p:spPr>
        <p:txBody>
          <a:bodyPr>
            <a:noAutofit/>
          </a:bodyPr>
          <a:lstStyle/>
          <a:p>
            <a:r>
              <a:rPr lang="fi-FI" b="1" dirty="0">
                <a:solidFill>
                  <a:schemeClr val="tx1"/>
                </a:solidFill>
              </a:rPr>
              <a:t>Entä sitten kun motoriset taidot eivät kehitykään kuten ikätasoisilla?</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D3F07316-73D1-40A8-BC85-DAC5E87E2566}"/>
              </a:ext>
            </a:extLst>
          </p:cNvPr>
          <p:cNvSpPr>
            <a:spLocks noGrp="1"/>
          </p:cNvSpPr>
          <p:nvPr>
            <p:ph idx="1"/>
          </p:nvPr>
        </p:nvSpPr>
        <p:spPr>
          <a:xfrm>
            <a:off x="6049182" y="802638"/>
            <a:ext cx="5408696" cy="5252722"/>
          </a:xfrm>
        </p:spPr>
        <p:txBody>
          <a:bodyPr anchor="ctr">
            <a:normAutofit/>
          </a:bodyPr>
          <a:lstStyle/>
          <a:p>
            <a:endParaRPr lang="fi-FI" dirty="0">
              <a:solidFill>
                <a:schemeClr val="bg1"/>
              </a:solidFill>
            </a:endParaRPr>
          </a:p>
          <a:p>
            <a:r>
              <a:rPr lang="fi-FI" sz="3600" dirty="0">
                <a:solidFill>
                  <a:schemeClr val="bg1"/>
                </a:solidFill>
              </a:rPr>
              <a:t>Mistä on kyse?</a:t>
            </a:r>
          </a:p>
          <a:p>
            <a:r>
              <a:rPr lang="fi-FI" sz="3600" dirty="0">
                <a:solidFill>
                  <a:schemeClr val="bg1"/>
                </a:solidFill>
              </a:rPr>
              <a:t>Mistä johtuu?</a:t>
            </a:r>
          </a:p>
          <a:p>
            <a:r>
              <a:rPr lang="fi-FI" sz="3600" dirty="0">
                <a:solidFill>
                  <a:schemeClr val="bg1"/>
                </a:solidFill>
              </a:rPr>
              <a:t>Miten näyttäytyy?</a:t>
            </a:r>
          </a:p>
          <a:p>
            <a:r>
              <a:rPr lang="fi-FI" sz="3600" dirty="0">
                <a:solidFill>
                  <a:schemeClr val="bg1"/>
                </a:solidFill>
              </a:rPr>
              <a:t>Miltä tuntuu?</a:t>
            </a:r>
          </a:p>
          <a:p>
            <a:endParaRPr lang="fi-FI" dirty="0">
              <a:solidFill>
                <a:schemeClr val="bg1"/>
              </a:solidFill>
            </a:endParaRPr>
          </a:p>
        </p:txBody>
      </p:sp>
    </p:spTree>
    <p:extLst>
      <p:ext uri="{BB962C8B-B14F-4D97-AF65-F5344CB8AC3E}">
        <p14:creationId xmlns:p14="http://schemas.microsoft.com/office/powerpoint/2010/main" val="37320189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0012349D-7ECA-4729-AFD9-D0CE24D68FF0}"/>
              </a:ext>
            </a:extLst>
          </p:cNvPr>
          <p:cNvPicPr>
            <a:picLocks noChangeAspect="1"/>
          </p:cNvPicPr>
          <p:nvPr/>
        </p:nvPicPr>
        <p:blipFill>
          <a:blip r:embed="rId2"/>
          <a:stretch>
            <a:fillRect/>
          </a:stretch>
        </p:blipFill>
        <p:spPr>
          <a:xfrm>
            <a:off x="279988" y="109196"/>
            <a:ext cx="11632023" cy="6639608"/>
          </a:xfrm>
          <a:prstGeom prst="rect">
            <a:avLst/>
          </a:prstGeom>
        </p:spPr>
      </p:pic>
      <p:sp>
        <p:nvSpPr>
          <p:cNvPr id="3" name="Tekstiruutu 2">
            <a:extLst>
              <a:ext uri="{FF2B5EF4-FFF2-40B4-BE49-F238E27FC236}">
                <a16:creationId xmlns:a16="http://schemas.microsoft.com/office/drawing/2014/main" id="{63A06419-677C-4087-8F9F-88FEC07D9AB8}"/>
              </a:ext>
            </a:extLst>
          </p:cNvPr>
          <p:cNvSpPr txBox="1"/>
          <p:nvPr/>
        </p:nvSpPr>
        <p:spPr>
          <a:xfrm>
            <a:off x="757646" y="5268962"/>
            <a:ext cx="4102504" cy="830997"/>
          </a:xfrm>
          <a:prstGeom prst="rect">
            <a:avLst/>
          </a:prstGeom>
          <a:noFill/>
        </p:spPr>
        <p:txBody>
          <a:bodyPr wrap="square" rtlCol="0">
            <a:spAutoFit/>
          </a:bodyPr>
          <a:lstStyle/>
          <a:p>
            <a:r>
              <a:rPr lang="fi-FI" sz="2400" dirty="0">
                <a:solidFill>
                  <a:schemeClr val="bg1">
                    <a:lumMod val="85000"/>
                  </a:schemeClr>
                </a:solidFill>
              </a:rPr>
              <a:t>Lasten motoriset perustaidot</a:t>
            </a:r>
          </a:p>
          <a:p>
            <a:r>
              <a:rPr lang="fi-FI" sz="2400" dirty="0">
                <a:solidFill>
                  <a:schemeClr val="bg1">
                    <a:lumMod val="85000"/>
                  </a:schemeClr>
                </a:solidFill>
              </a:rPr>
              <a:t> kehittyvät yksilölliseen tahtiin</a:t>
            </a:r>
          </a:p>
        </p:txBody>
      </p:sp>
    </p:spTree>
    <p:extLst>
      <p:ext uri="{BB962C8B-B14F-4D97-AF65-F5344CB8AC3E}">
        <p14:creationId xmlns:p14="http://schemas.microsoft.com/office/powerpoint/2010/main" val="141769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707581-DC66-43B7-AF2C-8335032F96E8}"/>
              </a:ext>
            </a:extLst>
          </p:cNvPr>
          <p:cNvSpPr>
            <a:spLocks noGrp="1"/>
          </p:cNvSpPr>
          <p:nvPr>
            <p:ph type="title"/>
          </p:nvPr>
        </p:nvSpPr>
        <p:spPr>
          <a:xfrm>
            <a:off x="557784" y="150876"/>
            <a:ext cx="11530584" cy="946404"/>
          </a:xfrm>
        </p:spPr>
        <p:txBody>
          <a:bodyPr>
            <a:normAutofit fontScale="90000"/>
          </a:bodyPr>
          <a:lstStyle/>
          <a:p>
            <a:r>
              <a:rPr lang="fi-FI" b="1" dirty="0"/>
              <a:t>MOTORISEN OPPIMISEN VAIKEUDET PÄÄLLEKKÄISTYVÄT</a:t>
            </a:r>
          </a:p>
        </p:txBody>
      </p:sp>
      <p:pic>
        <p:nvPicPr>
          <p:cNvPr id="3" name="Kuva 2">
            <a:extLst>
              <a:ext uri="{FF2B5EF4-FFF2-40B4-BE49-F238E27FC236}">
                <a16:creationId xmlns:a16="http://schemas.microsoft.com/office/drawing/2014/main" id="{F0DA33BD-1577-425C-8A83-84E3B7C56F8C}"/>
              </a:ext>
            </a:extLst>
          </p:cNvPr>
          <p:cNvPicPr>
            <a:picLocks noChangeAspect="1"/>
          </p:cNvPicPr>
          <p:nvPr/>
        </p:nvPicPr>
        <p:blipFill>
          <a:blip r:embed="rId2"/>
          <a:stretch>
            <a:fillRect/>
          </a:stretch>
        </p:blipFill>
        <p:spPr>
          <a:xfrm>
            <a:off x="2459418" y="1204959"/>
            <a:ext cx="7273164" cy="5653041"/>
          </a:xfrm>
          <a:prstGeom prst="rect">
            <a:avLst/>
          </a:prstGeom>
        </p:spPr>
      </p:pic>
      <p:sp>
        <p:nvSpPr>
          <p:cNvPr id="4" name="Tekstiruutu 3">
            <a:extLst>
              <a:ext uri="{FF2B5EF4-FFF2-40B4-BE49-F238E27FC236}">
                <a16:creationId xmlns:a16="http://schemas.microsoft.com/office/drawing/2014/main" id="{4F8ED707-E649-48F9-9FDF-CD895F3D7793}"/>
              </a:ext>
            </a:extLst>
          </p:cNvPr>
          <p:cNvSpPr txBox="1"/>
          <p:nvPr/>
        </p:nvSpPr>
        <p:spPr>
          <a:xfrm rot="21244303">
            <a:off x="4089656" y="2046464"/>
            <a:ext cx="4012688" cy="369332"/>
          </a:xfrm>
          <a:prstGeom prst="rect">
            <a:avLst/>
          </a:prstGeom>
          <a:solidFill>
            <a:srgbClr val="00B0F0"/>
          </a:solidFill>
        </p:spPr>
        <p:txBody>
          <a:bodyPr wrap="square" rtlCol="0">
            <a:spAutoFit/>
          </a:bodyPr>
          <a:lstStyle/>
          <a:p>
            <a:r>
              <a:rPr lang="fi-FI" b="1" dirty="0">
                <a:solidFill>
                  <a:schemeClr val="bg1"/>
                </a:solidFill>
              </a:rPr>
              <a:t>KEHITYKSELLINEN KIELIHÄIRIÖ</a:t>
            </a:r>
          </a:p>
        </p:txBody>
      </p:sp>
    </p:spTree>
    <p:extLst>
      <p:ext uri="{BB962C8B-B14F-4D97-AF65-F5344CB8AC3E}">
        <p14:creationId xmlns:p14="http://schemas.microsoft.com/office/powerpoint/2010/main" val="60018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D85578-1E4B-4014-9D52-E768947503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8550B3F-9390-4CA1-B3C8-91529289DC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26AE3E0-D821-4C5E-B9B2-0C65E66945D9}"/>
              </a:ext>
            </a:extLst>
          </p:cNvPr>
          <p:cNvSpPr>
            <a:spLocks noGrp="1"/>
          </p:cNvSpPr>
          <p:nvPr>
            <p:ph type="title"/>
          </p:nvPr>
        </p:nvSpPr>
        <p:spPr>
          <a:xfrm>
            <a:off x="1949518" y="1059838"/>
            <a:ext cx="3632052" cy="4738324"/>
          </a:xfrm>
          <a:noFill/>
          <a:ln>
            <a:noFill/>
          </a:ln>
        </p:spPr>
        <p:txBody>
          <a:bodyPr>
            <a:normAutofit/>
          </a:bodyPr>
          <a:lstStyle/>
          <a:p>
            <a:r>
              <a:rPr lang="fi-FI" sz="3600">
                <a:solidFill>
                  <a:schemeClr val="bg1"/>
                </a:solidFill>
              </a:rPr>
              <a:t>MOTORISEN OPPIMISEN VAIKEUDET </a:t>
            </a:r>
            <a:r>
              <a:rPr lang="fi-FI" sz="3600" b="1">
                <a:solidFill>
                  <a:schemeClr val="bg1"/>
                </a:solidFill>
              </a:rPr>
              <a:t>LAPSEN ARJESSA</a:t>
            </a:r>
            <a:endParaRPr lang="fi-FI" sz="3600">
              <a:solidFill>
                <a:schemeClr val="bg1"/>
              </a:solidFill>
            </a:endParaRPr>
          </a:p>
        </p:txBody>
      </p:sp>
      <p:sp>
        <p:nvSpPr>
          <p:cNvPr id="3" name="Sisällön paikkamerkki 2">
            <a:extLst>
              <a:ext uri="{FF2B5EF4-FFF2-40B4-BE49-F238E27FC236}">
                <a16:creationId xmlns:a16="http://schemas.microsoft.com/office/drawing/2014/main" id="{DB8D2101-9152-4E23-A6CE-199BC0388145}"/>
              </a:ext>
            </a:extLst>
          </p:cNvPr>
          <p:cNvSpPr>
            <a:spLocks noGrp="1"/>
          </p:cNvSpPr>
          <p:nvPr>
            <p:ph idx="1"/>
          </p:nvPr>
        </p:nvSpPr>
        <p:spPr>
          <a:xfrm>
            <a:off x="6322423" y="252549"/>
            <a:ext cx="5723397" cy="6474821"/>
          </a:xfrm>
        </p:spPr>
        <p:txBody>
          <a:bodyPr anchor="ctr">
            <a:normAutofit lnSpcReduction="10000"/>
          </a:bodyPr>
          <a:lstStyle/>
          <a:p>
            <a:pPr>
              <a:lnSpc>
                <a:spcPct val="90000"/>
              </a:lnSpc>
            </a:pPr>
            <a:r>
              <a:rPr lang="fi-FI" sz="2200" dirty="0"/>
              <a:t>Suoriutuminen joka päiväisissä motorista koordinaatiota vaativissa toiminnoissa on olennaisesti huonompaa suhteessa ikätasoisiin</a:t>
            </a:r>
          </a:p>
          <a:p>
            <a:pPr>
              <a:lnSpc>
                <a:spcPct val="90000"/>
              </a:lnSpc>
            </a:pPr>
            <a:endParaRPr lang="fi-FI" sz="2200" dirty="0"/>
          </a:p>
          <a:p>
            <a:pPr>
              <a:lnSpc>
                <a:spcPct val="90000"/>
              </a:lnSpc>
            </a:pPr>
            <a:r>
              <a:rPr lang="fi-FI" sz="2200" dirty="0"/>
              <a:t>Vaikeudet hieno- tai karkeamotorisissa taidoissa tai molemmissa</a:t>
            </a:r>
          </a:p>
          <a:p>
            <a:pPr>
              <a:lnSpc>
                <a:spcPct val="90000"/>
              </a:lnSpc>
            </a:pPr>
            <a:endParaRPr lang="fi-FI" sz="2200" dirty="0"/>
          </a:p>
          <a:p>
            <a:pPr>
              <a:lnSpc>
                <a:spcPct val="90000"/>
              </a:lnSpc>
            </a:pPr>
            <a:r>
              <a:rPr lang="fi-FI" sz="2200" dirty="0"/>
              <a:t>Vaikeudet oppia uusia motorisia taitoja tai niiden käyttämistä uusissa tilanteissa</a:t>
            </a:r>
          </a:p>
          <a:p>
            <a:pPr>
              <a:lnSpc>
                <a:spcPct val="90000"/>
              </a:lnSpc>
            </a:pPr>
            <a:endParaRPr lang="fi-FI" sz="2200" dirty="0"/>
          </a:p>
          <a:p>
            <a:pPr>
              <a:lnSpc>
                <a:spcPct val="90000"/>
              </a:lnSpc>
            </a:pPr>
            <a:r>
              <a:rPr lang="fi-FI" sz="2200" dirty="0"/>
              <a:t>Päivittäisissä arjen taidoissa </a:t>
            </a:r>
          </a:p>
          <a:p>
            <a:pPr>
              <a:lnSpc>
                <a:spcPct val="90000"/>
              </a:lnSpc>
            </a:pPr>
            <a:endParaRPr lang="fi-FI" sz="2200" dirty="0"/>
          </a:p>
          <a:p>
            <a:pPr>
              <a:lnSpc>
                <a:spcPct val="90000"/>
              </a:lnSpc>
            </a:pPr>
            <a:r>
              <a:rPr lang="fi-FI" sz="2200" dirty="0"/>
              <a:t>Vaikutukset lapsen osallistumiselle ja osallisuudelle leikkitilanteissa</a:t>
            </a:r>
          </a:p>
          <a:p>
            <a:pPr>
              <a:lnSpc>
                <a:spcPct val="90000"/>
              </a:lnSpc>
            </a:pPr>
            <a:endParaRPr lang="fi-FI" sz="2200" dirty="0"/>
          </a:p>
          <a:p>
            <a:pPr>
              <a:lnSpc>
                <a:spcPct val="90000"/>
              </a:lnSpc>
            </a:pPr>
            <a:r>
              <a:rPr lang="fi-FI" sz="2200" dirty="0"/>
              <a:t>Usein myös aistitiedon käytön ja havaintomotorisen toiminnan ongelmat</a:t>
            </a:r>
          </a:p>
          <a:p>
            <a:pPr>
              <a:lnSpc>
                <a:spcPct val="90000"/>
              </a:lnSpc>
            </a:pPr>
            <a:endParaRPr lang="fi-FI" sz="1400" dirty="0"/>
          </a:p>
        </p:txBody>
      </p:sp>
    </p:spTree>
    <p:extLst>
      <p:ext uri="{BB962C8B-B14F-4D97-AF65-F5344CB8AC3E}">
        <p14:creationId xmlns:p14="http://schemas.microsoft.com/office/powerpoint/2010/main" val="176633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A95DA3-3622-46DC-AE60-71F694BDB92F}"/>
              </a:ext>
            </a:extLst>
          </p:cNvPr>
          <p:cNvSpPr>
            <a:spLocks noGrp="1"/>
          </p:cNvSpPr>
          <p:nvPr>
            <p:ph type="title"/>
          </p:nvPr>
        </p:nvSpPr>
        <p:spPr>
          <a:xfrm>
            <a:off x="5333528" y="374560"/>
            <a:ext cx="5925310" cy="1174991"/>
          </a:xfrm>
        </p:spPr>
        <p:txBody>
          <a:bodyPr>
            <a:normAutofit/>
          </a:bodyPr>
          <a:lstStyle/>
          <a:p>
            <a:r>
              <a:rPr lang="fi-FI" sz="2400"/>
              <a:t>VAIKUTUKSIA LAPSEN KOKONAISKEHITYKSEEN</a:t>
            </a:r>
          </a:p>
        </p:txBody>
      </p:sp>
      <p:pic>
        <p:nvPicPr>
          <p:cNvPr id="4" name="Kuva 3">
            <a:extLst>
              <a:ext uri="{FF2B5EF4-FFF2-40B4-BE49-F238E27FC236}">
                <a16:creationId xmlns:a16="http://schemas.microsoft.com/office/drawing/2014/main" id="{4C1797FB-09F1-4D06-9C05-8679D54DA5B6}"/>
              </a:ext>
            </a:extLst>
          </p:cNvPr>
          <p:cNvPicPr>
            <a:picLocks noChangeAspect="1"/>
          </p:cNvPicPr>
          <p:nvPr/>
        </p:nvPicPr>
        <p:blipFill rotWithShape="1">
          <a:blip r:embed="rId2"/>
          <a:srcRect l="131"/>
          <a:stretch/>
        </p:blipFill>
        <p:spPr>
          <a:xfrm>
            <a:off x="20" y="10"/>
            <a:ext cx="4657325" cy="6857990"/>
          </a:xfrm>
          <a:prstGeom prst="rect">
            <a:avLst/>
          </a:prstGeom>
        </p:spPr>
      </p:pic>
      <p:sp>
        <p:nvSpPr>
          <p:cNvPr id="3" name="Sisällön paikkamerkki 2">
            <a:extLst>
              <a:ext uri="{FF2B5EF4-FFF2-40B4-BE49-F238E27FC236}">
                <a16:creationId xmlns:a16="http://schemas.microsoft.com/office/drawing/2014/main" id="{5885D3CE-6B80-4F21-8650-33C9ECB4EBE9}"/>
              </a:ext>
            </a:extLst>
          </p:cNvPr>
          <p:cNvSpPr>
            <a:spLocks noGrp="1"/>
          </p:cNvSpPr>
          <p:nvPr>
            <p:ph idx="1"/>
          </p:nvPr>
        </p:nvSpPr>
        <p:spPr>
          <a:xfrm>
            <a:off x="5093991" y="1856792"/>
            <a:ext cx="6897711" cy="4833257"/>
          </a:xfrm>
        </p:spPr>
        <p:txBody>
          <a:bodyPr>
            <a:noAutofit/>
          </a:bodyPr>
          <a:lstStyle/>
          <a:p>
            <a:pPr>
              <a:lnSpc>
                <a:spcPct val="90000"/>
              </a:lnSpc>
            </a:pPr>
            <a:r>
              <a:rPr lang="fi-FI" sz="2600" dirty="0"/>
              <a:t>Useat liikunta- ja vapaa-ajan aktiviteetit vaativat motorista koordinaatiota</a:t>
            </a:r>
          </a:p>
          <a:p>
            <a:pPr>
              <a:lnSpc>
                <a:spcPct val="90000"/>
              </a:lnSpc>
            </a:pPr>
            <a:r>
              <a:rPr lang="fi-FI" sz="2600" dirty="0"/>
              <a:t>Joukkueurheilu ja organisoitu liikuntatoiminta</a:t>
            </a:r>
          </a:p>
          <a:p>
            <a:pPr>
              <a:lnSpc>
                <a:spcPct val="90000"/>
              </a:lnSpc>
            </a:pPr>
            <a:r>
              <a:rPr lang="fi-FI" sz="2600" dirty="0"/>
              <a:t>Taitotaso kasvaa luonnollisesti iän myötä, lapsi ei pysy toisten kyydissä mukana</a:t>
            </a:r>
          </a:p>
          <a:p>
            <a:pPr>
              <a:lnSpc>
                <a:spcPct val="90000"/>
              </a:lnSpc>
            </a:pPr>
            <a:r>
              <a:rPr lang="fi-FI" sz="2600" dirty="0"/>
              <a:t>Itsetunto ja -arvostus</a:t>
            </a:r>
          </a:p>
          <a:p>
            <a:pPr>
              <a:lnSpc>
                <a:spcPct val="90000"/>
              </a:lnSpc>
            </a:pPr>
            <a:r>
              <a:rPr lang="fi-FI" sz="2600" dirty="0"/>
              <a:t>Sosiaaliset suhteet ja osallisuus</a:t>
            </a:r>
          </a:p>
          <a:p>
            <a:pPr>
              <a:lnSpc>
                <a:spcPct val="90000"/>
              </a:lnSpc>
            </a:pPr>
            <a:r>
              <a:rPr lang="fi-FI" sz="2600" dirty="0"/>
              <a:t>Tunne-elämän ja käyttäytymisen ongelmat</a:t>
            </a:r>
          </a:p>
          <a:p>
            <a:pPr>
              <a:lnSpc>
                <a:spcPct val="90000"/>
              </a:lnSpc>
            </a:pPr>
            <a:r>
              <a:rPr lang="fi-FI" sz="2600" dirty="0"/>
              <a:t>Akateeminen suoriutuminen</a:t>
            </a:r>
          </a:p>
          <a:p>
            <a:pPr>
              <a:lnSpc>
                <a:spcPct val="90000"/>
              </a:lnSpc>
            </a:pPr>
            <a:r>
              <a:rPr lang="fi-FI" sz="2600" dirty="0"/>
              <a:t>Lihaskunto, fyysinen aktiivisuus ja ylipaino</a:t>
            </a:r>
          </a:p>
          <a:p>
            <a:pPr>
              <a:lnSpc>
                <a:spcPct val="90000"/>
              </a:lnSpc>
            </a:pPr>
            <a:endParaRPr lang="fi-FI" sz="2400" dirty="0"/>
          </a:p>
        </p:txBody>
      </p:sp>
    </p:spTree>
    <p:extLst>
      <p:ext uri="{BB962C8B-B14F-4D97-AF65-F5344CB8AC3E}">
        <p14:creationId xmlns:p14="http://schemas.microsoft.com/office/powerpoint/2010/main" val="2069204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466A9AE5-69DF-4153-B35A-94BDEF32EB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3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159B5318-27A8-4E50-80D9-B92D4F28EA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Kuva 1">
            <a:extLst>
              <a:ext uri="{FF2B5EF4-FFF2-40B4-BE49-F238E27FC236}">
                <a16:creationId xmlns:a16="http://schemas.microsoft.com/office/drawing/2014/main" id="{8A895CB6-9A49-462C-A6A2-A0C9EF73BFBF}"/>
              </a:ext>
            </a:extLst>
          </p:cNvPr>
          <p:cNvPicPr>
            <a:picLocks noChangeAspect="1"/>
          </p:cNvPicPr>
          <p:nvPr/>
        </p:nvPicPr>
        <p:blipFill rotWithShape="1">
          <a:blip r:embed="rId2"/>
          <a:srcRect l="5892" r="5488"/>
          <a:stretch/>
        </p:blipFill>
        <p:spPr>
          <a:xfrm>
            <a:off x="3991514" y="847430"/>
            <a:ext cx="7320920" cy="5163141"/>
          </a:xfrm>
          <a:prstGeom prst="rect">
            <a:avLst/>
          </a:prstGeom>
        </p:spPr>
      </p:pic>
      <p:sp>
        <p:nvSpPr>
          <p:cNvPr id="3" name="Tekstiruutu 2">
            <a:extLst>
              <a:ext uri="{FF2B5EF4-FFF2-40B4-BE49-F238E27FC236}">
                <a16:creationId xmlns:a16="http://schemas.microsoft.com/office/drawing/2014/main" id="{9C1C262F-8A4B-4217-99C0-C526B4ADDEEE}"/>
              </a:ext>
            </a:extLst>
          </p:cNvPr>
          <p:cNvSpPr txBox="1"/>
          <p:nvPr/>
        </p:nvSpPr>
        <p:spPr>
          <a:xfrm>
            <a:off x="2232638" y="6078755"/>
            <a:ext cx="9738692" cy="646331"/>
          </a:xfrm>
          <a:prstGeom prst="rect">
            <a:avLst/>
          </a:prstGeom>
          <a:noFill/>
        </p:spPr>
        <p:txBody>
          <a:bodyPr wrap="none" rtlCol="0">
            <a:spAutoFit/>
          </a:bodyPr>
          <a:lstStyle/>
          <a:p>
            <a:r>
              <a:rPr lang="fi-FI" dirty="0">
                <a:solidFill>
                  <a:schemeClr val="bg1"/>
                </a:solidFill>
              </a:rPr>
              <a:t>Kuva kokonaisuudessaan</a:t>
            </a:r>
            <a:r>
              <a:rPr lang="fi-FI" dirty="0" smtClean="0">
                <a:solidFill>
                  <a:schemeClr val="bg1"/>
                </a:solidFill>
              </a:rPr>
              <a:t>:</a:t>
            </a:r>
            <a:r>
              <a:rPr lang="fi-FI" dirty="0"/>
              <a:t> </a:t>
            </a:r>
            <a:r>
              <a:rPr lang="fi-FI" dirty="0" smtClean="0"/>
              <a:t/>
            </a:r>
            <a:br>
              <a:rPr lang="fi-FI" dirty="0" smtClean="0"/>
            </a:br>
            <a:r>
              <a:rPr lang="fi-FI" dirty="0" smtClean="0">
                <a:hlinkClick r:id="rId3"/>
              </a:rPr>
              <a:t>https</a:t>
            </a:r>
            <a:r>
              <a:rPr lang="fi-FI" dirty="0">
                <a:hlinkClick r:id="rId3"/>
              </a:rPr>
              <a:t>://</a:t>
            </a:r>
            <a:r>
              <a:rPr lang="fi-FI" dirty="0" smtClean="0">
                <a:hlinkClick r:id="rId3"/>
              </a:rPr>
              <a:t>storage.googleapis.com/valo-production/2017/09/varpaatvauhtiin-ohjaajanopas2012.pdf</a:t>
            </a:r>
            <a:r>
              <a:rPr lang="fi-FI" dirty="0" smtClean="0"/>
              <a:t>  </a:t>
            </a:r>
            <a:r>
              <a:rPr lang="fi-FI" dirty="0" smtClean="0">
                <a:solidFill>
                  <a:schemeClr val="bg1"/>
                </a:solidFill>
              </a:rPr>
              <a:t>s. 20-21</a:t>
            </a:r>
            <a:endParaRPr lang="fi-FI" dirty="0">
              <a:solidFill>
                <a:schemeClr val="bg1"/>
              </a:solidFill>
              <a:hlinkClick r:id="rId4">
                <a:extLst>
                  <a:ext uri="{A12FA001-AC4F-418D-AE19-62706E023703}">
                    <ahyp:hlinkClr xmlns:ahyp="http://schemas.microsoft.com/office/drawing/2018/hyperlinkcolor" xmlns="" val="tx"/>
                  </a:ext>
                </a:extLst>
              </a:hlinkClick>
            </a:endParaRPr>
          </a:p>
        </p:txBody>
      </p:sp>
      <p:sp>
        <p:nvSpPr>
          <p:cNvPr id="4" name="Tekstiruutu 3">
            <a:extLst>
              <a:ext uri="{FF2B5EF4-FFF2-40B4-BE49-F238E27FC236}">
                <a16:creationId xmlns:a16="http://schemas.microsoft.com/office/drawing/2014/main" id="{11932B4F-D886-4997-9FC5-C54F9A380036}"/>
              </a:ext>
            </a:extLst>
          </p:cNvPr>
          <p:cNvSpPr txBox="1"/>
          <p:nvPr/>
        </p:nvSpPr>
        <p:spPr>
          <a:xfrm>
            <a:off x="949235" y="847430"/>
            <a:ext cx="3111948" cy="5232202"/>
          </a:xfrm>
          <a:prstGeom prst="rect">
            <a:avLst/>
          </a:prstGeom>
          <a:noFill/>
        </p:spPr>
        <p:txBody>
          <a:bodyPr wrap="square" rtlCol="0">
            <a:spAutoFit/>
          </a:bodyPr>
          <a:lstStyle/>
          <a:p>
            <a:r>
              <a:rPr lang="fi-FI" sz="3600" dirty="0"/>
              <a:t>Varhaiskasvatus-päivän mahdollisuuksia</a:t>
            </a:r>
          </a:p>
          <a:p>
            <a:r>
              <a:rPr lang="fi-FI" sz="3600" dirty="0"/>
              <a:t>m</a:t>
            </a:r>
            <a:r>
              <a:rPr lang="fi-FI" sz="3600" dirty="0" smtClean="0"/>
              <a:t>otoristen taitojen </a:t>
            </a:r>
            <a:r>
              <a:rPr lang="fi-FI" sz="3600" dirty="0"/>
              <a:t>kehittä-</a:t>
            </a:r>
          </a:p>
          <a:p>
            <a:r>
              <a:rPr lang="fi-FI" sz="3600" dirty="0" err="1"/>
              <a:t>miseen</a:t>
            </a:r>
            <a:r>
              <a:rPr lang="fi-FI" sz="3600" dirty="0"/>
              <a:t> </a:t>
            </a:r>
            <a:r>
              <a:rPr lang="fi-FI" sz="3600" dirty="0" smtClean="0"/>
              <a:t/>
            </a:r>
            <a:br>
              <a:rPr lang="fi-FI" sz="3600" dirty="0" smtClean="0"/>
            </a:br>
            <a:endParaRPr lang="fi-FI" sz="3600" dirty="0" smtClean="0"/>
          </a:p>
          <a:p>
            <a:endParaRPr lang="fi-FI" sz="2800" dirty="0"/>
          </a:p>
          <a:p>
            <a:r>
              <a:rPr lang="fi-FI" dirty="0"/>
              <a:t>Lähde: Varpaat vauhtiin –kampanja 2012, Nuori Suomi ry.</a:t>
            </a:r>
            <a:endParaRPr lang="fi-FI" sz="2800" dirty="0"/>
          </a:p>
        </p:txBody>
      </p:sp>
    </p:spTree>
    <p:extLst>
      <p:ext uri="{BB962C8B-B14F-4D97-AF65-F5344CB8AC3E}">
        <p14:creationId xmlns:p14="http://schemas.microsoft.com/office/powerpoint/2010/main" val="3770511225"/>
      </p:ext>
    </p:extLst>
  </p:cSld>
  <p:clrMapOvr>
    <a:masterClrMapping/>
  </p:clrMapOvr>
</p:sld>
</file>

<file path=ppt/theme/theme1.xml><?xml version="1.0" encoding="utf-8"?>
<a:theme xmlns:a="http://schemas.openxmlformats.org/drawingml/2006/main" name="Pakkaus">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otalTime>161</TotalTime>
  <Words>1074</Words>
  <Application>Microsoft Office PowerPoint</Application>
  <PresentationFormat>Laajakuva</PresentationFormat>
  <Paragraphs>192</Paragraphs>
  <Slides>23</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23</vt:i4>
      </vt:variant>
    </vt:vector>
  </HeadingPairs>
  <TitlesOfParts>
    <vt:vector size="28" baseType="lpstr">
      <vt:lpstr>Arial</vt:lpstr>
      <vt:lpstr>Calibri</vt:lpstr>
      <vt:lpstr>Gill Sans MT</vt:lpstr>
      <vt:lpstr>Wingdings</vt:lpstr>
      <vt:lpstr>Pakkaus</vt:lpstr>
      <vt:lpstr>MOTORISEN OPPIMISEN VAIKEUS / dCD</vt:lpstr>
      <vt:lpstr>MOTORISET TAIDOT –MITÄ NE OVAT?</vt:lpstr>
      <vt:lpstr>PowerPoint-esitys</vt:lpstr>
      <vt:lpstr>Entä sitten kun motoriset taidot eivät kehitykään kuten ikätasoisilla?</vt:lpstr>
      <vt:lpstr>PowerPoint-esitys</vt:lpstr>
      <vt:lpstr>MOTORISEN OPPIMISEN VAIKEUDET PÄÄLLEKKÄISTYVÄT</vt:lpstr>
      <vt:lpstr>MOTORISEN OPPIMISEN VAIKEUDET LAPSEN ARJESSA</vt:lpstr>
      <vt:lpstr>VAIKUTUKSIA LAPSEN KOKONAISKEHITYKSEEN</vt:lpstr>
      <vt:lpstr>PowerPoint-esitys</vt:lpstr>
      <vt:lpstr>ruokailu</vt:lpstr>
      <vt:lpstr>PUKEUTUMINEN</vt:lpstr>
      <vt:lpstr>Vetoketjun merkitys lapselle?</vt:lpstr>
      <vt:lpstr>ULKOLEIKKI/PELI</vt:lpstr>
      <vt:lpstr>YHDELLÄ JALALLA Seisominen EI SUJU?</vt:lpstr>
      <vt:lpstr>TYÖSKENTELYTAIDOT</vt:lpstr>
      <vt:lpstr>Miltä se voi lapsesta tuntua?</vt:lpstr>
      <vt:lpstr>MIKSI HAVAINNOIDA JA ARVIOIDA?</vt:lpstr>
      <vt:lpstr>VASU velvoittaa havainnoinnin ja dokumentoinnin sekä huolen puheeksi ottamisen</vt:lpstr>
      <vt:lpstr>PowerPoint-esitys</vt:lpstr>
      <vt:lpstr>MIETI</vt:lpstr>
      <vt:lpstr>PowerPoint-esitys</vt:lpstr>
      <vt:lpstr>koonti</vt:lpstr>
      <vt:lpstr>Linkkejä eri sivuille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MOTORISEN OPPIMISEN VAIKEUS / dCD</dc:title>
  <dc:creator>Leena</dc:creator>
  <cp:lastModifiedBy>Pirnes Leena</cp:lastModifiedBy>
  <cp:revision>9</cp:revision>
  <dcterms:created xsi:type="dcterms:W3CDTF">2021-02-22T11:23:37Z</dcterms:created>
  <dcterms:modified xsi:type="dcterms:W3CDTF">2021-08-05T12:41:39Z</dcterms:modified>
</cp:coreProperties>
</file>