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9674813" cy="2971801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Haastava käyttäytyminen ja sen ennaltaehkäisy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Leena Pirnes</a:t>
            </a:r>
          </a:p>
        </p:txBody>
      </p:sp>
    </p:spTree>
    <p:extLst>
      <p:ext uri="{BB962C8B-B14F-4D97-AF65-F5344CB8AC3E}">
        <p14:creationId xmlns:p14="http://schemas.microsoft.com/office/powerpoint/2010/main" val="3062956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248" y="278587"/>
            <a:ext cx="11706151" cy="99141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Ymmärrä lasta, jolla on haastavaa käytöstä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269" y="1678488"/>
            <a:ext cx="10839734" cy="4947779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Lapsen voi olla vaikea ymmärtää itseään ja omaa käytöstään (erityiset tarpeet)</a:t>
            </a:r>
            <a:br>
              <a:rPr lang="fi-FI" sz="2400" dirty="0">
                <a:solidFill>
                  <a:schemeClr val="bg1"/>
                </a:solidFill>
              </a:rPr>
            </a:br>
            <a:endParaRPr lang="fi-FI" sz="2400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Jäävuori-malli (Käytöksen syiden miettiminen ja ratkaisujen etsiminen)</a:t>
            </a:r>
            <a:br>
              <a:rPr lang="fi-FI" sz="2400" dirty="0">
                <a:solidFill>
                  <a:schemeClr val="bg1"/>
                </a:solidFill>
              </a:rPr>
            </a:br>
            <a:endParaRPr lang="fi-FI" sz="2400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Stressikuppi </a:t>
            </a: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 Pienikin pisara saa täyden kupin läikkymään yli!</a:t>
            </a:r>
            <a:b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</a:br>
            <a:endParaRPr lang="fi-FI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Aistien yli- tai aliherkkyys  oma ääni rauhoittaa, toisen vastaava ääni on sietämätöntä melua.</a:t>
            </a:r>
            <a:b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</a:br>
            <a:endParaRPr lang="fi-FI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Päivittäinen profiilin vaihtelu – Tänään osaan ja pystyn, huomenna taitoja ei vaan ole (erityislapsilla).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0304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516581"/>
            <a:ext cx="8534400" cy="1507067"/>
          </a:xfrm>
        </p:spPr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194561"/>
            <a:ext cx="8534400" cy="4073094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Kujala, T. 2018. Autisminkirjon asiantuntijakoulutus. Oppimis- ja ohjauskeskus </a:t>
            </a:r>
            <a:r>
              <a:rPr lang="fi-FI" dirty="0" err="1">
                <a:solidFill>
                  <a:schemeClr val="bg1"/>
                </a:solidFill>
              </a:rPr>
              <a:t>Valteri</a:t>
            </a:r>
            <a:r>
              <a:rPr lang="fi-FI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  <a:p>
            <a:r>
              <a:rPr lang="fi-FI" dirty="0" err="1">
                <a:solidFill>
                  <a:schemeClr val="bg1"/>
                </a:solidFill>
              </a:rPr>
              <a:t>Norvapalo</a:t>
            </a:r>
            <a:r>
              <a:rPr lang="fi-FI" dirty="0">
                <a:solidFill>
                  <a:schemeClr val="bg1"/>
                </a:solidFill>
              </a:rPr>
              <a:t>, P. 2017. Haastavan </a:t>
            </a:r>
            <a:r>
              <a:rPr lang="fi-FI" dirty="0" err="1">
                <a:solidFill>
                  <a:schemeClr val="bg1"/>
                </a:solidFill>
              </a:rPr>
              <a:t>käyttöytymisen</a:t>
            </a:r>
            <a:r>
              <a:rPr lang="fi-FI" dirty="0">
                <a:solidFill>
                  <a:schemeClr val="bg1"/>
                </a:solidFill>
              </a:rPr>
              <a:t> ennaltaehkäisy, syyt ja muokkaaminen. Jyväskylän avoin yliopisto.</a:t>
            </a:r>
          </a:p>
        </p:txBody>
      </p:sp>
    </p:spTree>
    <p:extLst>
      <p:ext uri="{BB962C8B-B14F-4D97-AF65-F5344CB8AC3E}">
        <p14:creationId xmlns:p14="http://schemas.microsoft.com/office/powerpoint/2010/main" val="366861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33346" y="405783"/>
            <a:ext cx="8534400" cy="1026778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Haastava käyttäytyminen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307" y="1432562"/>
            <a:ext cx="11666533" cy="4824305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fi-FI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chemeClr val="bg1"/>
                </a:solidFill>
              </a:rPr>
              <a:t>Ei toivottua käyttäytymistä, joka haastaa ympäristön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bg1"/>
                </a:solidFill>
              </a:rPr>
              <a:t>	</a:t>
            </a:r>
            <a:r>
              <a:rPr lang="fi-FI" sz="2800" dirty="0">
                <a:solidFill>
                  <a:schemeClr val="bg1"/>
                </a:solidFill>
                <a:sym typeface="Wingdings" panose="05000000000000000000" pitchFamily="2" charset="2"/>
              </a:rPr>
              <a:t> Esim. toisen tai itsensä vahingoittaminen, lyöminen, 	uhmaaminen, 		vastustaminen, kiroilu, sulkeutuneisuus, levottomuus</a:t>
            </a:r>
          </a:p>
          <a:p>
            <a:pPr marL="0" indent="0">
              <a:buNone/>
            </a:pPr>
            <a:endParaRPr lang="fi-FI" sz="28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bg1"/>
                </a:solidFill>
                <a:sym typeface="Wingdings" panose="05000000000000000000" pitchFamily="2" charset="2"/>
              </a:rPr>
              <a:t>Haastavaan käytökseen puututaan, jos se vaikeuttaa uusien taitojen oppimista, sosiaalista kehittymistä ja aiheuttaa vaaraa</a:t>
            </a:r>
          </a:p>
          <a:p>
            <a:pPr marL="0" indent="0">
              <a:buNone/>
            </a:pPr>
            <a:endParaRPr lang="fi-FI" sz="28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800" i="1" dirty="0">
                <a:solidFill>
                  <a:schemeClr val="bg1"/>
                </a:solidFill>
                <a:sym typeface="Wingdings" panose="05000000000000000000" pitchFamily="2" charset="2"/>
              </a:rPr>
              <a:t>Mikä on haastavaa käytöstä ja mikä vain omituista käytöstä?</a:t>
            </a:r>
            <a:endParaRPr lang="fi-FI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6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093" y="164391"/>
            <a:ext cx="10615773" cy="765249"/>
          </a:xfrm>
        </p:spPr>
        <p:txBody>
          <a:bodyPr>
            <a:normAutofit/>
          </a:bodyPr>
          <a:lstStyle/>
          <a:p>
            <a:r>
              <a:rPr lang="sv-FI" b="1" dirty="0">
                <a:solidFill>
                  <a:schemeClr val="bg1"/>
                </a:solidFill>
              </a:rPr>
              <a:t>Haastavan </a:t>
            </a:r>
            <a:r>
              <a:rPr lang="sv-FI" b="1" dirty="0" err="1">
                <a:solidFill>
                  <a:schemeClr val="bg1"/>
                </a:solidFill>
              </a:rPr>
              <a:t>käyttäytymisen</a:t>
            </a:r>
            <a:r>
              <a:rPr lang="sv-FI" b="1" dirty="0">
                <a:solidFill>
                  <a:schemeClr val="bg1"/>
                </a:solidFill>
              </a:rPr>
              <a:t> </a:t>
            </a:r>
            <a:r>
              <a:rPr lang="sv-FI" b="1" dirty="0" err="1">
                <a:solidFill>
                  <a:schemeClr val="bg1"/>
                </a:solidFill>
              </a:rPr>
              <a:t>jäävuori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" y="929640"/>
            <a:ext cx="11910907" cy="5835228"/>
          </a:xfrm>
        </p:spPr>
        <p:txBody>
          <a:bodyPr>
            <a:normAutofit fontScale="70000" lnSpcReduction="20000"/>
          </a:bodyPr>
          <a:lstStyle/>
          <a:p>
            <a:endParaRPr lang="sv-FI" sz="2800" dirty="0"/>
          </a:p>
          <a:p>
            <a:pPr marL="0" indent="0">
              <a:buNone/>
            </a:pPr>
            <a:r>
              <a:rPr lang="fi-FI" sz="3500" b="1" dirty="0">
                <a:solidFill>
                  <a:schemeClr val="bg1"/>
                </a:solidFill>
              </a:rPr>
              <a:t>1. </a:t>
            </a:r>
            <a:r>
              <a:rPr lang="fi-FI" sz="3500" dirty="0">
                <a:solidFill>
                  <a:schemeClr val="bg1"/>
                </a:solidFill>
              </a:rPr>
              <a:t>Vedenpinnan yläpuolelle kerätään näkyvä käyttäytyminen</a:t>
            </a:r>
          </a:p>
          <a:p>
            <a:pPr marL="0" indent="0">
              <a:buNone/>
            </a:pPr>
            <a:endParaRPr lang="fi-FI" sz="3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sz="3500" b="1" dirty="0">
                <a:solidFill>
                  <a:schemeClr val="bg1"/>
                </a:solidFill>
              </a:rPr>
              <a:t>2. </a:t>
            </a:r>
            <a:r>
              <a:rPr lang="fi-FI" sz="3500" dirty="0">
                <a:solidFill>
                  <a:schemeClr val="bg1"/>
                </a:solidFill>
              </a:rPr>
              <a:t>Vedenpinnan alapuolelle kerätään ensin syyt, miksi lapsi käyttäytyy niin kuin käyttäytyy</a:t>
            </a:r>
          </a:p>
          <a:p>
            <a:pPr marL="0" indent="0">
              <a:buNone/>
            </a:pPr>
            <a:endParaRPr lang="fi-FI" sz="3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FI" sz="3500" b="1" dirty="0">
                <a:solidFill>
                  <a:schemeClr val="bg1"/>
                </a:solidFill>
              </a:rPr>
              <a:t>3. </a:t>
            </a:r>
            <a:r>
              <a:rPr lang="sv-FI" sz="3500" dirty="0" err="1">
                <a:solidFill>
                  <a:schemeClr val="bg1"/>
                </a:solidFill>
              </a:rPr>
              <a:t>Syitä</a:t>
            </a:r>
            <a:r>
              <a:rPr lang="sv-FI" sz="3500" dirty="0">
                <a:solidFill>
                  <a:schemeClr val="bg1"/>
                </a:solidFill>
              </a:rPr>
              <a:t> </a:t>
            </a:r>
            <a:r>
              <a:rPr lang="sv-FI" sz="3500" dirty="0" err="1">
                <a:solidFill>
                  <a:schemeClr val="bg1"/>
                </a:solidFill>
              </a:rPr>
              <a:t>voidaan</a:t>
            </a:r>
            <a:r>
              <a:rPr lang="sv-FI" sz="3500" dirty="0">
                <a:solidFill>
                  <a:schemeClr val="bg1"/>
                </a:solidFill>
              </a:rPr>
              <a:t> </a:t>
            </a:r>
            <a:r>
              <a:rPr lang="sv-FI" sz="3500" dirty="0" err="1">
                <a:solidFill>
                  <a:schemeClr val="bg1"/>
                </a:solidFill>
              </a:rPr>
              <a:t>selvittää</a:t>
            </a:r>
            <a:r>
              <a:rPr lang="sv-FI" sz="3500" dirty="0">
                <a:solidFill>
                  <a:schemeClr val="bg1"/>
                </a:solidFill>
              </a:rPr>
              <a:t> </a:t>
            </a:r>
            <a:r>
              <a:rPr lang="sv-FI" sz="3500" dirty="0" err="1">
                <a:solidFill>
                  <a:schemeClr val="bg1"/>
                </a:solidFill>
              </a:rPr>
              <a:t>seurannalla</a:t>
            </a:r>
            <a:r>
              <a:rPr lang="sv-FI" sz="3500" dirty="0">
                <a:solidFill>
                  <a:schemeClr val="bg1"/>
                </a:solidFill>
              </a:rPr>
              <a:t> (mm. </a:t>
            </a:r>
            <a:r>
              <a:rPr lang="sv-FI" sz="3500" dirty="0" err="1">
                <a:solidFill>
                  <a:schemeClr val="bg1"/>
                </a:solidFill>
              </a:rPr>
              <a:t>Päiväkoti</a:t>
            </a:r>
            <a:r>
              <a:rPr lang="sv-FI" sz="3500" dirty="0">
                <a:solidFill>
                  <a:schemeClr val="bg1"/>
                </a:solidFill>
              </a:rPr>
              <a:t>, </a:t>
            </a:r>
            <a:r>
              <a:rPr lang="sv-FI" sz="3500" dirty="0" err="1">
                <a:solidFill>
                  <a:schemeClr val="bg1"/>
                </a:solidFill>
              </a:rPr>
              <a:t>koti</a:t>
            </a:r>
            <a:r>
              <a:rPr lang="sv-FI" sz="3500" dirty="0">
                <a:solidFill>
                  <a:schemeClr val="bg1"/>
                </a:solidFill>
              </a:rPr>
              <a:t>, </a:t>
            </a:r>
            <a:r>
              <a:rPr lang="sv-FI" sz="3500" dirty="0" err="1">
                <a:solidFill>
                  <a:schemeClr val="bg1"/>
                </a:solidFill>
              </a:rPr>
              <a:t>koulussa</a:t>
            </a:r>
            <a:r>
              <a:rPr lang="sv-FI" sz="3500" dirty="0">
                <a:solidFill>
                  <a:schemeClr val="bg1"/>
                </a:solidFill>
              </a:rPr>
              <a:t>: 	</a:t>
            </a:r>
            <a:r>
              <a:rPr lang="sv-FI" sz="3500" dirty="0" err="1">
                <a:solidFill>
                  <a:schemeClr val="bg1"/>
                </a:solidFill>
              </a:rPr>
              <a:t>oppitunnit</a:t>
            </a:r>
            <a:r>
              <a:rPr lang="sv-FI" sz="3500" dirty="0">
                <a:solidFill>
                  <a:schemeClr val="bg1"/>
                </a:solidFill>
              </a:rPr>
              <a:t>, </a:t>
            </a:r>
            <a:r>
              <a:rPr lang="sv-FI" sz="3500" dirty="0" err="1">
                <a:solidFill>
                  <a:schemeClr val="bg1"/>
                </a:solidFill>
              </a:rPr>
              <a:t>iltapäivätoiminta</a:t>
            </a:r>
            <a:r>
              <a:rPr lang="sv-FI" sz="3500" dirty="0">
                <a:solidFill>
                  <a:schemeClr val="bg1"/>
                </a:solidFill>
              </a:rPr>
              <a:t>, </a:t>
            </a:r>
            <a:r>
              <a:rPr lang="sv-FI" sz="3500" dirty="0" err="1">
                <a:solidFill>
                  <a:schemeClr val="bg1"/>
                </a:solidFill>
              </a:rPr>
              <a:t>välitunnit</a:t>
            </a:r>
            <a:r>
              <a:rPr lang="sv-FI" sz="3500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sv-FI" sz="3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sz="3500" b="1" dirty="0">
                <a:solidFill>
                  <a:schemeClr val="bg1"/>
                </a:solidFill>
              </a:rPr>
              <a:t>4. </a:t>
            </a:r>
            <a:r>
              <a:rPr lang="fi-FI" sz="3500" dirty="0">
                <a:solidFill>
                  <a:schemeClr val="bg1"/>
                </a:solidFill>
              </a:rPr>
              <a:t>Syiden selvittyä etsitään ja kirjataan keinot miten syyhyn voi vaikuttaa</a:t>
            </a:r>
          </a:p>
          <a:p>
            <a:pPr marL="0" indent="0">
              <a:buNone/>
            </a:pPr>
            <a:endParaRPr lang="fi-FI" sz="3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sz="3500" b="1" dirty="0">
                <a:solidFill>
                  <a:schemeClr val="bg1"/>
                </a:solidFill>
              </a:rPr>
              <a:t>5. </a:t>
            </a:r>
            <a:r>
              <a:rPr lang="fi-FI" sz="3500" dirty="0">
                <a:solidFill>
                  <a:schemeClr val="bg1"/>
                </a:solidFill>
              </a:rPr>
              <a:t>Lopuksi valitaan mitä keinoja otetaan käyttöön  </a:t>
            </a:r>
            <a:r>
              <a:rPr lang="fi-FI" sz="35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i-FI" sz="3500" dirty="0">
                <a:solidFill>
                  <a:schemeClr val="bg1"/>
                </a:solidFill>
              </a:rPr>
              <a:t>kaikkein tärkein 	ratkaistaessa haastavaa käyttäytymistä 			</a:t>
            </a:r>
          </a:p>
          <a:p>
            <a:pPr marL="0" indent="0">
              <a:buNone/>
            </a:pPr>
            <a:endParaRPr lang="fi-FI" sz="3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184021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4" y="0"/>
            <a:ext cx="12192000" cy="6830174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3790231" y="127850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vastustaminen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5590724" y="94414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levottomuus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09646" y="1870240"/>
            <a:ext cx="2161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Toisen tai itsensä</a:t>
            </a:r>
          </a:p>
          <a:p>
            <a:r>
              <a:rPr lang="fi-FI" b="1" dirty="0">
                <a:solidFill>
                  <a:schemeClr val="bg1"/>
                </a:solidFill>
              </a:rPr>
              <a:t>vahingoittaminen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6430073" y="1615253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uhmaaminen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4981752" y="1901457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kiroilu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5769649" y="2192571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sulkeutuneisuus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4034020" y="4170924"/>
            <a:ext cx="340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Toiminnanohjauksen vaikeus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273957" y="2784376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oppimisvaikeudet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1746402" y="4901612"/>
            <a:ext cx="2566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Tunnetaitojen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682851" y="3935699"/>
            <a:ext cx="277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Tarkkaavuuden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8754912" y="3926268"/>
            <a:ext cx="322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Sosiaalisten 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4494873" y="5749035"/>
            <a:ext cx="4027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Perheessä tapahtuneet</a:t>
            </a:r>
          </a:p>
          <a:p>
            <a:r>
              <a:rPr lang="fi-FI" b="1" dirty="0">
                <a:solidFill>
                  <a:srgbClr val="FF0000"/>
                </a:solidFill>
              </a:rPr>
              <a:t>Muutokset (esim. muutto, avioero, </a:t>
            </a:r>
          </a:p>
          <a:p>
            <a:r>
              <a:rPr lang="fi-FI" b="1" dirty="0">
                <a:solidFill>
                  <a:srgbClr val="FF0000"/>
                </a:solidFill>
              </a:rPr>
              <a:t>kuolema)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2321324" y="2848094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Huomion haku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732413" y="2748511"/>
            <a:ext cx="4413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Kielelliset/kommunikaation 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6357951" y="5009795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Impulsiivisuus (ADHD)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9242161" y="6283105"/>
            <a:ext cx="2528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Päivi </a:t>
            </a:r>
            <a:r>
              <a:rPr lang="fi-FI" dirty="0" err="1"/>
              <a:t>Norvapalo</a:t>
            </a:r>
            <a:r>
              <a:rPr lang="fi-FI" dirty="0"/>
              <a:t> 2017</a:t>
            </a:r>
            <a:endParaRPr lang="sv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5677831" y="6323965"/>
            <a:ext cx="3534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Aikaa, ymmärrystä, läsnäoloa</a:t>
            </a:r>
            <a:endParaRPr lang="sv-FI" dirty="0"/>
          </a:p>
        </p:txBody>
      </p:sp>
      <p:sp>
        <p:nvSpPr>
          <p:cNvPr id="22" name="Tekstiruutu 21"/>
          <p:cNvSpPr txBox="1"/>
          <p:nvPr/>
        </p:nvSpPr>
        <p:spPr>
          <a:xfrm>
            <a:off x="1657681" y="3174429"/>
            <a:ext cx="2470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Huomiota annetaan</a:t>
            </a:r>
          </a:p>
          <a:p>
            <a:r>
              <a:rPr lang="fi-FI" b="1" dirty="0">
                <a:solidFill>
                  <a:srgbClr val="FFFF00"/>
                </a:solidFill>
              </a:rPr>
              <a:t> positiivisista asioista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4204923" y="3124069"/>
            <a:ext cx="34547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Oppimisvaikeuksien arviointi,</a:t>
            </a:r>
          </a:p>
          <a:p>
            <a:r>
              <a:rPr lang="fi-FI" b="1" dirty="0">
                <a:solidFill>
                  <a:srgbClr val="FFFF00"/>
                </a:solidFill>
              </a:rPr>
              <a:t>Tukiopetus etukäteen, </a:t>
            </a:r>
          </a:p>
          <a:p>
            <a:r>
              <a:rPr lang="fi-FI" b="1" dirty="0">
                <a:solidFill>
                  <a:srgbClr val="FFFF00"/>
                </a:solidFill>
              </a:rPr>
              <a:t>osa-aikainen erityisopetus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8805381" y="4269750"/>
            <a:ext cx="3281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Opetetaan </a:t>
            </a:r>
            <a:r>
              <a:rPr lang="fi-FI" b="1" dirty="0" err="1">
                <a:solidFill>
                  <a:srgbClr val="FFFF00"/>
                </a:solidFill>
              </a:rPr>
              <a:t>sos.taitoja</a:t>
            </a:r>
            <a:r>
              <a:rPr lang="fi-FI" b="1" dirty="0">
                <a:solidFill>
                  <a:srgbClr val="FFFF00"/>
                </a:solidFill>
              </a:rPr>
              <a:t> koko </a:t>
            </a:r>
          </a:p>
          <a:p>
            <a:r>
              <a:rPr lang="fi-FI" b="1" dirty="0">
                <a:solidFill>
                  <a:srgbClr val="FFFF00"/>
                </a:solidFill>
              </a:rPr>
              <a:t>Ryhmälle ja/ 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7668130" y="3049765"/>
            <a:ext cx="4108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Puhetta tukevat ja korvaavat</a:t>
            </a:r>
          </a:p>
          <a:p>
            <a:r>
              <a:rPr lang="fi-FI" b="1" dirty="0">
                <a:solidFill>
                  <a:srgbClr val="FFFF00"/>
                </a:solidFill>
              </a:rPr>
              <a:t>Kommunikointikeinot, visuaalisuus, </a:t>
            </a:r>
          </a:p>
          <a:p>
            <a:r>
              <a:rPr lang="fi-FI" b="1" dirty="0">
                <a:solidFill>
                  <a:srgbClr val="FFFF00"/>
                </a:solidFill>
              </a:rPr>
              <a:t>tekeminen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1251900" y="5295346"/>
            <a:ext cx="4294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Tunnetaitojen opetus koko ryhmälle, </a:t>
            </a:r>
          </a:p>
          <a:p>
            <a:r>
              <a:rPr lang="fi-FI" b="1" dirty="0">
                <a:solidFill>
                  <a:srgbClr val="FFFF00"/>
                </a:solidFill>
              </a:rPr>
              <a:t>Pienryhmässä ja/tai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715713" y="4310394"/>
            <a:ext cx="27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Struktuuri, visuaalisuus,</a:t>
            </a:r>
          </a:p>
          <a:p>
            <a:r>
              <a:rPr lang="fi-FI" b="1" dirty="0">
                <a:solidFill>
                  <a:srgbClr val="FFFF00"/>
                </a:solidFill>
              </a:rPr>
              <a:t>tilajärjestelyt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4034020" y="4482177"/>
            <a:ext cx="331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Kuvat, toistot, tuki siirtymissä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6533367" y="5358771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Selkeys, struktuurit, palkkiot, tavoitteet</a:t>
            </a:r>
            <a:endParaRPr lang="sv-FI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0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3691" y="190905"/>
            <a:ext cx="11500689" cy="967336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Haastavan käytöksen ennaltaehkäisy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03200" y="1322331"/>
            <a:ext cx="11988800" cy="539871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Käyttäytymisen syyt liittyvän hyvin usein ympäristöön, opetusjärjestelyihin ja arjen struktuuriin (=jäsentelyyn)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bg1"/>
                </a:solidFill>
              </a:rPr>
              <a:t>	</a:t>
            </a: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 Esim. struktuurin puute, lapsi ei tiedä mitä häneltä odotetaan, sosiaalisia 	taitoja / tunnetaitoja ei ole opetettu, ei ole mahdollisuuksia purkaa tunteita 	sallitulla tavalla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Huomio on suuri käyttäytymisen vahvistaja  huomiota saa usein käyttäytymällä ei-toivotusti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Toivottavan käyttäytymisen huomioiminen ja vahvistaminen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Suurin osa ennaltaehkäisystä pitäisi olla ennakointia ja vain pieni osa interventioita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		 Interventio haastavan käyttäytymisen ilmetessä vaikuttaa vain sillä 		          kerralla eikä poista haastavan käyttäytymisen syytä</a:t>
            </a:r>
            <a:endParaRPr lang="fi-FI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62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5781" y="353744"/>
            <a:ext cx="11073007" cy="936438"/>
          </a:xfrm>
        </p:spPr>
        <p:txBody>
          <a:bodyPr>
            <a:normAutofit/>
          </a:bodyPr>
          <a:lstStyle/>
          <a:p>
            <a:r>
              <a:rPr lang="fi-FI" dirty="0"/>
              <a:t>Haastavan käytöksen ennaltaehkäiseminen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7995" y="1290183"/>
            <a:ext cx="11759272" cy="5336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u="sng" dirty="0"/>
              <a:t>HUOMIOI SEURAAVAT NÄKÖKULMAT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Kommunikointikeinot: Ymmärtääkö lapsi mitä kerrot tai haluat? Ymmärrätkö sinä mitä lapsi kertoo tai haluaa?</a:t>
            </a:r>
          </a:p>
          <a:p>
            <a:pPr marL="457200" indent="-457200">
              <a:buAutoNum type="arabicPeriod"/>
            </a:pPr>
            <a:r>
              <a:rPr lang="fi-FI" sz="2400" b="1" dirty="0">
                <a:solidFill>
                  <a:schemeClr val="bg1"/>
                </a:solidFill>
              </a:rPr>
              <a:t>Strukturointi eli jäsentäminen: </a:t>
            </a:r>
            <a:r>
              <a:rPr lang="fi-FI" sz="2400" b="1" i="1" dirty="0">
                <a:solidFill>
                  <a:schemeClr val="bg1"/>
                </a:solidFill>
              </a:rPr>
              <a:t>Mitä tehdään, missä, kenen kanssa, kuinka kauan, mitä seuraavaksi?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Ymmärtääkö lapsi mitä häneltä odotetaan?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Päivän sisällön mielekkyys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Toiminnan iänmukaisuus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Valinnan mahdollisuudet</a:t>
            </a:r>
          </a:p>
          <a:p>
            <a:pPr marL="457200" indent="-457200">
              <a:buAutoNum type="arabicPeriod"/>
            </a:pPr>
            <a:r>
              <a:rPr lang="fi-FI" sz="2400" dirty="0">
                <a:solidFill>
                  <a:schemeClr val="bg1"/>
                </a:solidFill>
              </a:rPr>
              <a:t>Opetuksen taso (yli-/alisuoriutuminen)</a:t>
            </a:r>
          </a:p>
          <a:p>
            <a:endParaRPr lang="fi-FI" b="1" u="sng" dirty="0"/>
          </a:p>
        </p:txBody>
      </p:sp>
    </p:spTree>
    <p:extLst>
      <p:ext uri="{BB962C8B-B14F-4D97-AF65-F5344CB8AC3E}">
        <p14:creationId xmlns:p14="http://schemas.microsoft.com/office/powerpoint/2010/main" val="999491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0854" y="178378"/>
            <a:ext cx="8534400" cy="610761"/>
          </a:xfrm>
        </p:spPr>
        <p:txBody>
          <a:bodyPr>
            <a:normAutofit fontScale="90000"/>
          </a:bodyPr>
          <a:lstStyle/>
          <a:p>
            <a:r>
              <a:rPr lang="fi-FI" dirty="0"/>
              <a:t>Jatkuu…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270" y="178379"/>
            <a:ext cx="11598810" cy="65355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fi-FI" sz="88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8. </a:t>
            </a:r>
            <a:r>
              <a:rPr lang="fi-FI" sz="8800" dirty="0">
                <a:solidFill>
                  <a:schemeClr val="bg1"/>
                </a:solidFill>
              </a:rPr>
              <a:t>Huomio myönteiseen käyttäytymiseen, onnistumisista palkitseminen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9. </a:t>
            </a:r>
            <a:r>
              <a:rPr lang="fi-FI" sz="8800" dirty="0">
                <a:solidFill>
                  <a:schemeClr val="bg1"/>
                </a:solidFill>
              </a:rPr>
              <a:t>Mielenkiinnonkohteiden huomioiminen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10. </a:t>
            </a:r>
            <a:r>
              <a:rPr lang="fi-FI" sz="8800" dirty="0">
                <a:solidFill>
                  <a:schemeClr val="bg1"/>
                </a:solidFill>
              </a:rPr>
              <a:t>Pienryhmätoiminta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11. </a:t>
            </a:r>
            <a:r>
              <a:rPr lang="fi-FI" sz="8800" dirty="0">
                <a:solidFill>
                  <a:schemeClr val="bg1"/>
                </a:solidFill>
              </a:rPr>
              <a:t>Toivotun käyttäytymisen opettaminen ja mallin näyttäminen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12. </a:t>
            </a:r>
            <a:r>
              <a:rPr lang="fi-FI" sz="8800" dirty="0">
                <a:solidFill>
                  <a:schemeClr val="bg1"/>
                </a:solidFill>
              </a:rPr>
              <a:t>Mahdollisuus energian purkamiseen mielekkäästi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13. </a:t>
            </a:r>
            <a:r>
              <a:rPr lang="fi-FI" sz="8800" dirty="0">
                <a:solidFill>
                  <a:schemeClr val="bg1"/>
                </a:solidFill>
              </a:rPr>
              <a:t>Aistien yli- ja aliherkkyyksien huomiointi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14.</a:t>
            </a:r>
            <a:r>
              <a:rPr lang="fi-FI" sz="8800" dirty="0">
                <a:solidFill>
                  <a:schemeClr val="bg1"/>
                </a:solidFill>
              </a:rPr>
              <a:t>Tunteiden näyttäminen ja käsitteleminen: Onko harjoiteltu tunnetaitoja 	riittävästi?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15. </a:t>
            </a:r>
            <a:r>
              <a:rPr lang="fi-FI" sz="8800" dirty="0">
                <a:solidFill>
                  <a:schemeClr val="bg1"/>
                </a:solidFill>
              </a:rPr>
              <a:t>Eri ympäristöjen välinen yhteistyö mm. samat toimintatavat ja säännöt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b="1" dirty="0">
                <a:solidFill>
                  <a:schemeClr val="tx1"/>
                </a:solidFill>
              </a:rPr>
              <a:t>16. </a:t>
            </a:r>
            <a:r>
              <a:rPr lang="fi-FI" sz="8800" dirty="0">
                <a:solidFill>
                  <a:schemeClr val="bg1"/>
                </a:solidFill>
              </a:rPr>
              <a:t>Lepo ja rentoutuminen </a:t>
            </a:r>
            <a:r>
              <a:rPr lang="fi-FI" sz="8800" dirty="0">
                <a:solidFill>
                  <a:schemeClr val="bg1"/>
                </a:solidFill>
                <a:sym typeface="Wingdings" panose="05000000000000000000" pitchFamily="2" charset="2"/>
              </a:rPr>
              <a:t> mahdollisuus rauhoittumiseen, kun alkaa hermostuttaa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i-FI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114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544" y="3014544"/>
            <a:ext cx="2537788" cy="3614738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4144828" y="169713"/>
            <a:ext cx="3310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>
                <a:solidFill>
                  <a:schemeClr val="bg1"/>
                </a:solidFill>
              </a:rPr>
              <a:t>STRESSIKUPPI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355649" y="934283"/>
            <a:ext cx="4525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Heikko kyky hahmottaa kokonaisuuksia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588954" y="1314976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Epäselvä arjen jäsennys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7080296" y="898060"/>
            <a:ext cx="3693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Vireystila (ravinto, lepo, liikunta)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400833" y="1853647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Aistipulmat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618448" y="1830684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Tunnetaidot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86083" y="3171492"/>
            <a:ext cx="3842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Sosiaaliset vuorovaikutustilanteet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856677" y="1684601"/>
            <a:ext cx="4140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Oman toiminnan ohjauksen pulmat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8312975" y="227988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Tarkkaavuus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064650" y="3083510"/>
            <a:ext cx="2292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Syy-seuraussuhteet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526904" y="2592070"/>
            <a:ext cx="1955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Kielelliset ohjeet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8400479" y="6100175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(Kujala 2018)</a:t>
            </a:r>
          </a:p>
        </p:txBody>
      </p:sp>
      <p:sp>
        <p:nvSpPr>
          <p:cNvPr id="15" name="Alanuoli 14"/>
          <p:cNvSpPr/>
          <p:nvPr/>
        </p:nvSpPr>
        <p:spPr>
          <a:xfrm>
            <a:off x="5776142" y="1869267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Alanuoli 15"/>
          <p:cNvSpPr/>
          <p:nvPr/>
        </p:nvSpPr>
        <p:spPr>
          <a:xfrm rot="19315240">
            <a:off x="4225710" y="2042714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Alanuoli 16"/>
          <p:cNvSpPr/>
          <p:nvPr/>
        </p:nvSpPr>
        <p:spPr>
          <a:xfrm rot="1673502">
            <a:off x="7588691" y="2102865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44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1575" y="236758"/>
            <a:ext cx="8534400" cy="803477"/>
          </a:xfrm>
        </p:spPr>
        <p:txBody>
          <a:bodyPr>
            <a:normAutofit fontScale="90000"/>
          </a:bodyPr>
          <a:lstStyle/>
          <a:p>
            <a:br>
              <a:rPr lang="fi-FI" sz="4000" b="1" dirty="0">
                <a:solidFill>
                  <a:schemeClr val="bg1"/>
                </a:solidFill>
              </a:rPr>
            </a:br>
            <a:r>
              <a:rPr lang="fi-FI" sz="4000" b="1" dirty="0">
                <a:solidFill>
                  <a:schemeClr val="bg1"/>
                </a:solidFill>
              </a:rPr>
              <a:t>STRESSIKUPPI-ILMIÖ </a:t>
            </a:r>
            <a:r>
              <a:rPr lang="fi-FI" b="1" dirty="0">
                <a:solidFill>
                  <a:schemeClr val="bg1"/>
                </a:solidFill>
              </a:rPr>
              <a:t>      </a:t>
            </a:r>
            <a:r>
              <a:rPr lang="fi-FI" sz="2000" cap="none" dirty="0">
                <a:solidFill>
                  <a:schemeClr val="bg1"/>
                </a:solidFill>
                <a:sym typeface="Wingdings" panose="05000000000000000000" pitchFamily="2" charset="2"/>
              </a:rPr>
              <a:t>(Kujala 2018)</a:t>
            </a:r>
            <a:br>
              <a:rPr lang="fi-FI" dirty="0">
                <a:sym typeface="Wingdings" panose="05000000000000000000" pitchFamily="2" charset="2"/>
              </a:rPr>
            </a:b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7995" y="1189974"/>
            <a:ext cx="11590482" cy="554902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Kuppi täyttyy kuormituksen kasvaessa ja lopulta läikkyy yli </a:t>
            </a: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 haastava käyttäytyminen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Lapsella voi olla jo hoitoon/kouluun tullessa kuppi lähes täynnä aamun tapahtumista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”Yli läikkymistä” on mahdollista ennaltaehkäistä tarjoamalla hoito-/koulupäivän aikana mahdollisuuksia lievittää kuormitusta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		 esim. tauot, vapaa leikki, liikunta/muu motorinen toiminta, 			          	         rentoutuminen, aistiharjoitukset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Ympäristön muokkaaminen vähemmän kuormittavaksi 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bg1"/>
                </a:solidFill>
                <a:sym typeface="Wingdings" panose="05000000000000000000" pitchFamily="2" charset="2"/>
              </a:rPr>
              <a:t>		 esim. hyvä struktuuri, visualisointi, ennakointi, aistikuormituksen 			          vähentäminen/helpottavat apuvälineet</a:t>
            </a:r>
          </a:p>
          <a:p>
            <a:pPr marL="0" indent="0">
              <a:buNone/>
            </a:pPr>
            <a:r>
              <a:rPr lang="fi-FI" dirty="0">
                <a:solidFill>
                  <a:schemeClr val="bg1"/>
                </a:solidFill>
                <a:sym typeface="Wingdings" panose="05000000000000000000" pitchFamily="2" charset="2"/>
              </a:rPr>
              <a:t>																		</a:t>
            </a:r>
            <a:r>
              <a:rPr lang="fi-FI" dirty="0">
                <a:sym typeface="Wingdings" panose="05000000000000000000" pitchFamily="2" charset="2"/>
              </a:rPr>
              <a:t>	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6987627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153</TotalTime>
  <Words>738</Words>
  <Application>Microsoft Office PowerPoint</Application>
  <PresentationFormat>Laajakuva</PresentationFormat>
  <Paragraphs>114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Sektori</vt:lpstr>
      <vt:lpstr>Haastava käyttäytyminen ja sen ennaltaehkäisy</vt:lpstr>
      <vt:lpstr>Haastava käyttäytyminen</vt:lpstr>
      <vt:lpstr>Haastavan käyttäytymisen jäävuori</vt:lpstr>
      <vt:lpstr>PowerPoint-esitys</vt:lpstr>
      <vt:lpstr>Haastavan käytöksen ennaltaehkäisy</vt:lpstr>
      <vt:lpstr>Haastavan käytöksen ennaltaehkäiseminen</vt:lpstr>
      <vt:lpstr>Jatkuu…</vt:lpstr>
      <vt:lpstr>PowerPoint-esitys</vt:lpstr>
      <vt:lpstr> STRESSIKUPPI-ILMIÖ       (Kujala 2018) </vt:lpstr>
      <vt:lpstr>Ymmärrä lasta, jolla on haastavaa käytöstä</vt:lpstr>
      <vt:lpstr>lähteet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Haastava käyttäytyminen</dc:title>
  <dc:creator>Pirnes Leena</dc:creator>
  <cp:lastModifiedBy>Leena Pirnes</cp:lastModifiedBy>
  <cp:revision>30</cp:revision>
  <dcterms:created xsi:type="dcterms:W3CDTF">2019-03-18T12:23:33Z</dcterms:created>
  <dcterms:modified xsi:type="dcterms:W3CDTF">2020-09-27T06:36:16Z</dcterms:modified>
</cp:coreProperties>
</file>