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11/20/2022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091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3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1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7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11/20/2022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30001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66C64A-2BB8-DDD5-6DDE-D4D9C50AE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6" y="1517904"/>
            <a:ext cx="4579288" cy="2796945"/>
          </a:xfrm>
        </p:spPr>
        <p:txBody>
          <a:bodyPr>
            <a:normAutofit/>
          </a:bodyPr>
          <a:lstStyle/>
          <a:p>
            <a:r>
              <a:rPr lang="fi-FI" dirty="0"/>
              <a:t>LAKHO </a:t>
            </a:r>
            <a:r>
              <a:rPr lang="fi-FI" sz="8000" dirty="0"/>
              <a:t>1.1</a:t>
            </a:r>
            <a:r>
              <a:rPr lang="fi-FI" dirty="0"/>
              <a:t> aloitusinfo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CA587B-A77D-ECAF-CC8B-46F3DCFDE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616" y="4570807"/>
            <a:ext cx="4579288" cy="942889"/>
          </a:xfrm>
        </p:spPr>
        <p:txBody>
          <a:bodyPr>
            <a:normAutofit/>
          </a:bodyPr>
          <a:lstStyle/>
          <a:p>
            <a:r>
              <a:rPr lang="fi-FI" b="1" dirty="0"/>
              <a:t>21.11.2022</a:t>
            </a:r>
          </a:p>
        </p:txBody>
      </p:sp>
      <p:pic>
        <p:nvPicPr>
          <p:cNvPr id="18" name="Picture 3" descr="Koulupöydällä kirjoja ja kyniä ja taustalla liitutaulu">
            <a:extLst>
              <a:ext uri="{FF2B5EF4-FFF2-40B4-BE49-F238E27FC236}">
                <a16:creationId xmlns:a16="http://schemas.microsoft.com/office/drawing/2014/main" id="{94C830CC-4A30-F683-25DC-689B0A0B1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1" r="-2" b="-2"/>
          <a:stretch/>
        </p:blipFill>
        <p:spPr>
          <a:xfrm>
            <a:off x="20" y="758953"/>
            <a:ext cx="5327883" cy="533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4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272257-593A-402F-88FA-F1DECD9E3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58952"/>
            <a:ext cx="10668000" cy="5340096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93D343-51B2-C0B2-95D8-8C14A632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425" y="882771"/>
            <a:ext cx="6257925" cy="693368"/>
          </a:xfrm>
        </p:spPr>
        <p:txBody>
          <a:bodyPr>
            <a:normAutofit/>
          </a:bodyPr>
          <a:lstStyle/>
          <a:p>
            <a:r>
              <a:rPr lang="fi-FI" sz="3200" dirty="0"/>
              <a:t>Ma 21.11. aikataulu Leenan tunnit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AC5E0D7-7250-4861-9B50-D57A1848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8" r="49795" b="-2"/>
          <a:stretch/>
        </p:blipFill>
        <p:spPr>
          <a:xfrm>
            <a:off x="762000" y="758952"/>
            <a:ext cx="3890922" cy="534009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EAB2F4-861C-ECD0-ED88-FA9EC041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922" y="1607095"/>
            <a:ext cx="6777078" cy="439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i-FI" sz="2400" b="1" dirty="0"/>
              <a:t>Klo 8.15-9.45 auditorio</a:t>
            </a:r>
            <a:br>
              <a:rPr lang="fi-FI" sz="2400" dirty="0"/>
            </a:br>
            <a:r>
              <a:rPr lang="fi-FI" sz="2400" dirty="0"/>
              <a:t>TEO-reflektointi pienryhmissä, pienryhmät esittelevät koosteen TEO-kokemuksista kaikille.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1" dirty="0"/>
              <a:t>Klo 10.00-11.30 auditorio</a:t>
            </a:r>
            <a:br>
              <a:rPr lang="fi-FI" sz="2400" dirty="0"/>
            </a:br>
            <a:r>
              <a:rPr lang="fi-FI" sz="2400" dirty="0" err="1"/>
              <a:t>Lakho</a:t>
            </a:r>
            <a:r>
              <a:rPr lang="fi-FI" sz="2400" dirty="0"/>
              <a:t> tutkinnon osan ammattitaitovaatimukset ja toteutussuunnitelma.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1" dirty="0">
                <a:solidFill>
                  <a:srgbClr val="7030A0"/>
                </a:solidFill>
              </a:rPr>
              <a:t>RUOKAILU klo 11.30-12.15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400" b="1" dirty="0"/>
              <a:t>Sirpan tunnit klo 12.15-15.30 auditorio</a:t>
            </a:r>
          </a:p>
          <a:p>
            <a:pPr>
              <a:buFont typeface="Wingdings" panose="05000000000000000000" pitchFamily="2" charset="2"/>
              <a:buChar char="ü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0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E207B2C-6E00-70B2-B8E9-15CA4D9CF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64" y="173433"/>
            <a:ext cx="5106437" cy="93055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Ti </a:t>
            </a:r>
            <a:r>
              <a:rPr lang="fi-FI" sz="5400" dirty="0"/>
              <a:t>22.11. </a:t>
            </a:r>
            <a:r>
              <a:rPr lang="fi-FI" dirty="0"/>
              <a:t>ohjelma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CB989BBB-9A09-6207-7D2B-7918C7AB2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81"/>
          <a:stretch/>
        </p:blipFill>
        <p:spPr>
          <a:xfrm>
            <a:off x="20" y="10"/>
            <a:ext cx="5404493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75CB0-B6C5-C5FE-59C9-45A9039D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513" y="1190701"/>
            <a:ext cx="6818051" cy="558058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7030A0"/>
                </a:solidFill>
              </a:rPr>
              <a:t>Klo 8.15-11 </a:t>
            </a:r>
            <a:r>
              <a:rPr lang="en-US" b="1" dirty="0" err="1">
                <a:solidFill>
                  <a:srgbClr val="7030A0"/>
                </a:solidFill>
              </a:rPr>
              <a:t>Kasvu</a:t>
            </a:r>
            <a:r>
              <a:rPr lang="en-US" b="1" dirty="0">
                <a:solidFill>
                  <a:srgbClr val="7030A0"/>
                </a:solidFill>
              </a:rPr>
              <a:t> 22c + </a:t>
            </a:r>
            <a:r>
              <a:rPr lang="en-US" b="1" dirty="0" err="1">
                <a:solidFill>
                  <a:srgbClr val="7030A0"/>
                </a:solidFill>
              </a:rPr>
              <a:t>opsot</a:t>
            </a:r>
            <a:r>
              <a:rPr lang="en-US" b="1" dirty="0">
                <a:solidFill>
                  <a:srgbClr val="7030A0"/>
                </a:solidFill>
              </a:rPr>
              <a:t>: </a:t>
            </a:r>
            <a:r>
              <a:rPr lang="en-US" dirty="0" err="1">
                <a:solidFill>
                  <a:srgbClr val="7030A0"/>
                </a:solidFill>
              </a:rPr>
              <a:t>Pakohuone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Eduhoivassa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Klo 11.15-12.15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Ruokailu</a:t>
            </a:r>
            <a:endParaRPr lang="en-US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Klo 12.15-13.45 </a:t>
            </a: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Auditorio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Annin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7030A0"/>
                </a:solidFill>
                <a:sym typeface="Wingdings" panose="05000000000000000000" pitchFamily="2" charset="2"/>
              </a:rPr>
              <a:t>tunnit</a:t>
            </a:r>
            <a:endParaRPr lang="en-US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 err="1">
                <a:solidFill>
                  <a:srgbClr val="7030A0"/>
                </a:solidFill>
                <a:sym typeface="Wingdings" panose="05000000000000000000" pitchFamily="2" charset="2"/>
              </a:rPr>
              <a:t>kotiin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C00000"/>
                </a:solidFill>
              </a:rPr>
              <a:t>Klo 8.15-10.30 </a:t>
            </a:r>
            <a:r>
              <a:rPr lang="en-US" b="1" dirty="0" err="1">
                <a:solidFill>
                  <a:srgbClr val="C00000"/>
                </a:solidFill>
              </a:rPr>
              <a:t>Kasvu</a:t>
            </a:r>
            <a:r>
              <a:rPr lang="en-US" b="1" dirty="0">
                <a:solidFill>
                  <a:srgbClr val="C00000"/>
                </a:solidFill>
              </a:rPr>
              <a:t> 22b+Mina ja </a:t>
            </a:r>
            <a:r>
              <a:rPr lang="en-US" b="1" dirty="0" err="1">
                <a:solidFill>
                  <a:srgbClr val="C00000"/>
                </a:solidFill>
              </a:rPr>
              <a:t>Venla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 err="1">
                <a:solidFill>
                  <a:srgbClr val="C00000"/>
                </a:solidFill>
              </a:rPr>
              <a:t>auditoriossa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Annin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tunnit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Klo 10.30-10.55 </a:t>
            </a:r>
            <a:r>
              <a:rPr lang="en-US" b="1" dirty="0" err="1">
                <a:solidFill>
                  <a:srgbClr val="C00000"/>
                </a:solidFill>
                <a:sym typeface="Wingdings" panose="05000000000000000000" pitchFamily="2" charset="2"/>
              </a:rPr>
              <a:t>Ruokailu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Klo 11.00-13.30 </a:t>
            </a:r>
            <a:r>
              <a:rPr lang="en-US" b="1" dirty="0" err="1">
                <a:solidFill>
                  <a:srgbClr val="C00000"/>
                </a:solidFill>
                <a:sym typeface="Wingdings" panose="05000000000000000000" pitchFamily="2" charset="2"/>
              </a:rPr>
              <a:t>Eduhoiva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sym typeface="Wingdings" panose="05000000000000000000" pitchFamily="2" charset="2"/>
              </a:rPr>
              <a:t>pakohuone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00000"/>
                </a:solidFill>
                <a:sym typeface="Wingdings" panose="05000000000000000000" pitchFamily="2" charset="2"/>
              </a:rPr>
              <a:t>kotiin</a:t>
            </a:r>
            <a:endParaRPr lang="en-US" b="1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06FF24-9614-A20B-AAB7-D8D48DC61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83" y="972946"/>
            <a:ext cx="10033234" cy="889410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7030A0"/>
                </a:solidFill>
              </a:rPr>
              <a:t>Opetusjärjestelyt  jakso </a:t>
            </a:r>
            <a:r>
              <a:rPr lang="fi-FI" sz="4400" dirty="0">
                <a:solidFill>
                  <a:srgbClr val="7030A0"/>
                </a:solidFill>
              </a:rPr>
              <a:t>12</a:t>
            </a:r>
            <a:r>
              <a:rPr lang="fi-FI" sz="4000" dirty="0">
                <a:solidFill>
                  <a:srgbClr val="7030A0"/>
                </a:solidFill>
              </a:rPr>
              <a:t> ja kevät </a:t>
            </a:r>
            <a:r>
              <a:rPr lang="fi-FI" sz="4400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FDCC3D-96E3-A410-964A-3C82F8609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55" y="2030136"/>
            <a:ext cx="10386873" cy="482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u="sng" dirty="0">
                <a:solidFill>
                  <a:srgbClr val="0070C0"/>
                </a:solidFill>
              </a:rPr>
              <a:t>Jakso 12: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b="1" dirty="0"/>
              <a:t>Osa tunneista yhdessä auditoriossa, osa tunneista jakotunteja, jolloin ½ porukasta yhdellä opettajalla ja ½ porukasta toisella opettajalla. Vaihto puolessa välissä.</a:t>
            </a:r>
          </a:p>
          <a:p>
            <a:pPr>
              <a:buFont typeface="Wingdings" panose="05000000000000000000" pitchFamily="2" charset="2"/>
              <a:buChar char="v"/>
            </a:pPr>
            <a:endParaRPr lang="fi-FI" sz="2400" b="1" dirty="0"/>
          </a:p>
          <a:p>
            <a:pPr marL="0" indent="0">
              <a:buNone/>
            </a:pPr>
            <a:r>
              <a:rPr lang="fi-FI" sz="2400" b="1" u="sng" dirty="0">
                <a:solidFill>
                  <a:srgbClr val="00B050"/>
                </a:solidFill>
              </a:rPr>
              <a:t>Kevät 2023: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b="1" dirty="0"/>
              <a:t>Jako kahteen ryhmään samalla tavalla kuin pakohuoneessa</a:t>
            </a:r>
          </a:p>
          <a:p>
            <a:pPr marL="0" indent="0">
              <a:buNone/>
            </a:pPr>
            <a:endParaRPr lang="fi-FI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fi-FI" sz="2400" b="1" dirty="0"/>
              <a:t>Käyttöön otetaan </a:t>
            </a:r>
            <a:r>
              <a:rPr lang="fi-FI" sz="2400" b="1" dirty="0" err="1"/>
              <a:t>Its</a:t>
            </a:r>
            <a:r>
              <a:rPr lang="fi-FI" sz="2400" b="1" dirty="0"/>
              <a:t> </a:t>
            </a:r>
            <a:r>
              <a:rPr lang="fi-FI" sz="2400" b="1" dirty="0" err="1"/>
              <a:t>learning</a:t>
            </a:r>
            <a:r>
              <a:rPr lang="fi-FI" sz="2400" b="1" dirty="0"/>
              <a:t>-alusta heti, kun sivusto saadaan  valmiiksi. Siihen asti käytössä </a:t>
            </a:r>
            <a:r>
              <a:rPr lang="fi-FI" sz="2400" b="1" dirty="0" err="1"/>
              <a:t>Pedanet</a:t>
            </a:r>
            <a:r>
              <a:rPr lang="fi-FI" sz="2400" b="1" dirty="0"/>
              <a:t>. 		</a:t>
            </a:r>
            <a:r>
              <a:rPr lang="fi-FI" sz="2400" b="1" u="sng" dirty="0">
                <a:solidFill>
                  <a:srgbClr val="7030A0"/>
                </a:solidFill>
              </a:rPr>
              <a:t>KOODI: 2ctfdt3f</a:t>
            </a:r>
          </a:p>
        </p:txBody>
      </p:sp>
      <p:sp>
        <p:nvSpPr>
          <p:cNvPr id="4" name="Nuoli: Vasen 3">
            <a:extLst>
              <a:ext uri="{FF2B5EF4-FFF2-40B4-BE49-F238E27FC236}">
                <a16:creationId xmlns:a16="http://schemas.microsoft.com/office/drawing/2014/main" id="{3D5516AD-5B75-4FFA-8E05-CD2236E7082E}"/>
              </a:ext>
            </a:extLst>
          </p:cNvPr>
          <p:cNvSpPr/>
          <p:nvPr/>
        </p:nvSpPr>
        <p:spPr>
          <a:xfrm rot="17635245">
            <a:off x="10409963" y="5486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3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CD0F97-2E5B-4E84-8544-EB24DED10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67FFD73-5996-479A-B8EB-EBA3DECC0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443386" cy="6210556"/>
          </a:xfrm>
          <a:custGeom>
            <a:avLst/>
            <a:gdLst>
              <a:gd name="connsiteX0" fmla="*/ 0 w 11443386"/>
              <a:gd name="connsiteY0" fmla="*/ 0 h 6210556"/>
              <a:gd name="connsiteX1" fmla="*/ 7534652 w 11443386"/>
              <a:gd name="connsiteY1" fmla="*/ 0 h 6210556"/>
              <a:gd name="connsiteX2" fmla="*/ 7534652 w 11443386"/>
              <a:gd name="connsiteY2" fmla="*/ 758953 h 6210556"/>
              <a:gd name="connsiteX3" fmla="*/ 11443386 w 11443386"/>
              <a:gd name="connsiteY3" fmla="*/ 758953 h 6210556"/>
              <a:gd name="connsiteX4" fmla="*/ 11443386 w 11443386"/>
              <a:gd name="connsiteY4" fmla="*/ 6210556 h 6210556"/>
              <a:gd name="connsiteX5" fmla="*/ 840766 w 11443386"/>
              <a:gd name="connsiteY5" fmla="*/ 6210556 h 6210556"/>
              <a:gd name="connsiteX6" fmla="*/ 840766 w 11443386"/>
              <a:gd name="connsiteY6" fmla="*/ 6143050 h 6210556"/>
              <a:gd name="connsiteX7" fmla="*/ 0 w 11443386"/>
              <a:gd name="connsiteY7" fmla="*/ 6143050 h 621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43386" h="6210556">
                <a:moveTo>
                  <a:pt x="0" y="0"/>
                </a:moveTo>
                <a:lnTo>
                  <a:pt x="7534652" y="0"/>
                </a:lnTo>
                <a:lnTo>
                  <a:pt x="7534652" y="758953"/>
                </a:lnTo>
                <a:lnTo>
                  <a:pt x="11443386" y="758953"/>
                </a:lnTo>
                <a:lnTo>
                  <a:pt x="11443386" y="6210556"/>
                </a:lnTo>
                <a:lnTo>
                  <a:pt x="840766" y="6210556"/>
                </a:lnTo>
                <a:lnTo>
                  <a:pt x="840766" y="6143050"/>
                </a:lnTo>
                <a:lnTo>
                  <a:pt x="0" y="6143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DE7AF95-A4BF-4486-ABAE-1FDB512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20" y="71241"/>
            <a:ext cx="7242835" cy="1375421"/>
          </a:xfrm>
        </p:spPr>
        <p:txBody>
          <a:bodyPr anchor="ctr">
            <a:normAutofit/>
          </a:bodyPr>
          <a:lstStyle/>
          <a:p>
            <a:pPr algn="ctr"/>
            <a:r>
              <a:rPr lang="fi-FI" sz="3600" dirty="0"/>
              <a:t>TEO-reflektio</a:t>
            </a:r>
            <a:br>
              <a:rPr lang="fi-FI" sz="3600" dirty="0"/>
            </a:br>
            <a:r>
              <a:rPr lang="fi-FI" sz="3600" dirty="0" err="1"/>
              <a:t>Opsot</a:t>
            </a:r>
            <a:r>
              <a:rPr lang="fi-FI" sz="3600" dirty="0"/>
              <a:t> reflektoi omaa </a:t>
            </a:r>
            <a:r>
              <a:rPr lang="fi-FI" sz="3600" b="1" dirty="0"/>
              <a:t>näyttöä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FD0AF4-E658-468A-AFFC-2F8196965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19" y="1517903"/>
            <a:ext cx="8296732" cy="5268856"/>
          </a:xfrm>
        </p:spPr>
        <p:txBody>
          <a:bodyPr anchor="t">
            <a:normAutofit/>
          </a:bodyPr>
          <a:lstStyle/>
          <a:p>
            <a:pPr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fi-FI" sz="2400" dirty="0"/>
              <a:t> </a:t>
            </a:r>
            <a:r>
              <a:rPr lang="fi-FI" sz="2400" b="1" dirty="0"/>
              <a:t>Valitse itsellesi kortti</a:t>
            </a:r>
            <a:r>
              <a:rPr lang="fi-FI" sz="2400" dirty="0"/>
              <a:t>, joka kuvaa tunnelmiasi TEO-jaksolta / näytöstä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fi-FI" sz="2000" b="1" dirty="0">
                <a:solidFill>
                  <a:srgbClr val="7030A0"/>
                </a:solidFill>
              </a:rPr>
              <a:t>HUOM! Samanlaiset kortit auditorion molemmilla puolilla!</a:t>
            </a:r>
            <a:br>
              <a:rPr lang="fi-FI" sz="2000" b="1" dirty="0">
                <a:solidFill>
                  <a:srgbClr val="7030A0"/>
                </a:solidFill>
              </a:rPr>
            </a:br>
            <a:endParaRPr lang="fi-FI" sz="2000" b="1" dirty="0">
              <a:solidFill>
                <a:srgbClr val="7030A0"/>
              </a:solidFill>
            </a:endParaRP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fi-FI" sz="2400" b="1" dirty="0"/>
              <a:t>Jakaudutaan pienryhmiin </a:t>
            </a:r>
            <a:r>
              <a:rPr lang="fi-FI" sz="2400" dirty="0"/>
              <a:t>legojen ja korttien avulla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fi-FI" sz="2400" b="1" dirty="0"/>
              <a:t>Pienryhmissä jokainen kertoo: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fi-FI" sz="2400" dirty="0"/>
              <a:t>	- Miksi valitsin tämän kuvan?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fi-FI" sz="2400" dirty="0"/>
              <a:t>	- Mikä </a:t>
            </a:r>
            <a:r>
              <a:rPr lang="fi-FI" sz="2400" dirty="0" err="1"/>
              <a:t>TEO:ssa</a:t>
            </a:r>
            <a:r>
              <a:rPr lang="fi-FI" sz="2400" dirty="0"/>
              <a:t> tuntui helpolta?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fi-FI" sz="2400" dirty="0"/>
              <a:t>	- Mikä </a:t>
            </a:r>
            <a:r>
              <a:rPr lang="fi-FI" sz="2400" dirty="0" err="1"/>
              <a:t>TEO:ssa</a:t>
            </a:r>
            <a:r>
              <a:rPr lang="fi-FI" sz="2400" dirty="0"/>
              <a:t> tuntui vaikealta / yllätti?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fi-FI" sz="2400" dirty="0"/>
              <a:t>	- Mitä opin? Kerro kolme asiaa.</a:t>
            </a:r>
          </a:p>
          <a:p>
            <a:pPr>
              <a:lnSpc>
                <a:spcPct val="95000"/>
              </a:lnSpc>
              <a:buFont typeface="Wingdings" panose="05000000000000000000" pitchFamily="2" charset="2"/>
              <a:buChar char="v"/>
            </a:pPr>
            <a:r>
              <a:rPr lang="fi-FI" sz="2400" b="1" dirty="0">
                <a:solidFill>
                  <a:srgbClr val="7030A0"/>
                </a:solidFill>
              </a:rPr>
              <a:t>Pienryhmä kertoo lopuksi toisille opiskelijoille lyhyen koosteen keskustelusta</a:t>
            </a:r>
            <a:r>
              <a:rPr lang="fi-FI" sz="1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E1C8296-F6B8-468C-86D1-F60B4F5E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8151" y="848559"/>
            <a:ext cx="3125682" cy="212546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EDC0968-A4EE-424E-8A18-B9526C33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951" y="3166404"/>
            <a:ext cx="2653132" cy="26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8402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1373A"/>
      </a:dk2>
      <a:lt2>
        <a:srgbClr val="E8E2E2"/>
      </a:lt2>
      <a:accent1>
        <a:srgbClr val="80A9A7"/>
      </a:accent1>
      <a:accent2>
        <a:srgbClr val="75AB91"/>
      </a:accent2>
      <a:accent3>
        <a:srgbClr val="81AC86"/>
      </a:accent3>
      <a:accent4>
        <a:srgbClr val="86AC76"/>
      </a:accent4>
      <a:accent5>
        <a:srgbClr val="9AA57D"/>
      </a:accent5>
      <a:accent6>
        <a:srgbClr val="A9A274"/>
      </a:accent6>
      <a:hlink>
        <a:srgbClr val="AE696D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230</Words>
  <Application>Microsoft Office PowerPoint</Application>
  <PresentationFormat>Laajakuva</PresentationFormat>
  <Paragraphs>35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Aharoni</vt:lpstr>
      <vt:lpstr>Arial</vt:lpstr>
      <vt:lpstr>Avenir Next LT Pro</vt:lpstr>
      <vt:lpstr>Wingdings</vt:lpstr>
      <vt:lpstr>PrismaticVTI</vt:lpstr>
      <vt:lpstr>LAKHO 1.1 aloitusinfo</vt:lpstr>
      <vt:lpstr>Ma 21.11. aikataulu Leenan tunnit</vt:lpstr>
      <vt:lpstr>Ti 22.11. ohjelma</vt:lpstr>
      <vt:lpstr>Opetusjärjestelyt  jakso 12 ja kevät 2023</vt:lpstr>
      <vt:lpstr>TEO-reflektio Opsot reflektoi omaa näyttöä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LAKHO 1.1 aloitusinfo</dc:title>
  <dc:creator>Leena</dc:creator>
  <cp:lastModifiedBy>Leena</cp:lastModifiedBy>
  <cp:revision>8</cp:revision>
  <dcterms:created xsi:type="dcterms:W3CDTF">2022-11-20T17:26:05Z</dcterms:created>
  <dcterms:modified xsi:type="dcterms:W3CDTF">2022-11-20T18:58:42Z</dcterms:modified>
</cp:coreProperties>
</file>