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70" r:id="rId4"/>
    <p:sldId id="277" r:id="rId5"/>
    <p:sldId id="278" r:id="rId6"/>
    <p:sldId id="273" r:id="rId7"/>
    <p:sldId id="274" r:id="rId8"/>
    <p:sldId id="275" r:id="rId9"/>
    <p:sldId id="276" r:id="rId10"/>
    <p:sldId id="271" r:id="rId11"/>
    <p:sldId id="272" r:id="rId12"/>
  </p:sldIdLst>
  <p:sldSz cx="12192000" cy="6858000"/>
  <p:notesSz cx="6858000" cy="91440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3C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3195" autoAdjust="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kkanen Tiina" userId="092e2c37-1cc5-4266-934d-517e6f02ebd6" providerId="ADAL" clId="{CBC9CE1E-BAFD-4423-A2CC-235C6AD51982}"/>
    <pc:docChg chg="custSel addSld modSld">
      <pc:chgData name="Pekkanen Tiina" userId="092e2c37-1cc5-4266-934d-517e6f02ebd6" providerId="ADAL" clId="{CBC9CE1E-BAFD-4423-A2CC-235C6AD51982}" dt="2022-08-20T05:48:57.912" v="416" actId="20577"/>
      <pc:docMkLst>
        <pc:docMk/>
      </pc:docMkLst>
      <pc:sldChg chg="modSp new mod">
        <pc:chgData name="Pekkanen Tiina" userId="092e2c37-1cc5-4266-934d-517e6f02ebd6" providerId="ADAL" clId="{CBC9CE1E-BAFD-4423-A2CC-235C6AD51982}" dt="2022-08-20T05:48:57.912" v="416" actId="20577"/>
        <pc:sldMkLst>
          <pc:docMk/>
          <pc:sldMk cId="415905214" sldId="277"/>
        </pc:sldMkLst>
        <pc:spChg chg="mod">
          <ac:chgData name="Pekkanen Tiina" userId="092e2c37-1cc5-4266-934d-517e6f02ebd6" providerId="ADAL" clId="{CBC9CE1E-BAFD-4423-A2CC-235C6AD51982}" dt="2022-08-17T05:24:58.468" v="5" actId="20577"/>
          <ac:spMkLst>
            <pc:docMk/>
            <pc:sldMk cId="415905214" sldId="277"/>
            <ac:spMk id="2" creationId="{897572E4-DC11-4B6E-E417-A98157FE8CB4}"/>
          </ac:spMkLst>
        </pc:spChg>
        <pc:spChg chg="mod">
          <ac:chgData name="Pekkanen Tiina" userId="092e2c37-1cc5-4266-934d-517e6f02ebd6" providerId="ADAL" clId="{CBC9CE1E-BAFD-4423-A2CC-235C6AD51982}" dt="2022-08-20T05:48:57.912" v="416" actId="20577"/>
          <ac:spMkLst>
            <pc:docMk/>
            <pc:sldMk cId="415905214" sldId="277"/>
            <ac:spMk id="3" creationId="{6172A352-BA8A-E0D5-BA25-1E4D683F12FD}"/>
          </ac:spMkLst>
        </pc:spChg>
      </pc:sldChg>
      <pc:sldChg chg="modSp new mod">
        <pc:chgData name="Pekkanen Tiina" userId="092e2c37-1cc5-4266-934d-517e6f02ebd6" providerId="ADAL" clId="{CBC9CE1E-BAFD-4423-A2CC-235C6AD51982}" dt="2022-08-20T05:48:41.060" v="387" actId="20577"/>
        <pc:sldMkLst>
          <pc:docMk/>
          <pc:sldMk cId="3843387716" sldId="278"/>
        </pc:sldMkLst>
        <pc:spChg chg="mod">
          <ac:chgData name="Pekkanen Tiina" userId="092e2c37-1cc5-4266-934d-517e6f02ebd6" providerId="ADAL" clId="{CBC9CE1E-BAFD-4423-A2CC-235C6AD51982}" dt="2022-08-20T05:48:34.533" v="382" actId="20577"/>
          <ac:spMkLst>
            <pc:docMk/>
            <pc:sldMk cId="3843387716" sldId="278"/>
            <ac:spMk id="2" creationId="{0415D502-3768-842A-9FB4-B5A81B9CA96B}"/>
          </ac:spMkLst>
        </pc:spChg>
        <pc:spChg chg="mod">
          <ac:chgData name="Pekkanen Tiina" userId="092e2c37-1cc5-4266-934d-517e6f02ebd6" providerId="ADAL" clId="{CBC9CE1E-BAFD-4423-A2CC-235C6AD51982}" dt="2022-08-20T05:48:41.060" v="387" actId="20577"/>
          <ac:spMkLst>
            <pc:docMk/>
            <pc:sldMk cId="3843387716" sldId="278"/>
            <ac:spMk id="3" creationId="{92F2D18A-117E-499F-2D1D-E9A2336A86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2C683B8F-11DF-46DB-BCDC-65610EA81901}" type="datetime1">
              <a:rPr lang="fi-FI" smtClean="0"/>
              <a:pPr algn="r" rtl="0"/>
              <a:t>20.8.2022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73F7AA83-DE31-4E93-AB07-EF7FB05F6670}" type="slidenum">
              <a:rPr lang="fi-FI"/>
              <a:pPr algn="r" rtl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1290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3222537B-835B-44A3-B155-07807BFEE002}" type="datetime1">
              <a:rPr lang="fi-FI" smtClean="0"/>
              <a:pPr/>
              <a:t>20.8.2022</a:t>
            </a:fld>
            <a:endParaRPr lang="fi-FI" dirty="0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 noProof="0" dirty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935E2820-AFE1-45FA-949E-17BDB534E1DC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79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1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77542409-6A04-4DC6-AC3A-D3758287A8F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3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091361" cy="2793906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620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65213" y="3108804"/>
            <a:ext cx="7091361" cy="838200"/>
          </a:xfrm>
        </p:spPr>
        <p:txBody>
          <a:bodyPr rtlCol="0"/>
          <a:lstStyle>
            <a:lvl1pPr marL="0" indent="0" algn="l" rtl="0">
              <a:spcBef>
                <a:spcPts val="0"/>
              </a:spcBef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DC1B0F9-C607-4500-A01B-397BA9B55586}" type="datetime1">
              <a:rPr lang="fi-FI" smtClean="0"/>
              <a:pPr/>
              <a:t>20.8.2022</a:t>
            </a:fld>
            <a:endParaRPr lang="fi-FI" dirty="0"/>
          </a:p>
        </p:txBody>
      </p:sp>
      <p:sp>
        <p:nvSpPr>
          <p:cNvPr id="9" name="Alatunnisteen paikkamerkki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890547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untainen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896003-FAC9-4AAE-80F4-904A79973770}" type="datetime1">
              <a:rPr lang="fi-FI" smtClean="0"/>
              <a:pPr/>
              <a:t>20.8.2022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420766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untainen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9865014" y="304801"/>
            <a:ext cx="1715800" cy="54102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Pystysuuntaisen tekstin paikkamerkki 2"/>
          <p:cNvSpPr>
            <a:spLocks noGrp="1"/>
          </p:cNvSpPr>
          <p:nvPr>
            <p:ph type="body" orient="vert" idx="1"/>
          </p:nvPr>
        </p:nvSpPr>
        <p:spPr>
          <a:xfrm>
            <a:off x="2209800" y="304801"/>
            <a:ext cx="7502814" cy="5410200"/>
          </a:xfrm>
        </p:spPr>
        <p:txBody>
          <a:bodyPr vert="eaVert"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92B8AA3-2578-4755-B00B-32EB9B111A46}" type="datetime1">
              <a:rPr lang="fi-FI" smtClean="0"/>
              <a:pPr/>
              <a:t>20.8.2022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299497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B42FE56-9AE1-4F23-B1A9-B97FE4110165}" type="datetime1">
              <a:rPr lang="fi-FI" smtClean="0"/>
              <a:pPr/>
              <a:t>20.8.2022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589990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otsikko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80013" y="1600200"/>
            <a:ext cx="6400801" cy="2486025"/>
          </a:xfrm>
        </p:spPr>
        <p:txBody>
          <a:bodyPr rtlCol="0" anchor="b">
            <a:normAutofit/>
          </a:bodyPr>
          <a:lstStyle>
            <a:lvl1pPr algn="l" rtl="0">
              <a:defRPr sz="5200"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1" cy="914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9836028-BA32-4ED9-90B1-161C99EC8AE5}" type="datetime1">
              <a:rPr lang="fi-FI" smtClean="0"/>
              <a:pPr/>
              <a:t>20.8.2022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11791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2208213" y="1600200"/>
            <a:ext cx="4572000" cy="4114800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7008813" y="1600200"/>
            <a:ext cx="4572000" cy="4114800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B535495-07CA-4DA2-B0B0-5B4E44292060}" type="datetime1">
              <a:rPr lang="fi-FI" smtClean="0"/>
              <a:pPr/>
              <a:t>20.8.2022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60775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2208213" y="2505075"/>
            <a:ext cx="4572000" cy="3337560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7008813" y="1600200"/>
            <a:ext cx="4572000" cy="823912"/>
          </a:xfrm>
        </p:spPr>
        <p:txBody>
          <a:bodyPr rtlCol="0" anchor="ctr">
            <a:noAutofit/>
          </a:bodyPr>
          <a:lstStyle>
            <a:lvl1pPr marL="0" indent="0" algn="l" rtl="0">
              <a:spcBef>
                <a:spcPts val="0"/>
              </a:spcBef>
              <a:buNone/>
              <a:defRPr sz="2100" b="0">
                <a:solidFill>
                  <a:schemeClr val="accent2"/>
                </a:solidFill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7008813" y="2505075"/>
            <a:ext cx="4572000" cy="3337560"/>
          </a:xfrm>
        </p:spPr>
        <p:txBody>
          <a:bodyPr rtlCol="0"/>
          <a:lstStyle/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6A3FC90-673C-4228-A43C-80AE8FB56268}" type="datetime1">
              <a:rPr lang="fi-FI" smtClean="0"/>
              <a:pPr/>
              <a:t>20.8.2022</a:t>
            </a:fld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833046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C59638C-DA04-40A1-82D1-265D222D1FA8}" type="datetime1">
              <a:rPr lang="fi-FI" smtClean="0"/>
              <a:pPr/>
              <a:t>20.8.2022</a:t>
            </a:fld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369830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A20ABFD-192C-46E5-A3F7-2E0B8A1F2DDF}" type="datetime1">
              <a:rPr lang="fi-FI" smtClean="0"/>
              <a:pPr/>
              <a:t>20.8.2022</a:t>
            </a:fld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2222526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20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93813" y="533400"/>
            <a:ext cx="6858000" cy="48006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  <a:p>
            <a:pPr lvl="1" rtl="0"/>
            <a:r>
              <a:rPr lang="fi-FI" noProof="0"/>
              <a:t>toinen taso</a:t>
            </a:r>
          </a:p>
          <a:p>
            <a:pPr lvl="2" rtl="0"/>
            <a:r>
              <a:rPr lang="fi-FI" noProof="0"/>
              <a:t>kolmas taso</a:t>
            </a:r>
          </a:p>
          <a:p>
            <a:pPr lvl="3" rtl="0"/>
            <a:r>
              <a:rPr lang="fi-FI" noProof="0"/>
              <a:t>neljäs taso</a:t>
            </a:r>
          </a:p>
          <a:p>
            <a:pPr lvl="4" rtl="0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7D86073-EC6B-4562-821A-23D22DF0EDCE}" type="datetime1">
              <a:rPr lang="fi-FI" smtClean="0"/>
              <a:pPr/>
              <a:t>20.8.2022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897700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 ja kuvateksti">
    <p:bg bwMode="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837612" y="2277477"/>
            <a:ext cx="2743201" cy="2322178"/>
          </a:xfrm>
        </p:spPr>
        <p:txBody>
          <a:bodyPr rtlCol="0" anchor="b">
            <a:normAutofit/>
          </a:bodyPr>
          <a:lstStyle>
            <a:lvl1pPr algn="l" rtl="0">
              <a:defRPr sz="2200">
                <a:solidFill>
                  <a:schemeClr val="accent2"/>
                </a:solidFill>
              </a:defRPr>
            </a:lvl1pPr>
          </a:lstStyle>
          <a:p>
            <a:pPr rtl="0"/>
            <a:r>
              <a:rPr lang="fi-FI" noProof="0"/>
              <a:t>Muokkaa ots. perustyyl. napsautt.</a:t>
            </a:r>
            <a:endParaRPr lang="fi-FI" noProof="0" dirty="0"/>
          </a:p>
        </p:txBody>
      </p:sp>
      <p:sp>
        <p:nvSpPr>
          <p:cNvPr id="8" name="Pyöristetty suorakulmio 7"/>
          <p:cNvSpPr/>
          <p:nvPr/>
        </p:nvSpPr>
        <p:spPr>
          <a:xfrm>
            <a:off x="1293812" y="533400"/>
            <a:ext cx="6858001" cy="4800600"/>
          </a:xfrm>
          <a:prstGeom prst="roundRect">
            <a:avLst>
              <a:gd name="adj" fmla="val 4409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i-FI" noProof="0" dirty="0"/>
          </a:p>
        </p:txBody>
      </p:sp>
      <p:sp>
        <p:nvSpPr>
          <p:cNvPr id="3" name="Kuvan paikkamerkki 2" descr="Tyhjä paikkamerkki kuvan lisäämistä varten. Napsauta paikkamerkkiä ja valitse kuva, jonka haluat lisätä."/>
          <p:cNvSpPr>
            <a:spLocks noGrp="1"/>
          </p:cNvSpPr>
          <p:nvPr>
            <p:ph type="pic" idx="1"/>
          </p:nvPr>
        </p:nvSpPr>
        <p:spPr>
          <a:xfrm>
            <a:off x="1408112" y="647700"/>
            <a:ext cx="6629400" cy="4572000"/>
          </a:xfrm>
          <a:prstGeom prst="roundRect">
            <a:avLst>
              <a:gd name="adj" fmla="val 3725"/>
            </a:avLst>
          </a:prstGeom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fi-FI" noProof="0"/>
              <a:t>Lisää kuva napsauttamalla kuvaketta</a:t>
            </a:r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837614" y="4583187"/>
            <a:ext cx="2743200" cy="1131813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000"/>
              </a:spcBef>
              <a:buNone/>
              <a:defRPr sz="14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fi-FI" noProof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16C3008-45CA-4F5F-9499-A5B489862E11}" type="datetime1">
              <a:rPr lang="fi-FI" smtClean="0"/>
              <a:pPr/>
              <a:t>20.8.2022</a:t>
            </a:fld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fi-FI" noProof="0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8FDBFFB2-86D9-4B8F-A59A-553A60B94BBE}" type="slidenum">
              <a:rPr lang="fi-FI" noProof="0"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63930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2208213" y="304800"/>
            <a:ext cx="9372600" cy="1200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 noProof="0" dirty="0"/>
              <a:t>Muokkaa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08213" y="1600200"/>
            <a:ext cx="93726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 noProof="0" dirty="0"/>
              <a:t>Muokkaa tekstin perustyylejä napsauttamalla</a:t>
            </a:r>
          </a:p>
          <a:p>
            <a:pPr lvl="1" rtl="0"/>
            <a:r>
              <a:rPr lang="fi-FI" noProof="0" dirty="0"/>
              <a:t>Toinen taso</a:t>
            </a:r>
          </a:p>
          <a:p>
            <a:pPr lvl="2" rtl="0"/>
            <a:r>
              <a:rPr lang="fi-FI" noProof="0" dirty="0"/>
              <a:t>Kolmas taso</a:t>
            </a:r>
          </a:p>
          <a:p>
            <a:pPr lvl="3" rtl="0"/>
            <a:r>
              <a:rPr lang="fi-FI" noProof="0" dirty="0"/>
              <a:t>Neljäs taso</a:t>
            </a:r>
          </a:p>
          <a:p>
            <a:pPr lvl="4" rtl="0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53576" y="6505078"/>
            <a:ext cx="964036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fld id="{B84F1771-DDC5-4F99-9C9D-9C3170300F6C}" type="datetime1">
              <a:rPr lang="fi-FI" smtClean="0"/>
              <a:pPr/>
              <a:t>20.8.2022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280159" y="6505078"/>
            <a:ext cx="687641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2"/>
                </a:solidFill>
              </a:defRPr>
            </a:lvl1pPr>
          </a:lstStyle>
          <a:p>
            <a:pPr rtl="0"/>
            <a:endParaRPr lang="fi-FI" noProof="0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1580814" y="6280298"/>
            <a:ext cx="533399" cy="3491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100" b="1">
                <a:solidFill>
                  <a:srgbClr val="AB3C19"/>
                </a:solidFill>
              </a:defRPr>
            </a:lvl1pPr>
          </a:lstStyle>
          <a:p>
            <a:pPr rtl="0"/>
            <a:fld id="{8FDBFFB2-86D9-4B8F-A59A-553A60B94BBE}" type="slidenum">
              <a:rPr lang="fi-FI" noProof="0" smtClean="0"/>
              <a:pPr/>
              <a:t>‹#›</a:t>
            </a:fld>
            <a:endParaRPr lang="fi-FI" noProof="0" dirty="0"/>
          </a:p>
        </p:txBody>
      </p:sp>
    </p:spTree>
    <p:extLst>
      <p:ext uri="{BB962C8B-B14F-4D97-AF65-F5344CB8AC3E}">
        <p14:creationId xmlns:p14="http://schemas.microsoft.com/office/powerpoint/2010/main" val="1170255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ol.fi/uploads/2020/09/6a555d2b-ammattieettiset-ohjeet_1.painos_low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065213" y="304800"/>
            <a:ext cx="7422295" cy="2793906"/>
          </a:xfrm>
        </p:spPr>
        <p:txBody>
          <a:bodyPr rtlCol="0"/>
          <a:lstStyle/>
          <a:p>
            <a:pPr rtl="0"/>
            <a:r>
              <a:rPr lang="fi-FI" dirty="0"/>
              <a:t>AMMATTIEETTISET OHJEET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fi-FI" dirty="0"/>
              <a:t>AMKO</a:t>
            </a:r>
          </a:p>
        </p:txBody>
      </p:sp>
    </p:spTree>
    <p:extLst>
      <p:ext uri="{BB962C8B-B14F-4D97-AF65-F5344CB8AC3E}">
        <p14:creationId xmlns:p14="http://schemas.microsoft.com/office/powerpoint/2010/main" val="35784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597FAE-6DCA-4762-8D6E-BC60479F4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A24438-30D0-4758-A37F-4C48BA4C6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Työstetään ammattieettinen ”kukkanen” tai ”huonetaulu”</a:t>
            </a:r>
          </a:p>
          <a:p>
            <a:r>
              <a:rPr lang="fi-FI" dirty="0"/>
              <a:t>Työn voi tehdä joko itsenäisesti, parin kanssa tai pienessä ryhmässä</a:t>
            </a:r>
          </a:p>
          <a:p>
            <a:r>
              <a:rPr lang="fi-FI" dirty="0"/>
              <a:t>Tuo työssä esiin mielestäsi keskeisimmät ammattieettiset ohjeet tai työtä ohjaavat arvot haluamallasi tavalla</a:t>
            </a:r>
          </a:p>
        </p:txBody>
      </p:sp>
    </p:spTree>
    <p:extLst>
      <p:ext uri="{BB962C8B-B14F-4D97-AF65-F5344CB8AC3E}">
        <p14:creationId xmlns:p14="http://schemas.microsoft.com/office/powerpoint/2010/main" val="1797546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1A71D2-F4C4-4A95-8FCA-9F9E19E8D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E0C7600-305B-4E8D-8591-CD2F95FF3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https://www.vol.fi/uploads/2020/09/6a555d2b-ammattieettiset-ohjeet_1.painos_low.pdf</a:t>
            </a:r>
            <a:r>
              <a:rPr lang="fi-FI" dirty="0"/>
              <a:t> Varhaiskasvatuksen opettajan ammattieettiset ohjeet</a:t>
            </a:r>
          </a:p>
          <a:p>
            <a:r>
              <a:rPr lang="fi-FI" dirty="0"/>
              <a:t>Kasvatus- ja ohjausalan käsikirja s. 58-60</a:t>
            </a:r>
          </a:p>
        </p:txBody>
      </p:sp>
    </p:spTree>
    <p:extLst>
      <p:ext uri="{BB962C8B-B14F-4D97-AF65-F5344CB8AC3E}">
        <p14:creationId xmlns:p14="http://schemas.microsoft.com/office/powerpoint/2010/main" val="377423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37723" y="1600200"/>
            <a:ext cx="6743091" cy="2486025"/>
          </a:xfrm>
        </p:spPr>
        <p:txBody>
          <a:bodyPr rtlCol="0" anchor="b">
            <a:normAutofit/>
          </a:bodyPr>
          <a:lstStyle/>
          <a:p>
            <a:pPr rtl="0"/>
            <a:r>
              <a:rPr lang="fi-FI" sz="3600" dirty="0"/>
              <a:t>AMMATTITAITOVAATIMUKSET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type="body" idx="1"/>
          </p:nvPr>
        </p:nvSpPr>
        <p:spPr>
          <a:xfrm>
            <a:off x="5180011" y="4105029"/>
            <a:ext cx="6400800" cy="1381125"/>
          </a:xfrm>
        </p:spPr>
        <p:txBody>
          <a:bodyPr rtlCol="0">
            <a:normAutofit/>
          </a:bodyPr>
          <a:lstStyle/>
          <a:p>
            <a:pPr rtl="0"/>
            <a:r>
              <a:rPr lang="fi-FI" dirty="0"/>
              <a:t>K5: Opiskelija noudattaa ammattieettisiä ohjeita ja sopimuksia</a:t>
            </a:r>
          </a:p>
        </p:txBody>
      </p:sp>
    </p:spTree>
    <p:extLst>
      <p:ext uri="{BB962C8B-B14F-4D97-AF65-F5344CB8AC3E}">
        <p14:creationId xmlns:p14="http://schemas.microsoft.com/office/powerpoint/2010/main" val="2083928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BF4A97-C54F-4FCE-80EC-7312E3D9C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AMMATTIETIIKKA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DB9CC1-5C8C-4D8F-A533-3E8220F95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213" y="2083676"/>
            <a:ext cx="9372600" cy="4114800"/>
          </a:xfrm>
        </p:spPr>
        <p:txBody>
          <a:bodyPr>
            <a:normAutofit/>
          </a:bodyPr>
          <a:lstStyle/>
          <a:p>
            <a:pPr lvl="1"/>
            <a:r>
              <a:rPr lang="fi-FI" dirty="0"/>
              <a:t>Ammattietiikka = ammattilaisten yhdessä määrittelemä näkemys siitä, minkälainen toiminta on tässä ammatissa oikeanlaista ja hyväksyttyä</a:t>
            </a:r>
          </a:p>
          <a:p>
            <a:pPr lvl="1"/>
            <a:r>
              <a:rPr lang="fi-FI" dirty="0"/>
              <a:t>Eettinen osaaminen on päätöksen tekoa hyvän ja pahan, oikean ja väärän välillä</a:t>
            </a:r>
          </a:p>
          <a:p>
            <a:pPr lvl="1"/>
            <a:r>
              <a:rPr lang="fi-FI" dirty="0"/>
              <a:t>Se perustuu:</a:t>
            </a:r>
          </a:p>
          <a:p>
            <a:pPr lvl="2"/>
            <a:r>
              <a:rPr lang="fi-FI" b="1" dirty="0"/>
              <a:t>Arvoihin</a:t>
            </a:r>
            <a:r>
              <a:rPr lang="fi-FI" dirty="0"/>
              <a:t>, kuten ihmisarvo, itsemääräämisoikeus, oikeudenmukaisuus, tasa-arvo, vastuullisuus ja yhteisöllisyys</a:t>
            </a:r>
          </a:p>
          <a:p>
            <a:pPr lvl="2"/>
            <a:r>
              <a:rPr lang="fi-FI" b="1" dirty="0"/>
              <a:t>Normeihin </a:t>
            </a:r>
            <a:r>
              <a:rPr lang="fi-FI" dirty="0"/>
              <a:t>eli käyttäytymissääntöihin kuten ”kasvattaja kohtaa työssään arvokkaasti jokaisen ihmisen”</a:t>
            </a:r>
          </a:p>
          <a:p>
            <a:pPr lvl="2"/>
            <a:r>
              <a:rPr lang="fi-FI" b="1" dirty="0"/>
              <a:t>Ihmiskäsitykseen </a:t>
            </a:r>
            <a:r>
              <a:rPr lang="fi-FI" dirty="0"/>
              <a:t>eli käsitykseen siitä, mikä ihminen on ja mikä puoli ihmisessä painottuu ja on tärkeä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779921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7572E4-DC11-4B6E-E417-A98157FE8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Arvot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72A352-BA8A-E0D5-BA25-1E4D683F1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fi-FI" dirty="0"/>
              <a:t>Ammattilaisen on tärkeä pysähtyä miettimään omia henkilökohtaisia arvoja</a:t>
            </a:r>
          </a:p>
          <a:p>
            <a:pPr marL="45720" indent="0">
              <a:buNone/>
            </a:pPr>
            <a:r>
              <a:rPr lang="fi-FI" dirty="0"/>
              <a:t>Arvoja voiva olla esim.</a:t>
            </a:r>
          </a:p>
          <a:p>
            <a:r>
              <a:rPr lang="fi-FI" dirty="0"/>
              <a:t>Arvokkaat inhimilliset kokemukset, esimerkiksi luonto, musiikki, ystävyys, rakkaus, hetkessä eläminen</a:t>
            </a:r>
          </a:p>
          <a:p>
            <a:r>
              <a:rPr lang="fi-FI" dirty="0"/>
              <a:t>Arvostukset, esimerkiksi tavaroiden, taitojen, terveyden, aseman arvostus</a:t>
            </a:r>
          </a:p>
          <a:p>
            <a:r>
              <a:rPr lang="fi-FI" dirty="0"/>
              <a:t>Ihanteet, esimerkiksi rehellisyys, tasa-arvoisuus, elämän kunnioittaminen</a:t>
            </a:r>
          </a:p>
          <a:p>
            <a:r>
              <a:rPr lang="fi-FI" dirty="0"/>
              <a:t>Klassiset arvot, esimerkiksi totuus, hyvyys, oikeudenmukaisuus</a:t>
            </a:r>
          </a:p>
        </p:txBody>
      </p:sp>
    </p:spTree>
    <p:extLst>
      <p:ext uri="{BB962C8B-B14F-4D97-AF65-F5344CB8AC3E}">
        <p14:creationId xmlns:p14="http://schemas.microsoft.com/office/powerpoint/2010/main" val="415905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15D502-3768-842A-9FB4-B5A81B9CA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Omien arvojen pohdinta apukysymysten avulla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2F2D18A-117E-499F-2D1D-E9A2336A8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213" y="1600200"/>
            <a:ext cx="9372600" cy="4953000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Mieti kunkin vastauksen kohdalla, miksi ajattelet niin, miksi se on sinulle tärkeää. Merkitse esiin noussut arvo ylös..</a:t>
            </a:r>
          </a:p>
          <a:p>
            <a:pPr marL="45720" indent="0">
              <a:buNone/>
            </a:pPr>
            <a:endParaRPr lang="fi-FI" dirty="0"/>
          </a:p>
          <a:p>
            <a:r>
              <a:rPr lang="fi-FI" dirty="0"/>
              <a:t>Mihin huomaat käyttäväsi paljon aikaa?</a:t>
            </a:r>
          </a:p>
          <a:p>
            <a:r>
              <a:rPr lang="fi-FI" dirty="0"/>
              <a:t>Muistele tilannetta, jolloin tunsit, että oli vaikeaa tehdä valinta. Mitä valitsit? Miksi?</a:t>
            </a:r>
          </a:p>
          <a:p>
            <a:r>
              <a:rPr lang="fi-FI" dirty="0"/>
              <a:t>Ketä ihmistä arvostat? Miksi?</a:t>
            </a:r>
          </a:p>
          <a:p>
            <a:r>
              <a:rPr lang="fi-FI" dirty="0"/>
              <a:t>Mitä arvostat omassa kotikasvatuksessasi?</a:t>
            </a:r>
          </a:p>
          <a:p>
            <a:r>
              <a:rPr lang="fi-FI" dirty="0"/>
              <a:t>Millaisia piirteitä arvostat johtajassa?</a:t>
            </a:r>
          </a:p>
          <a:p>
            <a:r>
              <a:rPr lang="fi-FI" dirty="0"/>
              <a:t>Mitä menestyminen sinulle merkitsee?</a:t>
            </a:r>
          </a:p>
          <a:p>
            <a:r>
              <a:rPr lang="fi-FI" dirty="0"/>
              <a:t>Millaisena toivot jälkipolvien muistavan sinut?</a:t>
            </a:r>
          </a:p>
          <a:p>
            <a:r>
              <a:rPr lang="fi-FI" dirty="0"/>
              <a:t>Milloin olet onnellinen ja tasapainoinen?</a:t>
            </a:r>
          </a:p>
        </p:txBody>
      </p:sp>
    </p:spTree>
    <p:extLst>
      <p:ext uri="{BB962C8B-B14F-4D97-AF65-F5344CB8AC3E}">
        <p14:creationId xmlns:p14="http://schemas.microsoft.com/office/powerpoint/2010/main" val="3843387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668201-0648-4818-BFEA-7A10EE6A3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Moraali ja etiikka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0C7474-FC81-4334-BE13-0FA67E486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Moraalilla tarkoitetaan ihmisen käsitystä oikeasta ja väärästä</a:t>
            </a:r>
          </a:p>
          <a:p>
            <a:r>
              <a:rPr lang="fi-FI" dirty="0"/>
              <a:t>Ammattietiikka on yhdessä pohdittu perusteltu näkemys oikeasta ja väärästä</a:t>
            </a:r>
          </a:p>
          <a:p>
            <a:r>
              <a:rPr lang="fi-FI" dirty="0"/>
              <a:t>Ammatillisessa toiminnassa voi olla moraalisia ongelmia, joita kutsutaan eettisiksi ongelmiksi</a:t>
            </a:r>
          </a:p>
          <a:p>
            <a:r>
              <a:rPr lang="fi-FI" dirty="0"/>
              <a:t>Ammattieettisessä pohdinnassa tulee tuntea lainsäädäntö, yleiset eettiset teoriat sekä ammattieettiset ohjeet ja periaatteet</a:t>
            </a:r>
          </a:p>
        </p:txBody>
      </p:sp>
    </p:spTree>
    <p:extLst>
      <p:ext uri="{BB962C8B-B14F-4D97-AF65-F5344CB8AC3E}">
        <p14:creationId xmlns:p14="http://schemas.microsoft.com/office/powerpoint/2010/main" val="4217425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EDD1D5-8D55-43D6-91AA-8933F06FE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KASVATUS- JA OHJAUSALAN EETTISET PERIAATTEET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5331C7-B5B8-40D4-9B89-DEC405564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213" y="1922584"/>
            <a:ext cx="9372600" cy="3792415"/>
          </a:xfrm>
        </p:spPr>
        <p:txBody>
          <a:bodyPr/>
          <a:lstStyle/>
          <a:p>
            <a:r>
              <a:rPr lang="fi-FI" dirty="0"/>
              <a:t>Ihmisarvo</a:t>
            </a:r>
          </a:p>
          <a:p>
            <a:r>
              <a:rPr lang="fi-FI" dirty="0"/>
              <a:t>Vastuullisuus</a:t>
            </a:r>
          </a:p>
          <a:p>
            <a:r>
              <a:rPr lang="fi-FI" dirty="0"/>
              <a:t>Oikeudenmukaisuus</a:t>
            </a:r>
          </a:p>
          <a:p>
            <a:r>
              <a:rPr lang="fi-FI" dirty="0"/>
              <a:t>Yhteisöllisyys</a:t>
            </a:r>
          </a:p>
          <a:p>
            <a:r>
              <a:rPr lang="fi-FI" dirty="0"/>
              <a:t>Tasa-arvo</a:t>
            </a:r>
          </a:p>
          <a:p>
            <a:r>
              <a:rPr lang="fi-FI" dirty="0"/>
              <a:t>Itsemääräämisoikeus</a:t>
            </a:r>
          </a:p>
        </p:txBody>
      </p:sp>
    </p:spTree>
    <p:extLst>
      <p:ext uri="{BB962C8B-B14F-4D97-AF65-F5344CB8AC3E}">
        <p14:creationId xmlns:p14="http://schemas.microsoft.com/office/powerpoint/2010/main" val="1694079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71AD140-F78D-4306-B050-59C8DC8DB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EETTISTEN POHDINTOJEN NÄKÖKULMIA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5B173F-D47A-4EC0-A8D0-011BF93F7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Tarkoitusetiikka = Teko on oikein, jos tekijällä on hyvä tarkoitus</a:t>
            </a:r>
          </a:p>
          <a:p>
            <a:r>
              <a:rPr lang="fi-FI" dirty="0"/>
              <a:t>Velvollisuusetiikka =  Arvioi tekoja lakien ja säännösten noudattamisen näkökulmasta</a:t>
            </a:r>
          </a:p>
          <a:p>
            <a:r>
              <a:rPr lang="fi-FI" dirty="0"/>
              <a:t>Hyve-etiikka = Korostaa ihmisellä luonnostaan olevia hyvään elämään kuuluvia piirteitä eli hyveitä (esim. rohkeus, lempeys, anteliaisuus)</a:t>
            </a:r>
          </a:p>
          <a:p>
            <a:r>
              <a:rPr lang="fi-FI" dirty="0"/>
              <a:t>Seurausetiikka = Teko on oikein, jos sen seuraukset ovat hyvät (näkökulma voi olla itsessä tai toisessa)</a:t>
            </a:r>
          </a:p>
          <a:p>
            <a:r>
              <a:rPr lang="fi-FI" dirty="0"/>
              <a:t>Tilanne-etiikka = Tekoja arvioidaan ottamalla huomioon jokaisen tilanteen ainutlaatuisuus</a:t>
            </a:r>
          </a:p>
        </p:txBody>
      </p:sp>
    </p:spTree>
    <p:extLst>
      <p:ext uri="{BB962C8B-B14F-4D97-AF65-F5344CB8AC3E}">
        <p14:creationId xmlns:p14="http://schemas.microsoft.com/office/powerpoint/2010/main" val="2220807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A01960-6280-4C99-95F0-E55B16D15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KYSYMYKSIÄ AMMATTIEETTISEEN POHDINTAAN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9024B1-0284-4BD6-8B0E-AF4DD4473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Mihin ohjaustoiminnalla pyritään?</a:t>
            </a:r>
          </a:p>
          <a:p>
            <a:r>
              <a:rPr lang="fi-FI" dirty="0"/>
              <a:t>Keihin ohjaajan työ vaikuttaa?</a:t>
            </a:r>
          </a:p>
          <a:p>
            <a:r>
              <a:rPr lang="fi-FI" dirty="0"/>
              <a:t>Kenellä on ohjaajan työhön liittyviä odotuksia?</a:t>
            </a:r>
          </a:p>
          <a:p>
            <a:r>
              <a:rPr lang="fi-FI" dirty="0"/>
              <a:t>Ovatko odotukset perusteltuja?</a:t>
            </a:r>
          </a:p>
          <a:p>
            <a:r>
              <a:rPr lang="fi-FI" dirty="0"/>
              <a:t>Mitkä ohjauksesta odotettavat seuraukset ovat eettisesti merkityksellisiä?</a:t>
            </a:r>
          </a:p>
          <a:p>
            <a:r>
              <a:rPr lang="fi-FI" dirty="0"/>
              <a:t>Millaisiin hyviin ja huonoihin seurauksiin toiminta voi johtaa?</a:t>
            </a:r>
          </a:p>
          <a:p>
            <a:r>
              <a:rPr lang="fi-FI" dirty="0"/>
              <a:t>Mikä toimintatapa on paras ja miksi?</a:t>
            </a:r>
          </a:p>
        </p:txBody>
      </p:sp>
    </p:spTree>
    <p:extLst>
      <p:ext uri="{BB962C8B-B14F-4D97-AF65-F5344CB8AC3E}">
        <p14:creationId xmlns:p14="http://schemas.microsoft.com/office/powerpoint/2010/main" val="1614547416"/>
      </p:ext>
    </p:extLst>
  </p:cSld>
  <p:clrMapOvr>
    <a:masterClrMapping/>
  </p:clrMapOvr>
</p:sld>
</file>

<file path=ppt/theme/theme1.xml><?xml version="1.0" encoding="utf-8"?>
<a:theme xmlns:a="http://schemas.openxmlformats.org/drawingml/2006/main" name="Lasten leikkiä 16x9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2244_TF03461883" id="{EABD632A-4BF5-43C2-9670-3DC482933B4D}" vid="{21312614-7BC5-43C1-B39E-4DA40E93B87D}"/>
    </a:ext>
  </a:extLst>
</a:theme>
</file>

<file path=ppt/theme/theme2.xml><?xml version="1.0" encoding="utf-8"?>
<a:theme xmlns:a="http://schemas.openxmlformats.org/drawingml/2006/main" name="Office-teema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Children Happy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468</Words>
  <Application>Microsoft Office PowerPoint</Application>
  <PresentationFormat>Laajakuva</PresentationFormat>
  <Paragraphs>64</Paragraphs>
  <Slides>11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Euphemia</vt:lpstr>
      <vt:lpstr>Wingdings</vt:lpstr>
      <vt:lpstr>Lasten leikkiä 16x9</vt:lpstr>
      <vt:lpstr>AMMATTIEETTISET OHJEET</vt:lpstr>
      <vt:lpstr>AMMATTITAITOVAATIMUKSET</vt:lpstr>
      <vt:lpstr>AMMATTIETIIKKA</vt:lpstr>
      <vt:lpstr>Arvot</vt:lpstr>
      <vt:lpstr>Omien arvojen pohdinta apukysymysten avulla</vt:lpstr>
      <vt:lpstr>Moraali ja etiikka</vt:lpstr>
      <vt:lpstr>KASVATUS- JA OHJAUSALAN EETTISET PERIAATTEET</vt:lpstr>
      <vt:lpstr>EETTISTEN POHDINTOJEN NÄKÖKULMIA</vt:lpstr>
      <vt:lpstr>KYSYMYKSIÄ AMMATTIEETTISEEN POHDINTAAN</vt:lpstr>
      <vt:lpstr>TEHTÄVÄ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AMMATTIEETTISET OHJEET</dc:title>
  <dc:creator>Pekkanen Tiina</dc:creator>
  <cp:lastModifiedBy>Pekkanen Tiina</cp:lastModifiedBy>
  <cp:revision>13</cp:revision>
  <dcterms:created xsi:type="dcterms:W3CDTF">2021-01-15T09:39:26Z</dcterms:created>
  <dcterms:modified xsi:type="dcterms:W3CDTF">2022-08-20T05:49:03Z</dcterms:modified>
</cp:coreProperties>
</file>