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60" r:id="rId8"/>
    <p:sldId id="262" r:id="rId9"/>
    <p:sldId id="259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5001009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kiintymyssuhde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AMko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917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Video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Lapsen kiintymyssuhde vanhempiinsa vaikuttaa pitkälle elämään | Ylen aamu | TV | Areena | </a:t>
            </a:r>
            <a:r>
              <a:rPr lang="fi-FI" dirty="0" smtClean="0">
                <a:hlinkClick r:id="rId2"/>
              </a:rPr>
              <a:t>yle.fi</a:t>
            </a:r>
            <a:endParaRPr lang="fi-FI" dirty="0" smtClean="0"/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areena.yle.fi/1-50010095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792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kiintymyssuhde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Kiintymyssuhde lapsen ja hänen huoltajansa (yleensä äidin) välinen tunnesuhde, joka syntyy lapsen ja vanhemman välisestä vuorovaikutuksesta</a:t>
            </a:r>
          </a:p>
          <a:p>
            <a:r>
              <a:rPr lang="fi-FI" dirty="0"/>
              <a:t>Lapsuudessa luodut kiintymyssuhteen vaikuttavat merkittävästi persoonallisuuden kehittymiseen, itsetuntoon ja minäkuvaan</a:t>
            </a:r>
          </a:p>
          <a:p>
            <a:r>
              <a:rPr lang="fi-FI" dirty="0"/>
              <a:t>Kiintymyssuhdetta ja varhaista vuorovaikutusta ovat tutkineet John </a:t>
            </a:r>
            <a:r>
              <a:rPr lang="fi-FI" dirty="0" err="1"/>
              <a:t>Bowlby</a:t>
            </a:r>
            <a:r>
              <a:rPr lang="fi-FI" dirty="0"/>
              <a:t> (1978) ja Mary D. </a:t>
            </a:r>
            <a:r>
              <a:rPr lang="fi-FI" dirty="0" err="1"/>
              <a:t>Ainsworth</a:t>
            </a:r>
            <a:r>
              <a:rPr lang="fi-FI" dirty="0"/>
              <a:t> (1978)</a:t>
            </a:r>
          </a:p>
          <a:p>
            <a:r>
              <a:rPr lang="fi-FI" dirty="0" err="1"/>
              <a:t>Ainsworthin</a:t>
            </a:r>
            <a:r>
              <a:rPr lang="fi-FI" dirty="0"/>
              <a:t> mukaan kiintymyssuhdemalleja on neljä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507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kiintymyssuhdemalli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Turvallinen eli luottavainen</a:t>
            </a:r>
          </a:p>
          <a:p>
            <a:pPr lvl="1"/>
            <a:r>
              <a:rPr lang="fi-FI" dirty="0"/>
              <a:t>Lapsi kokee, että hän tarpeet huomioidaan ja niihin vastataan</a:t>
            </a:r>
          </a:p>
          <a:p>
            <a:pPr lvl="1"/>
            <a:r>
              <a:rPr lang="fi-FI" dirty="0"/>
              <a:t>Lapsi luottaa, että vanhempi on tarvittaessa saatavilla</a:t>
            </a:r>
          </a:p>
          <a:p>
            <a:pPr lvl="1"/>
            <a:r>
              <a:rPr lang="fi-FI" dirty="0"/>
              <a:t>Vuorovaikutus johdonmukaista</a:t>
            </a:r>
          </a:p>
          <a:p>
            <a:pPr lvl="1"/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Välttelevä</a:t>
            </a:r>
          </a:p>
          <a:p>
            <a:pPr lvl="1"/>
            <a:r>
              <a:rPr lang="fi-FI" dirty="0"/>
              <a:t>Lapsella ei ole uhkaa, mutta vanhempi ei osoita tunteita eikä ota lapsen tunteita vastaan</a:t>
            </a:r>
            <a:endParaRPr lang="en-US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115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ristiriitainen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i-FI" dirty="0"/>
              <a:t>Lapsi ei luota turvan ja hoidon pysyvyyteen</a:t>
            </a:r>
            <a:endParaRPr lang="en-US" dirty="0"/>
          </a:p>
          <a:p>
            <a:pPr lvl="0"/>
            <a:r>
              <a:rPr lang="fi-FI" dirty="0"/>
              <a:t>Lapsi ei tiedä, mitä häneltä odotetaan</a:t>
            </a:r>
            <a:endParaRPr lang="en-US" dirty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jäsentymätön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Lapsi ei kykene käyttämään yhtä selkeää strategiaa vanhemman läheisyyden saamiseksi</a:t>
            </a:r>
            <a:endParaRPr lang="en-US" dirty="0"/>
          </a:p>
          <a:p>
            <a:pPr lvl="0"/>
            <a:r>
              <a:rPr lang="fi-FI" dirty="0"/>
              <a:t>Aikuinen kohtelee lasta kaltoin ja on ajoittain vaarallinen</a:t>
            </a:r>
            <a:endParaRPr lang="en-US" dirty="0"/>
          </a:p>
          <a:p>
            <a:pPr lvl="0"/>
            <a:r>
              <a:rPr lang="fi-FI" dirty="0"/>
              <a:t>Huolenpitoa laiminlyödään ja lasta mahdollisesti hyväksikäytetään</a:t>
            </a:r>
            <a:endParaRPr lang="en-US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170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kiintymyssuhde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Terveelle fyysiselle ja psyykkiselle kehitykselle on tärkeää, että hänen tarpeisiin vastataan viipymättä</a:t>
            </a:r>
          </a:p>
          <a:p>
            <a:r>
              <a:rPr lang="fi-FI" dirty="0" smtClean="0"/>
              <a:t>Lapsen tulee saada osakseen rakkautta ja huolenpitoa</a:t>
            </a:r>
          </a:p>
          <a:p>
            <a:r>
              <a:rPr lang="fi-FI" dirty="0" smtClean="0"/>
              <a:t>Vanhemman tehtävä on peilata lapsen tunnetiloja: </a:t>
            </a:r>
          </a:p>
          <a:p>
            <a:pPr lvl="1"/>
            <a:r>
              <a:rPr lang="fi-FI" dirty="0" smtClean="0"/>
              <a:t>Hymyyn vastataan hymyllä</a:t>
            </a:r>
          </a:p>
          <a:p>
            <a:pPr lvl="1"/>
            <a:r>
              <a:rPr lang="fi-FI" dirty="0" smtClean="0"/>
              <a:t>Suruun vastataan surullisella olemuksella ja lohdutetaan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Vauva ymmärtää, että hoitaja vastaanottaa hänen tunteitaan ja tarpeitaan.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37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Vauvan tarpeisiin vastaaminen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Vauvan tarpeisiin vastataan herkästi:</a:t>
            </a:r>
          </a:p>
          <a:p>
            <a:pPr lvl="1"/>
            <a:r>
              <a:rPr lang="fi-FI" dirty="0" smtClean="0"/>
              <a:t>Annetaan ruokaa, huolehditaan puhtaudesta ja unesta</a:t>
            </a:r>
          </a:p>
          <a:p>
            <a:pPr lvl="1"/>
            <a:r>
              <a:rPr lang="fi-FI" dirty="0" smtClean="0"/>
              <a:t>Silittely, ihokontakti</a:t>
            </a:r>
          </a:p>
          <a:p>
            <a:pPr lvl="1"/>
            <a:r>
              <a:rPr lang="fi-FI" dirty="0" smtClean="0"/>
              <a:t>Sylissä pitäminen ja kiireetön yhdessäolo</a:t>
            </a:r>
          </a:p>
          <a:p>
            <a:pPr lvl="1"/>
            <a:r>
              <a:rPr lang="fi-FI" dirty="0" smtClean="0"/>
              <a:t>Tunteiden ymmärtäminen ja myötäeläminen</a:t>
            </a:r>
          </a:p>
          <a:p>
            <a:pPr lvl="1"/>
            <a:r>
              <a:rPr lang="fi-FI" dirty="0" smtClean="0"/>
              <a:t>Myönteinen vuorovaikutus ja virikkeet (laulelu, </a:t>
            </a:r>
            <a:r>
              <a:rPr lang="fi-FI" dirty="0" err="1" smtClean="0"/>
              <a:t>loruttelu</a:t>
            </a:r>
            <a:r>
              <a:rPr lang="fi-FI" dirty="0" smtClean="0"/>
              <a:t>, yhteinen ilo, </a:t>
            </a:r>
            <a:r>
              <a:rPr lang="fi-FI" smtClean="0"/>
              <a:t>lelut ym.)</a:t>
            </a:r>
          </a:p>
        </p:txBody>
      </p:sp>
    </p:spTree>
    <p:extLst>
      <p:ext uri="{BB962C8B-B14F-4D97-AF65-F5344CB8AC3E}">
        <p14:creationId xmlns:p14="http://schemas.microsoft.com/office/powerpoint/2010/main" val="354189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2F5A54DBBB1F941B9C46B0BF9F5C203" ma:contentTypeVersion="8" ma:contentTypeDescription="Luo uusi asiakirja." ma:contentTypeScope="" ma:versionID="feba0ec70e49577d09bce488a2796574">
  <xsd:schema xmlns:xsd="http://www.w3.org/2001/XMLSchema" xmlns:xs="http://www.w3.org/2001/XMLSchema" xmlns:p="http://schemas.microsoft.com/office/2006/metadata/properties" xmlns:ns3="bc2054b4-fe98-474b-859d-1c81c5e3d95b" targetNamespace="http://schemas.microsoft.com/office/2006/metadata/properties" ma:root="true" ma:fieldsID="0dbf93d16e88a885923d7547cbe39d29" ns3:_="">
    <xsd:import namespace="bc2054b4-fe98-474b-859d-1c81c5e3d95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054b4-fe98-474b-859d-1c81c5e3d9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B2AE83-5FC6-42E5-A503-95E30C3ADE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2054b4-fe98-474b-859d-1c81c5e3d9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57EBB7-B309-45B4-8CA7-4EFF6320D3ED}">
  <ds:schemaRefs>
    <ds:schemaRef ds:uri="bc2054b4-fe98-474b-859d-1c81c5e3d95b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AE9C3B-5368-41F5-9B9C-065F059E64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156</TotalTime>
  <Words>247</Words>
  <Application>Microsoft Office PowerPoint</Application>
  <PresentationFormat>Laajakuva</PresentationFormat>
  <Paragraphs>38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</vt:lpstr>
      <vt:lpstr>Gallery</vt:lpstr>
      <vt:lpstr>kiintymyssuhde</vt:lpstr>
      <vt:lpstr>Video</vt:lpstr>
      <vt:lpstr>kiintymyssuhde</vt:lpstr>
      <vt:lpstr>kiintymyssuhdemalli</vt:lpstr>
      <vt:lpstr>PowerPoint-esitys</vt:lpstr>
      <vt:lpstr>kiintymyssuhde</vt:lpstr>
      <vt:lpstr>Vauvan tarpeisiin vastaaminen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kiintymyssuhde</dc:title>
  <dc:creator>Pekkanen Tiina</dc:creator>
  <cp:lastModifiedBy>Pekkanen Tiina</cp:lastModifiedBy>
  <cp:revision>2</cp:revision>
  <dcterms:created xsi:type="dcterms:W3CDTF">2021-09-02T10:54:38Z</dcterms:created>
  <dcterms:modified xsi:type="dcterms:W3CDTF">2021-09-03T11:35:04Z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0x01010022F5A54DBBB1F941B9C46B0BF9F5C203</vt:lpwstr>
  </property>
</Properties>
</file>