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7" r:id="rId10"/>
    <p:sldId id="265" r:id="rId11"/>
    <p:sldId id="266" r:id="rId12"/>
    <p:sldId id="26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sites/default/files/documents/uusi-varhaiskasvatuslaki-mika-muuttuu-tietosuojan-ja-salassapidon-osalta_2018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46A3-B4C5-4949-9EBA-7FB3E5EED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1959" y="802298"/>
            <a:ext cx="9572893" cy="2541431"/>
          </a:xfrm>
        </p:spPr>
        <p:txBody>
          <a:bodyPr/>
          <a:lstStyle/>
          <a:p>
            <a:r>
              <a:rPr lang="fi-FI" dirty="0"/>
              <a:t>VAITIOLOVELVOLLISUUS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E7518A-18AE-42BD-AA95-788A9FAE8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7062" y="3531204"/>
            <a:ext cx="9467790" cy="977621"/>
          </a:xfrm>
        </p:spPr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2003163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8614AA-D612-4E7B-B85B-98FC91078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tietosuoja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C91E58-EC8E-49CC-9D61-5DB90B812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6" y="1853754"/>
            <a:ext cx="10739544" cy="4557556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Tietosuoja ja tietoturva</a:t>
            </a:r>
          </a:p>
          <a:p>
            <a:pPr lvl="1"/>
            <a:r>
              <a:rPr lang="fi-FI" dirty="0"/>
              <a:t>Tietosuojalla tarkoitetaan asiakkaan oikeuksia henkilötietojen käsittelyssä</a:t>
            </a:r>
          </a:p>
          <a:p>
            <a:pPr lvl="1"/>
            <a:r>
              <a:rPr lang="fi-FI" dirty="0"/>
              <a:t>Tietoturvalla tarkoitetaan muun muassa organisaation tietoteknisiä ratkaisuja, joilla voidaan varmistaa tietosuojan toteutuminen</a:t>
            </a:r>
          </a:p>
          <a:p>
            <a:r>
              <a:rPr lang="fi-FI" dirty="0"/>
              <a:t>Henkilö- ja asiakastietojen käsittely</a:t>
            </a:r>
          </a:p>
          <a:p>
            <a:pPr lvl="1"/>
            <a:r>
              <a:rPr lang="fi-FI" dirty="0"/>
              <a:t>Henkilötietojen käsittelyllä tarkoitetaan esimerkiksi henkilötietojen keräämistä, säilyttämistä, siirtämistä, käyttöä ja luovuttamista</a:t>
            </a:r>
          </a:p>
          <a:p>
            <a:pPr lvl="1"/>
            <a:r>
              <a:rPr lang="fi-FI" dirty="0"/>
              <a:t>Jokaisella työpaikalla, missä käsitellään henkilötietoja, tulee olla kirjallinen kuvaus siitä, miten yksikössä toteutetaan henkilötietojen käsittely</a:t>
            </a:r>
          </a:p>
          <a:p>
            <a:pPr lvl="1"/>
            <a:r>
              <a:rPr lang="fi-FI" dirty="0"/>
              <a:t>Henkilötietoja on käsiteltävä asianmukaisesti ja rekisteröidyn kannalta läpinäkyvästi, luottamuksellisesti ja turvallisesti.</a:t>
            </a:r>
          </a:p>
          <a:p>
            <a:pPr lvl="1"/>
            <a:r>
              <a:rPr lang="fi-FI" dirty="0"/>
              <a:t>Henkilötietoja saa kerätä vain nimenomaista tarkoitusta varten ja vain tarpeellisen määrän.</a:t>
            </a:r>
          </a:p>
          <a:p>
            <a:pPr lvl="1"/>
            <a:r>
              <a:rPr lang="fi-FI" dirty="0"/>
              <a:t>Henkilötiedot on päivitettävä aina tarvittaessa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5321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BBED56-802F-428C-ACCC-4E25058F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Rekisteröidyn oikeudet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C5CF46-61B3-4183-83E1-E0B8090C2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Oikeus saada tietoa henkilötietojen käsittelystä</a:t>
            </a:r>
          </a:p>
          <a:p>
            <a:r>
              <a:rPr lang="fi-FI" dirty="0"/>
              <a:t>Oikeus saada rekisterin pitäjältä tieto siitä, käsitelläänkö ko. henkilön tietoja rekisterissä</a:t>
            </a:r>
          </a:p>
          <a:p>
            <a:r>
              <a:rPr lang="fi-FI" dirty="0"/>
              <a:t>Oikeus tarkastaa, mitä tietoja hänestä on tallennettu</a:t>
            </a:r>
          </a:p>
          <a:p>
            <a:r>
              <a:rPr lang="fi-FI" dirty="0"/>
              <a:t>Oikeus vaatia, että rekisterin pitäjä oikaisee ko. henkilöä koskevat virheelliset tiedot</a:t>
            </a:r>
          </a:p>
          <a:p>
            <a:r>
              <a:rPr lang="fi-FI" dirty="0"/>
              <a:t>Tietyissä tilanteissa oikeus saada rekisterinpitäjä poistamaan itseään koskevat tiedot</a:t>
            </a:r>
          </a:p>
          <a:p>
            <a:endParaRPr lang="fi-FI" dirty="0"/>
          </a:p>
          <a:p>
            <a:r>
              <a:rPr lang="fi-FI" dirty="0"/>
              <a:t>https://tietosuoja.fi/usein-kysyttya-sosiaalihuolto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3573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D2D36A-F800-45A7-8A01-BC157B5E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Näin varmistetaan vaitiolovelvollisuuden toteutumien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F4511D-7FA9-4D11-9D77-1A52E74FF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Vaitiolovelvollisuuslomake</a:t>
            </a:r>
          </a:p>
          <a:p>
            <a:r>
              <a:rPr lang="fi-FI" dirty="0"/>
              <a:t> Perehdytys uudessa työpaikassa</a:t>
            </a:r>
          </a:p>
          <a:p>
            <a:r>
              <a:rPr lang="fi-FI" dirty="0"/>
              <a:t> Kirjataan oleellinen</a:t>
            </a:r>
          </a:p>
          <a:p>
            <a:r>
              <a:rPr lang="fi-FI"/>
              <a:t> Oma </a:t>
            </a:r>
            <a:r>
              <a:rPr lang="fi-FI" dirty="0"/>
              <a:t>huolellisuus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948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B89A78-3116-4871-B9B0-3C30D1EB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3D221E-4C74-4C90-84C8-93FA02650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https://www.oph.fi/sites/default/files/documents/uusi-varhaiskasvatuslaki-mika-muuttuu-tietosuojan-ja-salassapidon-osalta_2018.pdf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9290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F6ADB2-2AA2-48DA-9276-61BABDAC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aMMATTITAITOVAATIMUKSET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1FE926-ACE0-4458-8CDA-9DB07DF01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K5: Opiskelija noudattaa vaitiolovelvollisuutta</a:t>
            </a:r>
          </a:p>
        </p:txBody>
      </p:sp>
    </p:spTree>
    <p:extLst>
      <p:ext uri="{BB962C8B-B14F-4D97-AF65-F5344CB8AC3E}">
        <p14:creationId xmlns:p14="http://schemas.microsoft.com/office/powerpoint/2010/main" val="515684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2AF0C0-540A-4FF6-8FCE-4BAF4B644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Alaa ohjaava lainsäädäntö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9FEC94-C98E-4A31-84FE-F274402E3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LAKI SOSIAALIHUOLLON ASIAKKAAN ASEMASTA JA OIKEUKSISTA 812/2000</a:t>
            </a:r>
          </a:p>
          <a:p>
            <a:r>
              <a:rPr lang="fi-FI" dirty="0"/>
              <a:t>LAKI VIRANOMAISEN TOIMINNAN JULKISUUDESTA 621/1999</a:t>
            </a:r>
          </a:p>
          <a:p>
            <a:r>
              <a:rPr lang="fi-FI" dirty="0"/>
              <a:t>HENKILÖTIETOLAKI 523/1999</a:t>
            </a:r>
          </a:p>
          <a:p>
            <a:r>
              <a:rPr lang="fi-FI" dirty="0"/>
              <a:t>VARHAISKASVATUSLAKI 540/2018</a:t>
            </a:r>
          </a:p>
          <a:p>
            <a:r>
              <a:rPr lang="fi-FI" dirty="0"/>
              <a:t>PERUSOPETUSLAKI 628/1998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6635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4042E5-5D8E-4080-BAB9-5EF507FE6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Salassapito ja vaitiolovelvollisuus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73C094-FD9F-450C-B2D5-C2DBA3F0D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       Asiakirjojen salassapito</a:t>
            </a:r>
          </a:p>
          <a:p>
            <a:pPr lvl="1"/>
            <a:r>
              <a:rPr lang="fi-FI" dirty="0"/>
              <a:t>Asiakas</a:t>
            </a:r>
            <a:r>
              <a:rPr lang="fi-FI" sz="1800" dirty="0"/>
              <a:t>asiakirjat ovat salassa pidettäviä </a:t>
            </a:r>
          </a:p>
          <a:p>
            <a:pPr lvl="1"/>
            <a:r>
              <a:rPr lang="fi-FI" sz="1800" dirty="0"/>
              <a:t>Salassa pidettävää asiakirjaa ei saa luovuttaa ulkopuolisille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sz="1800" dirty="0"/>
              <a:t>Salassapito- ja vaitiolovelvollisuus</a:t>
            </a:r>
          </a:p>
          <a:p>
            <a:pPr lvl="1"/>
            <a:r>
              <a:rPr lang="fi-FI" sz="1800" dirty="0"/>
              <a:t>Asiakkaan tai hänen perheensä salaisuutta ei saa kertoa sivullisille</a:t>
            </a:r>
          </a:p>
          <a:p>
            <a:pPr lvl="1"/>
            <a:r>
              <a:rPr lang="fi-FI" sz="1800" dirty="0"/>
              <a:t>Vaitiolovelvollisuus jatkuu myös työsuhteen päättymisen jälkeen </a:t>
            </a:r>
          </a:p>
          <a:p>
            <a:pPr lvl="1"/>
            <a:r>
              <a:rPr lang="fi-FI" sz="1800" dirty="0"/>
              <a:t>Salassa pidettävästä tiedosta (esimerkiksi asiakirja) on huolehdittava siten, ettei ulkopuoliset saa tietoa itselleen </a:t>
            </a:r>
          </a:p>
          <a:p>
            <a:pPr lvl="1"/>
            <a:r>
              <a:rPr lang="fi-FI" sz="1800" dirty="0"/>
              <a:t>Vaitiolovelvollisuus koskee myös harjoittelijoita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0995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E1CB55-CC4C-4CAD-BA25-E3A8A4C44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Onko asiakkuus salassa pidettävää 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61E7FF-5DBF-4B40-A2D6-B2C3C3B0E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Riippuu työpaikasta</a:t>
            </a:r>
          </a:p>
          <a:p>
            <a:r>
              <a:rPr lang="fi-FI" dirty="0"/>
              <a:t>Varhaiskasvatus ei ole enää sosiaalihuoltoa ja näin ollen asiakkuuskaan ei ole salassa pidettävää tietoa</a:t>
            </a:r>
          </a:p>
          <a:p>
            <a:pPr lvl="1"/>
            <a:r>
              <a:rPr lang="fi-FI" dirty="0"/>
              <a:t>Helpottaa mm. päiväkodin ja kodin välistä viestintää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B71E42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Sosiaalilainsäädännön alainen asiakkuus on jo itsessään salassa pidettävää 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638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18EE12-8889-4188-B84B-2EA84582A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Varhaiskasvatuksen salassapito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33BD9B-3F0E-4C8E-BA0F-42E8D8449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fi-FI" dirty="0"/>
              <a:t>Vaikka asiakkuus itsessään ei ole salaista, kaikki tieto ei ole myöskään julkista.</a:t>
            </a:r>
          </a:p>
          <a:p>
            <a:r>
              <a:rPr lang="fi-FI" dirty="0"/>
              <a:t>Salassa pidettävää on:</a:t>
            </a:r>
          </a:p>
          <a:p>
            <a:pPr lvl="1"/>
            <a:r>
              <a:rPr lang="fi-FI" dirty="0"/>
              <a:t>Lapsen varhaiskasvatussuunnitelma,</a:t>
            </a:r>
          </a:p>
          <a:p>
            <a:pPr lvl="1"/>
            <a:r>
              <a:rPr lang="fi-FI" dirty="0"/>
              <a:t>Lapsen tuen tarvetta, tukitoimia ja henkilökohtaisia ominaisuuksien arviointia koskevat tiedot,</a:t>
            </a:r>
          </a:p>
          <a:p>
            <a:pPr lvl="1"/>
            <a:r>
              <a:rPr lang="fi-FI" dirty="0"/>
              <a:t>Esimerkiksi terveyttä koskevat tiedot, varallisuutta tai henkilökohtaisia oloja koskevat tiedot (julkisuuslaki).</a:t>
            </a:r>
          </a:p>
          <a:p>
            <a:r>
              <a:rPr lang="fi-FI" dirty="0"/>
              <a:t>Nämä </a:t>
            </a:r>
            <a:r>
              <a:rPr lang="fi-FI" dirty="0" smtClean="0"/>
              <a:t>salassapitovelvoitteet </a:t>
            </a:r>
            <a:r>
              <a:rPr lang="fi-FI" dirty="0"/>
              <a:t>koskevat sekä yksityisiä että julkisia varhaiskasvatuspalvelujen järjestäjiä</a:t>
            </a:r>
          </a:p>
        </p:txBody>
      </p:sp>
    </p:spTree>
    <p:extLst>
      <p:ext uri="{BB962C8B-B14F-4D97-AF65-F5344CB8AC3E}">
        <p14:creationId xmlns:p14="http://schemas.microsoft.com/office/powerpoint/2010/main" val="3544545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A1FBB0-08DA-4E96-A99E-64E6C38F5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Tiedonsiirto varhaiskasvatuksessa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5566E8-279D-418F-8B67-94082B5E2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363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Varhaiskasvatuslaki mahdollistaa varhaiskasvatuksen järjestämisen kannalta välttämättömän tiedon siirtämisen salassapidon estämättä</a:t>
            </a:r>
          </a:p>
          <a:p>
            <a:r>
              <a:rPr lang="fi-FI" dirty="0"/>
              <a:t>Järjestämisen kannalta välttämätöntä tieto voi liittyä esimerkiksi lapsen tukitoimiin tai turvallisen varhaiskasvatuksen järjestämiseen</a:t>
            </a:r>
          </a:p>
          <a:p>
            <a:r>
              <a:rPr lang="fi-FI" dirty="0"/>
              <a:t>Varhaiskasvatuksen järjestäjällä on oikeus saada tällaista välttämätöntä tietoa muilta varhaiskasvatuspalvelujen järjestäjiltä tai esim. sosiaali- ja terveydenhuollon viranomaiselta tai ammattihenkilöltä</a:t>
            </a:r>
          </a:p>
          <a:p>
            <a:r>
              <a:rPr lang="fi-FI" dirty="0"/>
              <a:t>Jos lapsi siirtyy toisen varhaiskasvatuksen järjestäjän </a:t>
            </a:r>
            <a:r>
              <a:rPr lang="fi-FI" dirty="0" smtClean="0"/>
              <a:t>varhaiskasvatukseen, </a:t>
            </a:r>
            <a:r>
              <a:rPr lang="fi-FI" dirty="0"/>
              <a:t>järjestämisen kannalta välttämätön tieto voi liikkua vanhan ja uuden järjestäjän välillä</a:t>
            </a:r>
          </a:p>
          <a:p>
            <a:pPr marL="0" indent="0">
              <a:buNone/>
            </a:pPr>
            <a:r>
              <a:rPr lang="fi-FI" dirty="0"/>
              <a:t>							(05/11/2018 Opetushallitus)</a:t>
            </a:r>
          </a:p>
        </p:txBody>
      </p:sp>
    </p:spTree>
    <p:extLst>
      <p:ext uri="{BB962C8B-B14F-4D97-AF65-F5344CB8AC3E}">
        <p14:creationId xmlns:p14="http://schemas.microsoft.com/office/powerpoint/2010/main" val="72058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711EE1-FD60-4128-BA1E-838D8234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Salassapidosta poikkeaminen sosiaalihuollon palveluissa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2C1ED5-0F27-4DCD-AE11-D14483043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Salassapidosta saa poiketa asiakkaan/potilaan nimenomaisella suostumuksella</a:t>
            </a:r>
          </a:p>
          <a:p>
            <a:r>
              <a:rPr lang="fi-FI" dirty="0"/>
              <a:t>Salassapitomääräysten estämättä työntekijällä on jossain tapauksissa velvollisuus tehdä ilmoitus viranomaiselle (esimerkiksi lastensuojeluilmoitus, lapseen kohdistuvan rikoksen epäily, iäkkään henkilön palvelutarpeesta ilmoittaminen)</a:t>
            </a:r>
          </a:p>
          <a:p>
            <a:r>
              <a:rPr lang="fi-FI" dirty="0"/>
              <a:t>Joissain tilanteissa työntekijällä on velvollisuus luovuttaa tietoja poliisille (esim. vakavien rikosten esitutkinta, oikeuslääketieteellisen kuolemansyyn selvittäminen)</a:t>
            </a:r>
          </a:p>
          <a:p>
            <a:r>
              <a:rPr lang="fi-FI" dirty="0"/>
              <a:t>Kun poliisi pyytää potilas-/asiakastietoja, tulee hänen esittää lakisääteinen perustelu pyynnölle</a:t>
            </a:r>
          </a:p>
          <a:p>
            <a:r>
              <a:rPr lang="fi-FI" dirty="0"/>
              <a:t>Tietoja saa luovuttaa vain siinä laajuudessa, kun se on olennaista tapauksen selvittämisen kannalta</a:t>
            </a:r>
          </a:p>
          <a:p>
            <a:r>
              <a:rPr lang="fi-FI" dirty="0"/>
              <a:t>Valviralla ja aluehallintovirastolla on oikeus saada terveydenhuollon ammattihenkilöistä annetussa laissa säädettyjen tehtävien hoitamiseksi tarpeelliset ilmoitukset, selitykset ja selvitykset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564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46E14B-B234-42A8-84B5-49FA8C7CF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Tietojen luovuttaminen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09FBA0-0A4E-438C-99C4-431DB5E37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olet luovuttamassa salassa pidettävää tietoa, mieti aina minkä lain nojalla sinulla on velvollisuus/oikeus siirtää salassa pidettävää tietoa.</a:t>
            </a:r>
          </a:p>
          <a:p>
            <a:r>
              <a:rPr lang="fi-FI" dirty="0"/>
              <a:t>Mieti, onko luovutettava tieto asiakkaan hoidon järjestämisen kannalta välttämätöntä</a:t>
            </a:r>
          </a:p>
          <a:p>
            <a:r>
              <a:rPr lang="fi-FI" dirty="0"/>
              <a:t>Mieti, kenelle sinulla on oikeus luovuttaa tietoa.</a:t>
            </a:r>
          </a:p>
          <a:p>
            <a:r>
              <a:rPr lang="fi-FI" dirty="0"/>
              <a:t>Mieti, tarvitsetko suostumuksen tiedon siirtoon ja hanki asianmukainen suostumus tarvittaessa.</a:t>
            </a:r>
          </a:p>
        </p:txBody>
      </p:sp>
    </p:spTree>
    <p:extLst>
      <p:ext uri="{BB962C8B-B14F-4D97-AF65-F5344CB8AC3E}">
        <p14:creationId xmlns:p14="http://schemas.microsoft.com/office/powerpoint/2010/main" val="81683250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101</TotalTime>
  <Words>567</Words>
  <Application>Microsoft Office PowerPoint</Application>
  <PresentationFormat>Laajakuva</PresentationFormat>
  <Paragraphs>76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Galleria</vt:lpstr>
      <vt:lpstr>VAITIOLOVELVOLLISUUS</vt:lpstr>
      <vt:lpstr>aMMATTITAITOVAATIMUKSET</vt:lpstr>
      <vt:lpstr>Alaa ohjaava lainsäädäntö</vt:lpstr>
      <vt:lpstr>Salassapito ja vaitiolovelvollisuus</vt:lpstr>
      <vt:lpstr>Onko asiakkuus salassa pidettävää tietoa</vt:lpstr>
      <vt:lpstr>Varhaiskasvatuksen salassapito</vt:lpstr>
      <vt:lpstr>Tiedonsiirto varhaiskasvatuksessa</vt:lpstr>
      <vt:lpstr>Salassapidosta poikkeaminen sosiaalihuollon palveluissa</vt:lpstr>
      <vt:lpstr>Tietojen luovuttaminen</vt:lpstr>
      <vt:lpstr>tietosuoja</vt:lpstr>
      <vt:lpstr>Rekisteröidyn oikeudet</vt:lpstr>
      <vt:lpstr>Näin varmistetaan vaitiolovelvollisuuden toteutumien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VAITIOLOVELVOLLISUUS</dc:title>
  <dc:creator>Pekkanen Tiina</dc:creator>
  <cp:lastModifiedBy>Pekkanen Tiina</cp:lastModifiedBy>
  <cp:revision>7</cp:revision>
  <dcterms:created xsi:type="dcterms:W3CDTF">2021-01-15T07:37:11Z</dcterms:created>
  <dcterms:modified xsi:type="dcterms:W3CDTF">2021-04-30T09:00:59Z</dcterms:modified>
</cp:coreProperties>
</file>