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0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2" r:id="rId17"/>
    <p:sldId id="25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27B31F-13BD-46E7-86ED-8460E15034E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1A3FFFA-93D6-43E6-964A-E77864BB4245}">
      <dgm:prSet/>
      <dgm:spPr/>
      <dgm:t>
        <a:bodyPr/>
        <a:lstStyle/>
        <a:p>
          <a:r>
            <a:rPr lang="fi-FI"/>
            <a:t>Ensimmäisenä lastensuojelun sosiaalityöntekijät arvioivat, onko lapsi kiireellisen lastensuojelun tarpeessa. </a:t>
          </a:r>
          <a:endParaRPr lang="en-US"/>
        </a:p>
      </dgm:t>
    </dgm:pt>
    <dgm:pt modelId="{0069191C-8D71-4203-8C8D-99B0655C64F1}" type="parTrans" cxnId="{E5156602-A33E-4FB2-AC42-8DD3907EC224}">
      <dgm:prSet/>
      <dgm:spPr/>
      <dgm:t>
        <a:bodyPr/>
        <a:lstStyle/>
        <a:p>
          <a:endParaRPr lang="en-US"/>
        </a:p>
      </dgm:t>
    </dgm:pt>
    <dgm:pt modelId="{E7AE5A86-0575-4C99-BC9E-CBDEBEA082F8}" type="sibTrans" cxnId="{E5156602-A33E-4FB2-AC42-8DD3907EC224}">
      <dgm:prSet/>
      <dgm:spPr/>
      <dgm:t>
        <a:bodyPr/>
        <a:lstStyle/>
        <a:p>
          <a:endParaRPr lang="en-US"/>
        </a:p>
      </dgm:t>
    </dgm:pt>
    <dgm:pt modelId="{3FC7C2CE-76B0-4FA0-8E75-72D829F6A547}">
      <dgm:prSet/>
      <dgm:spPr/>
      <dgm:t>
        <a:bodyPr/>
        <a:lstStyle/>
        <a:p>
          <a:r>
            <a:rPr lang="fi-FI"/>
            <a:t>Lisäksi he tekevät palvelutarpeen arvioinnin ja selvittävät lastensuojelun tarpeen. </a:t>
          </a:r>
          <a:endParaRPr lang="en-US"/>
        </a:p>
      </dgm:t>
    </dgm:pt>
    <dgm:pt modelId="{9EF37DB4-CBD8-4C66-AB7B-F7E1B7DEBFDD}" type="parTrans" cxnId="{CFF9725A-9C43-46B3-9174-69CF848B41FB}">
      <dgm:prSet/>
      <dgm:spPr/>
      <dgm:t>
        <a:bodyPr/>
        <a:lstStyle/>
        <a:p>
          <a:endParaRPr lang="en-US"/>
        </a:p>
      </dgm:t>
    </dgm:pt>
    <dgm:pt modelId="{6F88ED22-AE3D-4F0D-B55F-4C2B640CDFB5}" type="sibTrans" cxnId="{CFF9725A-9C43-46B3-9174-69CF848B41FB}">
      <dgm:prSet/>
      <dgm:spPr/>
      <dgm:t>
        <a:bodyPr/>
        <a:lstStyle/>
        <a:p>
          <a:endParaRPr lang="en-US"/>
        </a:p>
      </dgm:t>
    </dgm:pt>
    <dgm:pt modelId="{61BD4EBF-93B2-4B55-AF01-EC8C20D25F01}">
      <dgm:prSet/>
      <dgm:spPr/>
      <dgm:t>
        <a:bodyPr/>
        <a:lstStyle/>
        <a:p>
          <a:r>
            <a:rPr lang="fi-FI"/>
            <a:t>Ilmoittajalle ei ilmoituksen tekemisen johdosta synny oikeutta saada salassapidettävää tietoa lastensuojelusta.</a:t>
          </a:r>
          <a:endParaRPr lang="en-US"/>
        </a:p>
      </dgm:t>
    </dgm:pt>
    <dgm:pt modelId="{8958CCAF-BC87-44CF-BCAC-6E479521DF28}" type="parTrans" cxnId="{118486BB-02AC-43E2-8872-DFEDC002FAFE}">
      <dgm:prSet/>
      <dgm:spPr/>
      <dgm:t>
        <a:bodyPr/>
        <a:lstStyle/>
        <a:p>
          <a:endParaRPr lang="en-US"/>
        </a:p>
      </dgm:t>
    </dgm:pt>
    <dgm:pt modelId="{03E34918-B975-418C-91EA-2873C4C911CC}" type="sibTrans" cxnId="{118486BB-02AC-43E2-8872-DFEDC002FAFE}">
      <dgm:prSet/>
      <dgm:spPr/>
      <dgm:t>
        <a:bodyPr/>
        <a:lstStyle/>
        <a:p>
          <a:endParaRPr lang="en-US"/>
        </a:p>
      </dgm:t>
    </dgm:pt>
    <dgm:pt modelId="{784C6C13-27B4-4F6F-803F-F1D0E45F6850}" type="pres">
      <dgm:prSet presAssocID="{4927B31F-13BD-46E7-86ED-8460E15034E5}" presName="linear" presStyleCnt="0">
        <dgm:presLayoutVars>
          <dgm:animLvl val="lvl"/>
          <dgm:resizeHandles val="exact"/>
        </dgm:presLayoutVars>
      </dgm:prSet>
      <dgm:spPr/>
    </dgm:pt>
    <dgm:pt modelId="{9692A1FB-F507-4627-8659-F8E5FD058BF2}" type="pres">
      <dgm:prSet presAssocID="{71A3FFFA-93D6-43E6-964A-E77864BB424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9089F1D-094C-4476-BE0F-97B849812FB0}" type="pres">
      <dgm:prSet presAssocID="{E7AE5A86-0575-4C99-BC9E-CBDEBEA082F8}" presName="spacer" presStyleCnt="0"/>
      <dgm:spPr/>
    </dgm:pt>
    <dgm:pt modelId="{F311D79C-93D8-4288-A9D2-F34719526FE5}" type="pres">
      <dgm:prSet presAssocID="{3FC7C2CE-76B0-4FA0-8E75-72D829F6A54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8BF517D-6251-4EFB-9F7E-26A1F8955230}" type="pres">
      <dgm:prSet presAssocID="{6F88ED22-AE3D-4F0D-B55F-4C2B640CDFB5}" presName="spacer" presStyleCnt="0"/>
      <dgm:spPr/>
    </dgm:pt>
    <dgm:pt modelId="{E0296760-EA74-4241-A480-FED4D216D2BF}" type="pres">
      <dgm:prSet presAssocID="{61BD4EBF-93B2-4B55-AF01-EC8C20D25F0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5156602-A33E-4FB2-AC42-8DD3907EC224}" srcId="{4927B31F-13BD-46E7-86ED-8460E15034E5}" destId="{71A3FFFA-93D6-43E6-964A-E77864BB4245}" srcOrd="0" destOrd="0" parTransId="{0069191C-8D71-4203-8C8D-99B0655C64F1}" sibTransId="{E7AE5A86-0575-4C99-BC9E-CBDEBEA082F8}"/>
    <dgm:cxn modelId="{31D13D15-DB19-4A4D-9090-2FC4F49B52B9}" type="presOf" srcId="{71A3FFFA-93D6-43E6-964A-E77864BB4245}" destId="{9692A1FB-F507-4627-8659-F8E5FD058BF2}" srcOrd="0" destOrd="0" presId="urn:microsoft.com/office/officeart/2005/8/layout/vList2"/>
    <dgm:cxn modelId="{CFF9725A-9C43-46B3-9174-69CF848B41FB}" srcId="{4927B31F-13BD-46E7-86ED-8460E15034E5}" destId="{3FC7C2CE-76B0-4FA0-8E75-72D829F6A547}" srcOrd="1" destOrd="0" parTransId="{9EF37DB4-CBD8-4C66-AB7B-F7E1B7DEBFDD}" sibTransId="{6F88ED22-AE3D-4F0D-B55F-4C2B640CDFB5}"/>
    <dgm:cxn modelId="{64CB018B-72EA-496E-9281-7C07368B7925}" type="presOf" srcId="{3FC7C2CE-76B0-4FA0-8E75-72D829F6A547}" destId="{F311D79C-93D8-4288-A9D2-F34719526FE5}" srcOrd="0" destOrd="0" presId="urn:microsoft.com/office/officeart/2005/8/layout/vList2"/>
    <dgm:cxn modelId="{A699358B-78FE-4853-B290-6B67847BD896}" type="presOf" srcId="{4927B31F-13BD-46E7-86ED-8460E15034E5}" destId="{784C6C13-27B4-4F6F-803F-F1D0E45F6850}" srcOrd="0" destOrd="0" presId="urn:microsoft.com/office/officeart/2005/8/layout/vList2"/>
    <dgm:cxn modelId="{118486BB-02AC-43E2-8872-DFEDC002FAFE}" srcId="{4927B31F-13BD-46E7-86ED-8460E15034E5}" destId="{61BD4EBF-93B2-4B55-AF01-EC8C20D25F01}" srcOrd="2" destOrd="0" parTransId="{8958CCAF-BC87-44CF-BCAC-6E479521DF28}" sibTransId="{03E34918-B975-418C-91EA-2873C4C911CC}"/>
    <dgm:cxn modelId="{EB27EFFD-56C9-4CC4-8327-30B42BDF1991}" type="presOf" srcId="{61BD4EBF-93B2-4B55-AF01-EC8C20D25F01}" destId="{E0296760-EA74-4241-A480-FED4D216D2BF}" srcOrd="0" destOrd="0" presId="urn:microsoft.com/office/officeart/2005/8/layout/vList2"/>
    <dgm:cxn modelId="{82A74719-8CCB-41BA-AEE1-A0BB168E9FBE}" type="presParOf" srcId="{784C6C13-27B4-4F6F-803F-F1D0E45F6850}" destId="{9692A1FB-F507-4627-8659-F8E5FD058BF2}" srcOrd="0" destOrd="0" presId="urn:microsoft.com/office/officeart/2005/8/layout/vList2"/>
    <dgm:cxn modelId="{D62BA1A8-E51A-437C-9DA2-0E18B36AE618}" type="presParOf" srcId="{784C6C13-27B4-4F6F-803F-F1D0E45F6850}" destId="{F9089F1D-094C-4476-BE0F-97B849812FB0}" srcOrd="1" destOrd="0" presId="urn:microsoft.com/office/officeart/2005/8/layout/vList2"/>
    <dgm:cxn modelId="{3C1EA1B8-9CF2-402C-93FE-6C30E2B3AFE0}" type="presParOf" srcId="{784C6C13-27B4-4F6F-803F-F1D0E45F6850}" destId="{F311D79C-93D8-4288-A9D2-F34719526FE5}" srcOrd="2" destOrd="0" presId="urn:microsoft.com/office/officeart/2005/8/layout/vList2"/>
    <dgm:cxn modelId="{4BB6341B-CC0C-4F99-BF5C-799394466BA2}" type="presParOf" srcId="{784C6C13-27B4-4F6F-803F-F1D0E45F6850}" destId="{08BF517D-6251-4EFB-9F7E-26A1F8955230}" srcOrd="3" destOrd="0" presId="urn:microsoft.com/office/officeart/2005/8/layout/vList2"/>
    <dgm:cxn modelId="{31EA96D6-5353-41EA-853C-A6971FF0407D}" type="presParOf" srcId="{784C6C13-27B4-4F6F-803F-F1D0E45F6850}" destId="{E0296760-EA74-4241-A480-FED4D216D2B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2A1FB-F507-4627-8659-F8E5FD058BF2}">
      <dsp:nvSpPr>
        <dsp:cNvPr id="0" name=""/>
        <dsp:cNvSpPr/>
      </dsp:nvSpPr>
      <dsp:spPr>
        <a:xfrm>
          <a:off x="0" y="42887"/>
          <a:ext cx="5141912" cy="17257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Ensimmäisenä lastensuojelun sosiaalityöntekijät arvioivat, onko lapsi kiireellisen lastensuojelun tarpeessa. </a:t>
          </a:r>
          <a:endParaRPr lang="en-US" sz="2500" kern="1200"/>
        </a:p>
      </dsp:txBody>
      <dsp:txXfrm>
        <a:off x="84244" y="127131"/>
        <a:ext cx="4973424" cy="1557262"/>
      </dsp:txXfrm>
    </dsp:sp>
    <dsp:sp modelId="{F311D79C-93D8-4288-A9D2-F34719526FE5}">
      <dsp:nvSpPr>
        <dsp:cNvPr id="0" name=""/>
        <dsp:cNvSpPr/>
      </dsp:nvSpPr>
      <dsp:spPr>
        <a:xfrm>
          <a:off x="0" y="1840637"/>
          <a:ext cx="5141912" cy="1725750"/>
        </a:xfrm>
        <a:prstGeom prst="round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Lisäksi he tekevät palvelutarpeen arvioinnin ja selvittävät lastensuojelun tarpeen. </a:t>
          </a:r>
          <a:endParaRPr lang="en-US" sz="2500" kern="1200"/>
        </a:p>
      </dsp:txBody>
      <dsp:txXfrm>
        <a:off x="84244" y="1924881"/>
        <a:ext cx="4973424" cy="1557262"/>
      </dsp:txXfrm>
    </dsp:sp>
    <dsp:sp modelId="{E0296760-EA74-4241-A480-FED4D216D2BF}">
      <dsp:nvSpPr>
        <dsp:cNvPr id="0" name=""/>
        <dsp:cNvSpPr/>
      </dsp:nvSpPr>
      <dsp:spPr>
        <a:xfrm>
          <a:off x="0" y="3638387"/>
          <a:ext cx="5141912" cy="1725750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Ilmoittajalle ei ilmoituksen tekemisen johdosta synny oikeutta saada salassapidettävää tietoa lastensuojelusta.</a:t>
          </a:r>
          <a:endParaRPr lang="en-US" sz="2500" kern="1200"/>
        </a:p>
      </dsp:txBody>
      <dsp:txXfrm>
        <a:off x="84244" y="3722631"/>
        <a:ext cx="4973424" cy="1557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1/21/2021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microsoft.com/office/2007/relationships/hdphoto" Target="../media/hdphoto3.wdp"/><Relationship Id="rId7" Type="http://schemas.openxmlformats.org/officeDocument/2006/relationships/diagramLayout" Target="../diagrams/layou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microsoft.com/office/2007/relationships/hdphoto" Target="../media/hdphoto2.wdp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thl.fi/documents/647345/0/Lastensuojeluilmoitus_ilmoitusosa_SAAVUTETTAVA_joulukuu_2019.pdf/7eda1b00-3c9a-4c9b-db50-2dc333edcc47?t=1577954898646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sites/default/files/documents/uusi-varhaiskasvatuslaki-mika-muuttuu-tietosuojan-ja-salassapidon-osalta_2018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0319C8-229A-48FA-BDD7-405591773A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Lastensuojelulain mukainen </a:t>
            </a:r>
            <a:r>
              <a:rPr lang="fi-FI" dirty="0" err="1"/>
              <a:t>ilmoitusvelvllisuus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30A13A3-DDC4-48AF-8F7B-F49A2F9484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Amko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0019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58B88802-2E0E-49F9-9832-A4CD41C9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fi-FI" sz="3000" dirty="0">
                <a:solidFill>
                  <a:srgbClr val="FFFFFF"/>
                </a:solidFill>
              </a:rPr>
              <a:t>Mitä ilmoituksessa kerrotaan?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072DC6-957E-4BAE-962B-BE681834C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fi-FI" dirty="0"/>
              <a:t>Kerro</a:t>
            </a:r>
          </a:p>
          <a:p>
            <a:pPr lvl="1"/>
            <a:r>
              <a:rPr lang="fi-FI" dirty="0"/>
              <a:t>tiedossasi olevat lapsen henkilötiedot</a:t>
            </a:r>
          </a:p>
          <a:p>
            <a:pPr lvl="1"/>
            <a:r>
              <a:rPr lang="fi-FI" dirty="0"/>
              <a:t>ilmoituksen syy</a:t>
            </a:r>
          </a:p>
          <a:p>
            <a:pPr lvl="1"/>
            <a:r>
              <a:rPr lang="fi-FI" dirty="0"/>
              <a:t>onko lapselle tai hänen huoltajalleen kerrottu lastensuojeluilmoituksesta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2422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93A596-B863-4FB8-A731-B2B5EEFDF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Saako perhe tietää ilmoittajan?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71519F-87D7-4EF3-A9E6-4E127D9E2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sinulla on ilmoitusvelvollisuus, et voi tehdä ilmoitusta anonyymisti. </a:t>
            </a:r>
          </a:p>
          <a:p>
            <a:r>
              <a:rPr lang="fi-FI" dirty="0"/>
              <a:t>Huoltajalla ja lapsella on oikeus tietää, kuka ilmoituksen on tehnyt.</a:t>
            </a:r>
          </a:p>
          <a:p>
            <a:r>
              <a:rPr lang="fi-FI" dirty="0"/>
              <a:t>Jos sinulla ei ole työn puolesta velvollisuutta tehdä lastensuojeluilmoitusta, voit tehdä sen nimettömänä. </a:t>
            </a:r>
          </a:p>
          <a:p>
            <a:r>
              <a:rPr lang="fi-FI" dirty="0"/>
              <a:t>Jos lastensuojelun työtekijä tietää henkilöllisyytesi, hän ei voi luvata, että tieto salataan lapselta ja hänen huoltajaltaan. </a:t>
            </a:r>
          </a:p>
          <a:p>
            <a:r>
              <a:rPr lang="fi-FI" dirty="0"/>
              <a:t>Perheellä on pääsääntöisesti oikeus tietää, kuka on tehnyt lastensuojeluilmoituksen.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938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2B58D7-5438-4842-8270-D00D53EE6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LS-ilmoituksen tekeminen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CF3057-921A-4201-A1BD-ABA9CDC12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et ole varma, pitäisikö lastensuojeluilmoitus tehdä, kysy ensin neuvoa sosiaalityöntekijältä kertomatta lapsen henkilöllisyyttä. </a:t>
            </a:r>
          </a:p>
          <a:p>
            <a:r>
              <a:rPr lang="fi-FI" dirty="0"/>
              <a:t>Tärkeintä on, että teet ilmoituksen viipymättä. </a:t>
            </a:r>
          </a:p>
          <a:p>
            <a:r>
              <a:rPr lang="fi-FI" dirty="0"/>
              <a:t>Sosiaalihuollon ammattilaiset arvioivat, johtaako ilmoitus kiireellisiin toimenpiteisiin. </a:t>
            </a:r>
          </a:p>
          <a:p>
            <a:r>
              <a:rPr lang="fi-FI" dirty="0"/>
              <a:t>Älä jätä ilmoitusta tekemättä, vaikka arvelisitkin, että joku muu on jo tehnyt ilmoituksen. </a:t>
            </a:r>
          </a:p>
          <a:p>
            <a:r>
              <a:rPr lang="fi-FI" dirty="0"/>
              <a:t>Älä myöskään jätä ilmoitusta tekemättä, vaikka tietäisit, että perhe on jo lastensuojelun asiakas. Uusi ilmoitus tai useat ilmoitukset auttavat näkemään kokonaistilanteen paremmin.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8342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F32C61-78C1-4A62-813F-F2D5E6627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Pitääkö perheelle kertoa ilmoituksesta?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B7CEB3-E5B6-4CBE-AE50-72A70207D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jokin asia lapsen tai perheen tilanteessa herättää huolta, se kannattaa ottaa puheeksi  </a:t>
            </a:r>
          </a:p>
          <a:p>
            <a:r>
              <a:rPr lang="fi-FI" dirty="0"/>
              <a:t>Lapsen ja huoltajien kanssa on hyvä keskustella lastensuojeluilmoituksesta ja ilmoituksen syystä </a:t>
            </a:r>
          </a:p>
          <a:p>
            <a:r>
              <a:rPr lang="fi-FI" dirty="0"/>
              <a:t>Huoltajille on myös tärkeää kertoa ilmoitusvelvollisen (esimerkiksi varhaiskasvatuksen) velvollisuudesta tehdä lastensuojeluilmoitus.</a:t>
            </a:r>
          </a:p>
          <a:p>
            <a:r>
              <a:rPr lang="fi-FI" dirty="0"/>
              <a:t> Mitään ehdotonta ohjenuoraa keskustelun toteuttamiseen ei kuitenkaan ole, vaan asiassa on syytä toimia tilanteen edellyttämällä tavalla.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5824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A9242E1-6E3B-46A5-AD35-7A63095EF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fi-FI" sz="3000">
                <a:solidFill>
                  <a:srgbClr val="FFFFFF"/>
                </a:solidFill>
              </a:rPr>
              <a:t>Mitä tapahtuu ls-ilmoituksen jälkee?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D7793265-98EB-45C1-9BDF-9337FE04D5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6278341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028777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9B21B27-E56E-46D9-BBEF-CBD1C923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fi-FI" sz="600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5BC987-C13D-4D7E-A10D-7AB32B8E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fi-FI" dirty="0"/>
              <a:t>Keksikää pienryhmissä kuvitteellinen tilanne, joka vaatii lastensuojeluilmoituksen tekoa. </a:t>
            </a:r>
          </a:p>
          <a:p>
            <a:r>
              <a:rPr lang="fi-FI" dirty="0"/>
              <a:t>Pohtikaa, miten toimisitte tilanteessa (huoltajalle/lapselle asian kertominen)</a:t>
            </a:r>
          </a:p>
          <a:p>
            <a:r>
              <a:rPr lang="fi-FI" dirty="0"/>
              <a:t>Täyttäkää </a:t>
            </a:r>
            <a:r>
              <a:rPr lang="fi-FI" dirty="0" err="1"/>
              <a:t>ls</a:t>
            </a:r>
            <a:r>
              <a:rPr lang="fi-FI" dirty="0"/>
              <a:t>-ilmoituslomake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8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EF469C-69A4-4EDD-872D-D733CFFBF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lastensuojeluilmoituslomake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5D2435-066F-491E-A4C5-3D5DEAB00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https://thl.fi/documents/647345/0/Lastensuojeluilmoitus_ilmoitusosa_SAAVUTETTAVA_joulukuu_2019.pdf/7eda1b00-3c9a-4c9b-db50-2dc333edcc47?t=1577954898646</a:t>
            </a:r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4000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4D1BCC-CFBE-4464-92C9-C30B5D02D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5A6CAB-7F67-42AC-9B86-30A76E41A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https://www.oph.fi/sites/default/files/documents/uusi-varhaiskasvatuslaki-mika-muuttuu-tietosuojan-ja-salassapidon-osalta_2018.pdf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1491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3D0CE2-91FF-49B3-A5D8-181E900D7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AEBD96-C315-4F53-9D9E-0E20E993E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916AAA-66F6-4DFA-88ED-7E27CF6B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137D43F-BAD6-47F1-AA65-AEEA38A2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512C9B2-6B22-4211-A940-FCD7C2CD0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5F7DB84-CDE7-46F8-90DD-9D048A7D5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48FDEBDB-5859-4B9E-8810-2C5CFED0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6EB304F-6056-47E0-BD8C-C72F7379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942975"/>
            <a:ext cx="9966960" cy="3525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400">
                <a:solidFill>
                  <a:srgbClr val="FFFFFF"/>
                </a:solidFill>
              </a:rPr>
              <a:t>AMMATTITAITOVAATIMUKSET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1C0CC-B25E-4555-99E7-FFC9AC36E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4649148"/>
            <a:ext cx="9948672" cy="148615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K5: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Opiskelija</a:t>
            </a: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noudattaa</a:t>
            </a: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lastensuojelulain</a:t>
            </a: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mukaista</a:t>
            </a: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ilmoitusvelvollisuutta</a:t>
            </a:r>
            <a:endParaRPr lang="en-US" sz="2200" dirty="0">
              <a:solidFill>
                <a:srgbClr val="FFFFFF">
                  <a:alpha val="60000"/>
                </a:srgbClr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1D1A340-723B-4014-B5FE-204F06273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58589"/>
            <a:ext cx="9144000" cy="0"/>
          </a:xfrm>
          <a:prstGeom prst="line">
            <a:avLst/>
          </a:prstGeom>
          <a:ln w="28575">
            <a:solidFill>
              <a:srgbClr val="FFFFFF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50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C055265-2827-4669-8CD0-3EF8989F2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 dirty="0"/>
              <a:t>ILMOITUSVELVOLLISUUS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59A2B1-CE53-4760-BED2-2C551A34E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4259064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Salassapidon estämättä kasvatus- ja ohjausalan henkilöstöllä on velvollisuus tehdä: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b="1" dirty="0"/>
              <a:t>Lastensuojeluilmoitus</a:t>
            </a:r>
            <a:r>
              <a:rPr lang="fi-FI" dirty="0"/>
              <a:t>, jos ovat tehtävässään saaneet tietää lapsesta, jonka hoidon ja huolenpidon tarve, kehitystä vaarantavat olosuhteet tai oma käyttäytyminen edellyttää lastensuojelun tarpeen selvittämistä;</a:t>
            </a:r>
          </a:p>
          <a:p>
            <a:pPr marL="274320" lvl="1" indent="0">
              <a:buNone/>
            </a:pPr>
            <a:endParaRPr lang="fi-FI" dirty="0"/>
          </a:p>
          <a:p>
            <a:pPr lvl="1"/>
            <a:r>
              <a:rPr lang="fi-FI" b="1" dirty="0"/>
              <a:t>ilmoitus sekä poliisiin että lastensuojeluun</a:t>
            </a:r>
            <a:r>
              <a:rPr lang="fi-FI" dirty="0"/>
              <a:t>, jos on tehtävässään saanut tiedon, jonka perusteella syytä epäillä lapseen kohdistuvaa seksuaalirikosta tai tiettyjä henkeen tai terveyteen kohdistuvia rikoksia;</a:t>
            </a:r>
          </a:p>
          <a:p>
            <a:pPr marL="274320" lvl="1" indent="0">
              <a:buNone/>
            </a:pPr>
            <a:endParaRPr lang="fi-FI" dirty="0"/>
          </a:p>
          <a:p>
            <a:pPr lvl="1"/>
            <a:r>
              <a:rPr lang="fi-FI" dirty="0"/>
              <a:t>lisäksi oikeus </a:t>
            </a:r>
            <a:r>
              <a:rPr lang="fi-FI" b="1" dirty="0"/>
              <a:t>ilmoittaa poliisisille</a:t>
            </a:r>
            <a:r>
              <a:rPr lang="fi-FI" dirty="0"/>
              <a:t>, jos on tehtävässään saanut tietoja, joiden perusteella on syytä epäillä jonkun olevan vaarassa joutua väkivallan kohteeksi.</a:t>
            </a:r>
          </a:p>
          <a:p>
            <a:r>
              <a:rPr lang="fi-FI" dirty="0"/>
              <a:t>Lastensuojeluun ja poliisiin voi olla aina yhteydessä ilman nimiä ja konsultoida heidän kanssaan.</a:t>
            </a:r>
          </a:p>
          <a:p>
            <a:r>
              <a:rPr lang="fi-FI" dirty="0"/>
              <a:t>Ilmoitusvelvollisuudet ovat henkilökohtaisia.</a:t>
            </a:r>
          </a:p>
          <a:p>
            <a:endParaRPr lang="fi-FI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61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65AADA-6385-4A66-A0AF-669C0565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Milloin </a:t>
            </a:r>
            <a:r>
              <a:rPr lang="fi-FI" dirty="0" err="1"/>
              <a:t>ls</a:t>
            </a:r>
            <a:r>
              <a:rPr lang="fi-FI" dirty="0"/>
              <a:t>-ilmoitus tulee tehdä?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15E8CC-38E1-4F25-A1A5-172B9F83F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862" y="2093976"/>
            <a:ext cx="10546290" cy="4573682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Tee lastensuojeluilmoitus, kun epäilet, että lapsen lastensuojelun tarve pitäisi selvittää.</a:t>
            </a:r>
          </a:p>
          <a:p>
            <a:r>
              <a:rPr lang="fi-FI" dirty="0"/>
              <a:t>Ilmoituksen taustalla voi olla hyvin erilaisia seikkoja. Niitä voivat olla esimerkiksi:</a:t>
            </a:r>
          </a:p>
          <a:p>
            <a:endParaRPr lang="fi-FI" dirty="0"/>
          </a:p>
          <a:p>
            <a:r>
              <a:rPr lang="fi-FI" dirty="0"/>
              <a:t>lapsen tarpeiden laiminlyönti tai heitteillejättö</a:t>
            </a:r>
          </a:p>
          <a:p>
            <a:r>
              <a:rPr lang="fi-FI" dirty="0"/>
              <a:t>pahoinpitely tai seksuaalinen hyväksikäyttö, tai niiden uhka </a:t>
            </a:r>
          </a:p>
          <a:p>
            <a:r>
              <a:rPr lang="fi-FI" dirty="0"/>
              <a:t>puutteet hoidossa tai huolenpidossa</a:t>
            </a:r>
          </a:p>
          <a:p>
            <a:r>
              <a:rPr lang="fi-FI" dirty="0"/>
              <a:t>lapsen huoltajan päihde- tai mielenterveysongelmat, jaksamattomuus, oman hoidon laiminlyöminen</a:t>
            </a:r>
          </a:p>
          <a:p>
            <a:r>
              <a:rPr lang="fi-FI" dirty="0"/>
              <a:t>arjen tukiverkon puute, jos se vaarantaa lapsen hyvinvoinnin</a:t>
            </a:r>
          </a:p>
          <a:p>
            <a:r>
              <a:rPr lang="fi-FI" dirty="0"/>
              <a:t>lapsen oma päihteidenkäyttö, mielenterveysongelmat, rikoksilla oireilu tai itsetuhoisuus</a:t>
            </a:r>
          </a:p>
          <a:p>
            <a:r>
              <a:rPr lang="fi-FI" dirty="0"/>
              <a:t>vanhemman ja lapsen väliset vakavat vuorovaikutusongelmat</a:t>
            </a:r>
          </a:p>
          <a:p>
            <a:r>
              <a:rPr lang="fi-FI" dirty="0"/>
              <a:t>jatkuva koulunkäynnin laiminlyönti</a:t>
            </a:r>
          </a:p>
          <a:p>
            <a:r>
              <a:rPr lang="fi-FI" dirty="0"/>
              <a:t>lapsen suhteeton vastuu perheen arjesta esimerkiksi vanhemman sairauden vuoksi</a:t>
            </a:r>
          </a:p>
          <a:p>
            <a:r>
              <a:rPr lang="fi-FI" dirty="0"/>
              <a:t>heikko taloudellinen tilanne, joka vaarantaa lapsen huolenpidon tai kehityksen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760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B63E38-9685-4A77-81D1-D6E377D07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Kenen täytyy tehdä </a:t>
            </a:r>
            <a:r>
              <a:rPr lang="fi-FI" dirty="0" err="1"/>
              <a:t>ls</a:t>
            </a:r>
            <a:r>
              <a:rPr lang="fi-FI" dirty="0"/>
              <a:t>-ilmoitus?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510160-29C9-41FB-B31E-719D47B66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093976"/>
            <a:ext cx="10058400" cy="4380396"/>
          </a:xfrm>
        </p:spPr>
        <p:txBody>
          <a:bodyPr>
            <a:normAutofit/>
          </a:bodyPr>
          <a:lstStyle/>
          <a:p>
            <a:r>
              <a:rPr lang="fi-FI" dirty="0"/>
              <a:t>Jos työskentelet alla mainitulla taholla ja olet tehtävässäsi saanut tietää lapsesta, jonka lastensuojelun tarpeen selvittämistä.</a:t>
            </a:r>
          </a:p>
          <a:p>
            <a:r>
              <a:rPr lang="fi-FI" dirty="0"/>
              <a:t>Näitä tahoja ovat</a:t>
            </a:r>
          </a:p>
          <a:p>
            <a:pPr lvl="1"/>
            <a:r>
              <a:rPr lang="fi-FI" dirty="0"/>
              <a:t>Sosiaali- ja terveydenhuolto ja lasten päivähoito, sosiaali- tai terveydenhuollon palvelujen tuottaja, opetustoimi, nuorisotoimi, opetuksen tai koulutuksen järjestäjä, poliisitoimi, Rikosseuraamuslaitos, palo- ja pelastustoimi, seurakunta, muu uskonnollinen yhdyskunta, vastaanottokeskus, hätäkeskustoimintaa harjoittava yksikkö, koululaisten aamu- tai iltapäivätoimintaa tarjoava yksikkö, Tulli, Rajavartiolaitos, ulosottoviranomainen, Kansaneläkelaitos</a:t>
            </a:r>
          </a:p>
          <a:p>
            <a:r>
              <a:rPr lang="fi-FI" dirty="0"/>
              <a:t>Ilmoituksentekovelvollisuus koskee myös sijaisia</a:t>
            </a:r>
          </a:p>
          <a:p>
            <a:r>
              <a:rPr lang="fi-FI" dirty="0"/>
              <a:t>Vaitiolovelvollisuus ei estä tekemästä lastensuojeluilmoitusta. Ainoan poikkeuksen tähän tekee papin rippisalaisuus.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6495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937A6F-FCD6-4C72-B468-4D6606B33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ilmoitusvelvollisuus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B3A203-F2A4-4627-8A90-FAAF71C96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arvelet, että lapsi on lastensuojelun tarpeessa, sinun täytyy tehdä ilmoitus. </a:t>
            </a:r>
          </a:p>
          <a:p>
            <a:r>
              <a:rPr lang="fi-FI" dirty="0"/>
              <a:t>Ilmoituksen tekemistä ei voi delegoida esimerkiksi esimiehellesi, sillä se voi viivästyttää ilmoitusta.</a:t>
            </a:r>
          </a:p>
          <a:p>
            <a:r>
              <a:rPr lang="fi-FI" dirty="0"/>
              <a:t>Lastensuojeluilmoituksen tekemisessä pitää olla matala kynnys. </a:t>
            </a:r>
          </a:p>
          <a:p>
            <a:r>
              <a:rPr lang="fi-FI" dirty="0"/>
              <a:t>Jos et ole varma, pitäisikö sinun tehdä lastensuojeluilmoitus, kysy asiaa kunnan sosiaalityöntekijältä kertomatta lapsen henkilöllisyyttä.</a:t>
            </a:r>
          </a:p>
          <a:p>
            <a:r>
              <a:rPr lang="fi-FI" dirty="0"/>
              <a:t>Voit myös täyttää ilmoitusvelvollisuutesi ottamalla yhteyttä sosiaalihuoltoon yhdessä lapsen tai hänen huoltajansa kanssa.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4573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603260F-75C3-43F1-9934-73BD6D356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 dirty="0"/>
              <a:t>Kuka saa tehdä </a:t>
            </a:r>
            <a:r>
              <a:rPr lang="fi-FI" dirty="0" err="1"/>
              <a:t>ls</a:t>
            </a:r>
            <a:r>
              <a:rPr lang="fi-FI" dirty="0"/>
              <a:t>-ilmoituksen?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11CA71-E55B-447D-B29D-70333F642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r>
              <a:rPr lang="fi-FI" dirty="0"/>
              <a:t>Kuka tahansa voi tehdä lastensuojeluilmoituksen</a:t>
            </a:r>
          </a:p>
          <a:p>
            <a:r>
              <a:rPr lang="fi-FI" dirty="0"/>
              <a:t>Ilmoituksen voivat tehdä esimerkiksi</a:t>
            </a:r>
          </a:p>
          <a:p>
            <a:pPr lvl="1"/>
            <a:r>
              <a:rPr lang="fi-FI" dirty="0"/>
              <a:t>lapsi itse</a:t>
            </a:r>
          </a:p>
          <a:p>
            <a:pPr lvl="1"/>
            <a:r>
              <a:rPr lang="fi-FI" dirty="0"/>
              <a:t>hänen vanhempansa</a:t>
            </a:r>
          </a:p>
          <a:p>
            <a:pPr lvl="1"/>
            <a:r>
              <a:rPr lang="fi-FI" dirty="0"/>
              <a:t>naapuri</a:t>
            </a:r>
          </a:p>
          <a:p>
            <a:pPr lvl="1"/>
            <a:r>
              <a:rPr lang="fi-FI" dirty="0"/>
              <a:t>läheinen</a:t>
            </a:r>
          </a:p>
          <a:p>
            <a:pPr lvl="1"/>
            <a:r>
              <a:rPr lang="fi-FI" dirty="0"/>
              <a:t>muu henkilö, joka on huolissaan lapsesta</a:t>
            </a:r>
          </a:p>
          <a:p>
            <a:r>
              <a:rPr lang="fi-FI" dirty="0"/>
              <a:t>Näillä ihmisillä ei ole kuitenkaan ilmoitusvelvollisuutta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6988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7CFAF4-23B5-4CC4-BEEA-7045BD977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teen </a:t>
            </a:r>
            <a:r>
              <a:rPr lang="fi-FI" dirty="0" err="1"/>
              <a:t>ls</a:t>
            </a:r>
            <a:r>
              <a:rPr lang="fi-FI" dirty="0"/>
              <a:t>-ilmoituksen?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E39680-491B-4DF6-BBB5-81A9D44CE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Tee lastensuojeluilmoitus viipymättä </a:t>
            </a:r>
          </a:p>
          <a:p>
            <a:pPr lvl="1"/>
            <a:r>
              <a:rPr lang="fi-FI" dirty="0"/>
              <a:t>Nopea toiminta on erityisen tärkeää silloin, kun asiaan liittyy rikos</a:t>
            </a:r>
          </a:p>
          <a:p>
            <a:pPr lvl="1"/>
            <a:r>
              <a:rPr lang="fi-FI" dirty="0"/>
              <a:t>Tee ilmoitus ensisijaisesti lapsen asuinkunnan sosiaalitoimistoon</a:t>
            </a:r>
          </a:p>
          <a:p>
            <a:pPr lvl="1"/>
            <a:r>
              <a:rPr lang="fi-FI" dirty="0"/>
              <a:t>Ota yhteyttä kunnan sosiaalipäivystykseen tai hätäkeskukseen (112), jos tilanne on kiireellinen tai teet ilmoituksen virka-ajan ulkopuolella</a:t>
            </a:r>
          </a:p>
          <a:p>
            <a:pPr lvl="1"/>
            <a:r>
              <a:rPr lang="fi-FI" dirty="0"/>
              <a:t>Soita hätänumeroon 112, jos tilanne on kiireellinen etkä voi selvittää lapsen asuinkuntaa tai kunnan lastensuojelun yhteystietoja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Voit tehdä ilmoituksen</a:t>
            </a:r>
          </a:p>
          <a:p>
            <a:pPr lvl="1"/>
            <a:r>
              <a:rPr lang="fi-FI" dirty="0"/>
              <a:t>Puhelimitse</a:t>
            </a:r>
          </a:p>
          <a:p>
            <a:pPr lvl="1"/>
            <a:r>
              <a:rPr lang="fi-FI" dirty="0"/>
              <a:t>kirjallisesti lomakkeella</a:t>
            </a:r>
          </a:p>
          <a:p>
            <a:pPr lvl="1"/>
            <a:r>
              <a:rPr lang="fi-FI" dirty="0"/>
              <a:t>käymällä virastossa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2890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B57E43-3576-4B99-8BE2-78F03DD63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LS-ilmoituksen tekeminen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B42C65-5014-4A5C-A9BE-3183DB433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Älä koskaan tee lastensuojeluilmoitusta suojaamattomalla sähköpostilla. Ilmoituksen tiedot ovat arkaluonteisia.</a:t>
            </a:r>
          </a:p>
          <a:p>
            <a:r>
              <a:rPr lang="fi-FI" dirty="0"/>
              <a:t>Joidenkin kuntien verkkosivuilta löydät sähköisen lomakkeen, jolla voit tehdä lastensuojeluilmoituksen.</a:t>
            </a:r>
          </a:p>
          <a:p>
            <a:r>
              <a:rPr lang="fi-FI" dirty="0"/>
              <a:t>Lomaketta voi käyttää, jos se helpottaa ilmoituksen tekemistä tai jos haluaa varmistaa, että ilmoitus kirjataan sanatarkasti oikein. </a:t>
            </a:r>
          </a:p>
          <a:p>
            <a:r>
              <a:rPr lang="fi-FI" dirty="0"/>
              <a:t>Lomakkeen käyttäminen ei kuitenkaan ole välttämätöntä. </a:t>
            </a:r>
          </a:p>
          <a:p>
            <a:r>
              <a:rPr lang="fi-FI" dirty="0"/>
              <a:t>Myös puhelinsoitto riittää.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1894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891</Words>
  <Application>Microsoft Office PowerPoint</Application>
  <PresentationFormat>Laajakuva</PresentationFormat>
  <Paragraphs>100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3" baseType="lpstr">
      <vt:lpstr>Calibri</vt:lpstr>
      <vt:lpstr>Rockwell</vt:lpstr>
      <vt:lpstr>Rockwell Condensed</vt:lpstr>
      <vt:lpstr>Rockwell Extra Bold</vt:lpstr>
      <vt:lpstr>Wingdings</vt:lpstr>
      <vt:lpstr>Puutyyppi</vt:lpstr>
      <vt:lpstr>Lastensuojelulain mukainen ilmoitusvelvllisuus</vt:lpstr>
      <vt:lpstr>AMMATTITAITOVAATIMUKSET</vt:lpstr>
      <vt:lpstr>ILMOITUSVELVOLLISUUS</vt:lpstr>
      <vt:lpstr>Milloin ls-ilmoitus tulee tehdä?</vt:lpstr>
      <vt:lpstr>Kenen täytyy tehdä ls-ilmoitus?</vt:lpstr>
      <vt:lpstr>ilmoitusvelvollisuus</vt:lpstr>
      <vt:lpstr>Kuka saa tehdä ls-ilmoituksen?</vt:lpstr>
      <vt:lpstr>Miten teen ls-ilmoituksen?</vt:lpstr>
      <vt:lpstr>LS-ilmoituksen tekeminen</vt:lpstr>
      <vt:lpstr>Mitä ilmoituksessa kerrotaan?</vt:lpstr>
      <vt:lpstr>Saako perhe tietää ilmoittajan?</vt:lpstr>
      <vt:lpstr>LS-ilmoituksen tekeminen</vt:lpstr>
      <vt:lpstr>Pitääkö perheelle kertoa ilmoituksesta?</vt:lpstr>
      <vt:lpstr>Mitä tapahtuu ls-ilmoituksen jälkee?</vt:lpstr>
      <vt:lpstr>tehtävä</vt:lpstr>
      <vt:lpstr>lastensuojeluilmoituslomake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Lastensuojelulain mukainen ilmoitusvelvllisuus</dc:title>
  <dc:creator>Pekkanen Tiina</dc:creator>
  <cp:lastModifiedBy>Pekkanen Tiina</cp:lastModifiedBy>
  <cp:revision>2</cp:revision>
  <dcterms:created xsi:type="dcterms:W3CDTF">2021-01-21T10:06:15Z</dcterms:created>
  <dcterms:modified xsi:type="dcterms:W3CDTF">2021-01-21T10:09:03Z</dcterms:modified>
</cp:coreProperties>
</file>