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70" r:id="rId4"/>
    <p:sldId id="273" r:id="rId5"/>
    <p:sldId id="274" r:id="rId6"/>
    <p:sldId id="275" r:id="rId7"/>
    <p:sldId id="276" r:id="rId8"/>
    <p:sldId id="271" r:id="rId9"/>
    <p:sldId id="272" r:id="rId10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195" autoAdjust="0"/>
  </p:normalViewPr>
  <p:slideViewPr>
    <p:cSldViewPr snapToGrid="0">
      <p:cViewPr varScale="1">
        <p:scale>
          <a:sx n="61" d="100"/>
          <a:sy n="61" d="100"/>
        </p:scale>
        <p:origin x="8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2C683B8F-11DF-46DB-BCDC-65610EA81901}" type="datetime1">
              <a:rPr lang="fi-FI" smtClean="0"/>
              <a:pPr algn="r" rtl="0"/>
              <a:t>21.1.2021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3F7AA83-DE31-4E93-AB07-EF7FB05F6670}" type="slidenum">
              <a:rPr lang="fi-FI"/>
              <a:pPr algn="r" rtl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3222537B-835B-44A3-B155-07807BFEE002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935E2820-AFE1-45FA-949E-17BDB534E1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2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DC1B0F9-C607-4500-A01B-397BA9B55586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896003-FAC9-4AAE-80F4-904A79973770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92B8AA3-2578-4755-B00B-32EB9B111A46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42FE56-9AE1-4F23-B1A9-B97FE4110165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otsikko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36028-BA32-4ED9-90B1-161C99EC8AE5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B535495-07CA-4DA2-B0B0-5B4E44292060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6A3FC90-673C-4228-A43C-80AE8FB56268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C59638C-DA04-40A1-82D1-265D222D1FA8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A20ABFD-192C-46E5-A3F7-2E0B8A1F2DDF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20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D86073-EC6B-4562-821A-23D22DF0EDCE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20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8" name="Pyöristetty suorakulmio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 dirty="0"/>
          </a:p>
        </p:txBody>
      </p:sp>
      <p:sp>
        <p:nvSpPr>
          <p:cNvPr id="3" name="Kuvan paikkamerkki 2" descr="Tyhjä paikkamerkki kuvan lisäämistä varten. Napsauta paikkamerkkiä ja valitse kuva, jonka haluat lisätä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16C3008-45CA-4F5F-9499-A5B489862E11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/>
              <a:t>Muokkaa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fld id="{B84F1771-DDC5-4F99-9C9D-9C3170300F6C}" type="datetime1">
              <a:rPr lang="fi-FI" smtClean="0"/>
              <a:pPr/>
              <a:t>21.1.2021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</a:defRPr>
            </a:lvl1pPr>
          </a:lstStyle>
          <a:p>
            <a:pPr rtl="0"/>
            <a:fld id="{8FDBFFB2-86D9-4B8F-A59A-553A60B94BBE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ol.fi/uploads/2020/09/6a555d2b-ammattieettiset-ohjeet_1.painos_low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i-FI" dirty="0"/>
              <a:t>AMMATTIEETTISET OHJEET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fi-FI" dirty="0"/>
              <a:t>AMKO</a:t>
            </a:r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/>
          <a:p>
            <a:pPr rtl="0"/>
            <a:r>
              <a:rPr lang="fi-FI" sz="3600" dirty="0"/>
              <a:t>AMMATTITAITOVAATIMUKSET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0" cy="1381125"/>
          </a:xfrm>
        </p:spPr>
        <p:txBody>
          <a:bodyPr rtlCol="0">
            <a:normAutofit/>
          </a:bodyPr>
          <a:lstStyle/>
          <a:p>
            <a:pPr rtl="0"/>
            <a:r>
              <a:rPr lang="fi-FI" dirty="0"/>
              <a:t>K5: Opiskelija noudattaa ammattieettisiä ohjeita ja sopimuksia</a:t>
            </a:r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BF4A97-C54F-4FCE-80EC-7312E3D9C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AMMATTIETIIKKA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DB9CC1-5C8C-4D8F-A533-3E8220F95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213" y="2083676"/>
            <a:ext cx="9372600" cy="4114800"/>
          </a:xfrm>
        </p:spPr>
        <p:txBody>
          <a:bodyPr>
            <a:normAutofit/>
          </a:bodyPr>
          <a:lstStyle/>
          <a:p>
            <a:pPr lvl="1"/>
            <a:r>
              <a:rPr lang="fi-FI" dirty="0"/>
              <a:t>Ammattietiikka = ammattilaisten yhdessä määrittelemä näkemys siitä, minkälainen toiminta on tässä ammatissa oikeanlaista ja hyväksyttyä</a:t>
            </a:r>
          </a:p>
          <a:p>
            <a:pPr lvl="1"/>
            <a:r>
              <a:rPr lang="fi-FI" dirty="0"/>
              <a:t>Eettinen osaaminen on päätöksen tekoa hyvän ja pahan, oikean ja väärän välillä</a:t>
            </a:r>
          </a:p>
          <a:p>
            <a:pPr lvl="1"/>
            <a:r>
              <a:rPr lang="fi-FI" dirty="0"/>
              <a:t>Se perustuu:</a:t>
            </a:r>
          </a:p>
          <a:p>
            <a:pPr lvl="2"/>
            <a:r>
              <a:rPr lang="fi-FI" b="1" dirty="0"/>
              <a:t>Arvoihin</a:t>
            </a:r>
            <a:r>
              <a:rPr lang="fi-FI" dirty="0"/>
              <a:t>, kuten ihmisarvo, itsemääräämisoikeus, oikeudenmukaisuus, tasa-arvo, vastuullisuus ja yhteisöllisyys</a:t>
            </a:r>
          </a:p>
          <a:p>
            <a:pPr lvl="2"/>
            <a:r>
              <a:rPr lang="fi-FI" b="1" dirty="0"/>
              <a:t>Normeihin </a:t>
            </a:r>
            <a:r>
              <a:rPr lang="fi-FI" dirty="0"/>
              <a:t>eli käyttäytymissääntöihin kuten ”kasvattaja kohtaa työssään arvokkaasti jokaisen ihmisen”</a:t>
            </a:r>
          </a:p>
          <a:p>
            <a:pPr lvl="2"/>
            <a:r>
              <a:rPr lang="fi-FI" b="1" dirty="0"/>
              <a:t>Ihmiskäsitykseen </a:t>
            </a:r>
            <a:r>
              <a:rPr lang="fi-FI" dirty="0"/>
              <a:t>eli käsitykseen siitä, mikä ihminen on ja mikä puoli ihmisessä painottuu ja on tärkeä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779921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668201-0648-4818-BFEA-7A10EE6A3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Moraali ja etiikka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0C7474-FC81-4334-BE13-0FA67E486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Moraalilla tarkoitetaan ihmisen käsitystä oikeasta ja väärästä</a:t>
            </a:r>
          </a:p>
          <a:p>
            <a:r>
              <a:rPr lang="fi-FI" dirty="0"/>
              <a:t>Ammattietiikka on yhdessä pohdittu perusteltu näkemys oikeasta ja väärästä</a:t>
            </a:r>
          </a:p>
          <a:p>
            <a:r>
              <a:rPr lang="fi-FI" dirty="0"/>
              <a:t>Ammatillisessa toiminnassa voi olla moraalisia ongelmia, joita kutsutaan eettisiksi ongelmiksi</a:t>
            </a:r>
          </a:p>
          <a:p>
            <a:r>
              <a:rPr lang="fi-FI" dirty="0"/>
              <a:t>Ammattieettisessä pohdinnassa tulee tuntea lainsäädäntö, yleiset eettiset teoriat sekä ammattieettiset ohjeet ja periaatteet</a:t>
            </a:r>
          </a:p>
        </p:txBody>
      </p:sp>
    </p:spTree>
    <p:extLst>
      <p:ext uri="{BB962C8B-B14F-4D97-AF65-F5344CB8AC3E}">
        <p14:creationId xmlns:p14="http://schemas.microsoft.com/office/powerpoint/2010/main" val="4217425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EDD1D5-8D55-43D6-91AA-8933F06FE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EETTISET PERIAATTEET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5331C7-B5B8-40D4-9B89-DEC405564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Ihmisarvo</a:t>
            </a:r>
          </a:p>
          <a:p>
            <a:r>
              <a:rPr lang="fi-FI" dirty="0"/>
              <a:t>Vastuullisuus</a:t>
            </a:r>
          </a:p>
          <a:p>
            <a:r>
              <a:rPr lang="fi-FI" dirty="0"/>
              <a:t>Oikeudenmukaisuus</a:t>
            </a:r>
          </a:p>
          <a:p>
            <a:r>
              <a:rPr lang="fi-FI" dirty="0"/>
              <a:t>Yhteisöllisyys</a:t>
            </a:r>
          </a:p>
          <a:p>
            <a:r>
              <a:rPr lang="fi-FI" dirty="0"/>
              <a:t>Tasa-arvo</a:t>
            </a:r>
          </a:p>
          <a:p>
            <a:r>
              <a:rPr lang="fi-FI" dirty="0"/>
              <a:t>Itsemääräämisoikeus</a:t>
            </a:r>
          </a:p>
        </p:txBody>
      </p:sp>
    </p:spTree>
    <p:extLst>
      <p:ext uri="{BB962C8B-B14F-4D97-AF65-F5344CB8AC3E}">
        <p14:creationId xmlns:p14="http://schemas.microsoft.com/office/powerpoint/2010/main" val="1694079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1AD140-F78D-4306-B050-59C8DC8DB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EETTISTEN POHDINTOJEN NÄKÖKULMIA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5B173F-D47A-4EC0-A8D0-011BF93F7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Tarkoitusetiikka = Teko on oikein, jos tekijällä on hyvä tarkoitus</a:t>
            </a:r>
          </a:p>
          <a:p>
            <a:r>
              <a:rPr lang="fi-FI" dirty="0"/>
              <a:t>Velvollisuusetiikka =  Arvioi tekoja lakien ja säännösten noudattamisen näkökulmasta</a:t>
            </a:r>
          </a:p>
          <a:p>
            <a:r>
              <a:rPr lang="fi-FI" dirty="0"/>
              <a:t>Hyve-etiikka = Korostaa ihmisellä luonnostaan olevia hyvään elämään kuuluvia piirteitä eli hyveitä (esim. rohkeus, lempeys, anteliaisuus)</a:t>
            </a:r>
          </a:p>
          <a:p>
            <a:r>
              <a:rPr lang="fi-FI" dirty="0"/>
              <a:t>Seurausetiikka = Teko on oikein, jos sen seuraukset ovat hyvät (näkökulma voi olla itsessä tai toisessa)</a:t>
            </a:r>
          </a:p>
          <a:p>
            <a:r>
              <a:rPr lang="fi-FI" dirty="0"/>
              <a:t>Tilanne-etiikka = Tekoja arvioidaan ottamalla huomioon jokaisen tilanteen ainutlaatuisuus</a:t>
            </a:r>
          </a:p>
        </p:txBody>
      </p:sp>
    </p:spTree>
    <p:extLst>
      <p:ext uri="{BB962C8B-B14F-4D97-AF65-F5344CB8AC3E}">
        <p14:creationId xmlns:p14="http://schemas.microsoft.com/office/powerpoint/2010/main" val="2220807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A01960-6280-4C99-95F0-E55B16D15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KYSYMYKSIÄ AMMATTIEETTISEEN POHDINTAAN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9024B1-0284-4BD6-8B0E-AF4DD4473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Mihin ohjaustoiminnalla pyritään?</a:t>
            </a:r>
          </a:p>
          <a:p>
            <a:r>
              <a:rPr lang="fi-FI" dirty="0"/>
              <a:t>Keihin ohjaajan työ vaikuttaa?</a:t>
            </a:r>
          </a:p>
          <a:p>
            <a:r>
              <a:rPr lang="fi-FI" dirty="0"/>
              <a:t>Kenellä on ohjaajan työhön liittyviä odotuksia?</a:t>
            </a:r>
          </a:p>
          <a:p>
            <a:r>
              <a:rPr lang="fi-FI" dirty="0"/>
              <a:t>Ovatko odotukset perusteltuja?</a:t>
            </a:r>
          </a:p>
          <a:p>
            <a:r>
              <a:rPr lang="fi-FI" dirty="0"/>
              <a:t>Mitkä ohjauksesta odotettavat seuraukset ovat eettisesti merkityksellisiä?</a:t>
            </a:r>
          </a:p>
          <a:p>
            <a:r>
              <a:rPr lang="fi-FI" dirty="0"/>
              <a:t>Millaisiin hyviin ja huonoihin seurauksiin toiminta voi johtaa?</a:t>
            </a:r>
          </a:p>
          <a:p>
            <a:r>
              <a:rPr lang="fi-FI" dirty="0"/>
              <a:t>Mikä toimintatapa on paras ja miksi?</a:t>
            </a:r>
          </a:p>
        </p:txBody>
      </p:sp>
    </p:spTree>
    <p:extLst>
      <p:ext uri="{BB962C8B-B14F-4D97-AF65-F5344CB8AC3E}">
        <p14:creationId xmlns:p14="http://schemas.microsoft.com/office/powerpoint/2010/main" val="1614547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597FAE-6DCA-4762-8D6E-BC60479F4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A24438-30D0-4758-A37F-4C48BA4C6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Työstetään ammattieettinen ”kukkanen” tai ”huonetaulu”</a:t>
            </a:r>
          </a:p>
          <a:p>
            <a:r>
              <a:rPr lang="fi-FI" dirty="0"/>
              <a:t>Työn voi tehdä joko itsenäisesti, parin kanssa tai pienessä ryhmässä</a:t>
            </a:r>
          </a:p>
          <a:p>
            <a:r>
              <a:rPr lang="fi-FI" dirty="0"/>
              <a:t>Tuo työssä esiin mielestäsi keskeisimmät ammattieettiset ohjeet tai työtä ohjaavat arvot haluamallasi tavalla</a:t>
            </a:r>
          </a:p>
        </p:txBody>
      </p:sp>
    </p:spTree>
    <p:extLst>
      <p:ext uri="{BB962C8B-B14F-4D97-AF65-F5344CB8AC3E}">
        <p14:creationId xmlns:p14="http://schemas.microsoft.com/office/powerpoint/2010/main" val="1797546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1A71D2-F4C4-4A95-8FCA-9F9E19E8D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0C7600-305B-4E8D-8591-CD2F95FF3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https://www.vol.fi/uploads/2020/09/6a555d2b-ammattieettiset-ohjeet_1.painos_low.pdf</a:t>
            </a:r>
            <a:r>
              <a:rPr lang="fi-FI" dirty="0"/>
              <a:t> Varhaiskasvatuksen opettajan ammattieettiset ohjeet</a:t>
            </a:r>
          </a:p>
          <a:p>
            <a:r>
              <a:rPr lang="fi-FI" dirty="0"/>
              <a:t>Kasvatus- ja ohjausalan käsikirja s. 58-60</a:t>
            </a:r>
          </a:p>
        </p:txBody>
      </p:sp>
    </p:spTree>
    <p:extLst>
      <p:ext uri="{BB962C8B-B14F-4D97-AF65-F5344CB8AC3E}">
        <p14:creationId xmlns:p14="http://schemas.microsoft.com/office/powerpoint/2010/main" val="377423536"/>
      </p:ext>
    </p:extLst>
  </p:cSld>
  <p:clrMapOvr>
    <a:masterClrMapping/>
  </p:clrMapOvr>
</p:sld>
</file>

<file path=ppt/theme/theme1.xml><?xml version="1.0" encoding="utf-8"?>
<a:theme xmlns:a="http://schemas.openxmlformats.org/drawingml/2006/main" name="Lasten leikkiä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244_TF03461883" id="{EABD632A-4BF5-43C2-9670-3DC482933B4D}" vid="{21312614-7BC5-43C1-B39E-4DA40E93B87D}"/>
    </a:ext>
  </a:extLst>
</a:theme>
</file>

<file path=ppt/theme/theme2.xml><?xml version="1.0" encoding="utf-8"?>
<a:theme xmlns:a="http://schemas.openxmlformats.org/drawingml/2006/main" name="Office-teema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325</Words>
  <Application>Microsoft Office PowerPoint</Application>
  <PresentationFormat>Laajakuva</PresentationFormat>
  <Paragraphs>46</Paragraphs>
  <Slides>9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Euphemia</vt:lpstr>
      <vt:lpstr>Wingdings</vt:lpstr>
      <vt:lpstr>Lasten leikkiä 16x9</vt:lpstr>
      <vt:lpstr>AMMATTIEETTISET OHJEET</vt:lpstr>
      <vt:lpstr>AMMATTITAITOVAATIMUKSET</vt:lpstr>
      <vt:lpstr>AMMATTIETIIKKA</vt:lpstr>
      <vt:lpstr>Moraali ja etiikka</vt:lpstr>
      <vt:lpstr>EETTISET PERIAATTEET</vt:lpstr>
      <vt:lpstr>EETTISTEN POHDINTOJEN NÄKÖKULMIA</vt:lpstr>
      <vt:lpstr>KYSYMYKSIÄ AMMATTIEETTISEEN POHDINTAAN</vt:lpstr>
      <vt:lpstr>TEHTÄVÄ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AMMATTIEETTISET OHJEET</dc:title>
  <dc:creator>Pekkanen Tiina</dc:creator>
  <cp:lastModifiedBy>Pekkanen Tiina</cp:lastModifiedBy>
  <cp:revision>11</cp:revision>
  <dcterms:created xsi:type="dcterms:W3CDTF">2021-01-15T09:39:26Z</dcterms:created>
  <dcterms:modified xsi:type="dcterms:W3CDTF">2021-01-21T08:20:28Z</dcterms:modified>
</cp:coreProperties>
</file>