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7" r:id="rId2"/>
    <p:sldId id="288" r:id="rId3"/>
    <p:sldId id="258" r:id="rId4"/>
    <p:sldId id="277" r:id="rId5"/>
    <p:sldId id="284" r:id="rId6"/>
    <p:sldId id="271" r:id="rId7"/>
    <p:sldId id="272" r:id="rId8"/>
    <p:sldId id="273" r:id="rId9"/>
    <p:sldId id="274" r:id="rId10"/>
    <p:sldId id="275" r:id="rId11"/>
    <p:sldId id="276" r:id="rId12"/>
    <p:sldId id="279" r:id="rId13"/>
    <p:sldId id="280" r:id="rId14"/>
    <p:sldId id="281" r:id="rId15"/>
    <p:sldId id="282" r:id="rId16"/>
    <p:sldId id="283" r:id="rId17"/>
    <p:sldId id="285" r:id="rId18"/>
    <p:sldId id="286" r:id="rId19"/>
    <p:sldId id="287" r:id="rId20"/>
    <p:sldId id="278" r:id="rId21"/>
  </p:sldIdLst>
  <p:sldSz cx="12192000" cy="6858000"/>
  <p:notesSz cx="6858000" cy="9144000"/>
  <p:defaultTextStyle>
    <a:defPPr rtl="0"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29" autoAdjust="0"/>
    <p:restoredTop sz="96424" autoAdjust="0"/>
  </p:normalViewPr>
  <p:slideViewPr>
    <p:cSldViewPr snapToGrid="0">
      <p:cViewPr varScale="1">
        <p:scale>
          <a:sx n="61" d="100"/>
          <a:sy n="61" d="100"/>
        </p:scale>
        <p:origin x="17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77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2829784C-03AF-440F-838A-6EEA57C7C420}" type="datetime1">
              <a:rPr lang="fi-FI" smtClean="0"/>
              <a:t>15.1.2021</a:t>
            </a:fld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57E03411-58E2-43FD-AE1D-AD77DFF8CB20}" type="slidenum">
              <a:rPr lang="fi-FI"/>
              <a:pPr algn="r" rtl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fi-FI" noProof="0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D97981F4-AE33-44A9-9288-00D7C2705E34}" type="datetime1">
              <a:rPr lang="fi-FI" noProof="0" smtClean="0"/>
              <a:pPr/>
              <a:t>15.1.2021</a:t>
            </a:fld>
            <a:endParaRPr lang="fi-FI" noProof="0" dirty="0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i-FI" noProof="0" dirty="0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i-FI" noProof="0" dirty="0"/>
              <a:t>Muokkaa tekstin perustyylejä napsauttamalla</a:t>
            </a:r>
          </a:p>
          <a:p>
            <a:pPr lvl="1" rtl="0"/>
            <a:r>
              <a:rPr lang="fi-FI" noProof="0" dirty="0"/>
              <a:t>Toinen taso</a:t>
            </a:r>
          </a:p>
          <a:p>
            <a:pPr lvl="2" rtl="0"/>
            <a:r>
              <a:rPr lang="fi-FI" noProof="0" dirty="0"/>
              <a:t>Kolmas taso</a:t>
            </a:r>
          </a:p>
          <a:p>
            <a:pPr lvl="3" rtl="0"/>
            <a:r>
              <a:rPr lang="fi-FI" noProof="0" dirty="0"/>
              <a:t>Neljäs taso</a:t>
            </a:r>
          </a:p>
          <a:p>
            <a:pPr lvl="4" rtl="0"/>
            <a:r>
              <a:rPr lang="fi-FI" noProof="0" dirty="0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fi-FI" noProof="0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C8DC57A8-AE18-4654-B6AF-04B3577165BE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noProof="0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fi-FI" smtClean="0"/>
              <a:pPr/>
              <a:t>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728960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fi-FI" smtClean="0"/>
              <a:pPr/>
              <a:t>3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653055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5200"/>
            </a:lvl1pPr>
          </a:lstStyle>
          <a:p>
            <a:pPr rtl="0"/>
            <a:r>
              <a:rPr lang="fi-FI"/>
              <a:t>Muokkaa ots. perustyyl. napsautt.</a:t>
            </a:r>
            <a:endParaRPr lang="fi-FI" noProof="0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 kuva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 rtlCol="0">
            <a:normAutofit/>
          </a:bodyPr>
          <a:lstStyle>
            <a:lvl1pPr algn="l" rtl="0">
              <a:defRPr sz="2400"/>
            </a:lvl1pPr>
          </a:lstStyle>
          <a:p>
            <a:pPr rtl="0"/>
            <a:r>
              <a:rPr lang="fi-FI"/>
              <a:t>Muokkaa ots. perustyyl. napsautt.</a:t>
            </a:r>
            <a:endParaRPr lang="fi-FI" noProof="0" dirty="0"/>
          </a:p>
        </p:txBody>
      </p:sp>
      <p:grpSp>
        <p:nvGrpSpPr>
          <p:cNvPr id="84" name="Ryhmä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Puolivapaa piirt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86" name="Puolivapaa piirt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87" name="Puolivapaa piirt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88" name="Puolivapaa piirt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89" name="Puolivapaa piirt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90" name="Puolivapaa piirt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91" name="Puolivapaa piirt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92" name="Puolivapaa piirt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93" name="Puolivapaa piirt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94" name="Puolivapaa piirt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95" name="Puolivapaa piirt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96" name="Puolivapaa piirt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</p:grpSp>
      <p:sp>
        <p:nvSpPr>
          <p:cNvPr id="97" name="Kuvan paikkamerkki 33" descr="Tyhjä paikkamerkki kuvan lisäämistä varten. Napsauta paikkamerkkiä ja valitse kuva, jonka haluat lisätä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fi-FI" noProof="0"/>
              <a:t>Lisää kuva napsauttamalla kuvaketta</a:t>
            </a:r>
            <a:endParaRPr lang="fi-FI" noProof="0" dirty="0"/>
          </a:p>
        </p:txBody>
      </p:sp>
      <p:grpSp>
        <p:nvGrpSpPr>
          <p:cNvPr id="98" name="Ryhmä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Puolivapaa piirt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00" name="Puolivapaa piirt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01" name="Puolivapaa piirt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02" name="Puolivapaa piirt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03" name="Puolivapaa piirt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04" name="Puolivapaa piirt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05" name="Puolivapaa piirt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06" name="Puolivapaa piirt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07" name="Puolivapaa piirt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08" name="Puolivapaa piirt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09" name="Puolivapaa piirt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10" name="Puolivapaa piirt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</p:grpSp>
      <p:sp>
        <p:nvSpPr>
          <p:cNvPr id="111" name="Kuvan paikkamerkki 33" descr="Tyhjä paikkamerkki kuvan lisäämistä varten. Napsauta paikkamerkkiä ja valitse kuva, jonka haluat lisätä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fi-FI" noProof="0"/>
              <a:t>Lisää kuva napsauttamalla kuvaketta</a:t>
            </a:r>
            <a:endParaRPr lang="fi-FI" noProof="0" dirty="0"/>
          </a:p>
        </p:txBody>
      </p:sp>
      <p:grpSp>
        <p:nvGrpSpPr>
          <p:cNvPr id="112" name="Ryhmä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Puolivapaa piirt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14" name="Puolivapaa piirt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15" name="Puolivapaa piirt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16" name="Puolivapaa piirt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17" name="Puolivapaa piirt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18" name="Puolivapaa piirt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19" name="Puolivapaa piirt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20" name="Puolivapaa piirt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21" name="Puolivapaa piirt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22" name="Puolivapaa piirt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23" name="Puolivapaa piirt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24" name="Puolivapaa piirt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</p:grpSp>
      <p:sp>
        <p:nvSpPr>
          <p:cNvPr id="125" name="Kuvan paikkamerkki 33" descr="Tyhjä paikkamerkki kuvan lisäämistä varten. Napsauta paikkamerkkiä ja valitse kuva, jonka haluat lisätä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126" name="Tekstin paikkamerkki 3"/>
          <p:cNvSpPr>
            <a:spLocks noGrp="1"/>
          </p:cNvSpPr>
          <p:nvPr>
            <p:ph type="body" sz="half" idx="21" hasCustomPrompt="1"/>
          </p:nvPr>
        </p:nvSpPr>
        <p:spPr>
          <a:xfrm>
            <a:off x="9066214" y="2484992"/>
            <a:ext cx="2286000" cy="3248729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fi-FI" noProof="0"/>
              <a:pPr/>
              <a:t>‹#›</a:t>
            </a:fld>
            <a:endParaRPr lang="fi-FI" noProof="0" dirty="0"/>
          </a:p>
        </p:txBody>
      </p:sp>
      <p:sp>
        <p:nvSpPr>
          <p:cNvPr id="7" name="Alatunnisteen paikkamerkki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 dirty="0"/>
          </a:p>
        </p:txBody>
      </p:sp>
      <p:sp>
        <p:nvSpPr>
          <p:cNvPr id="6" name="Päivämäärän paikkamerkki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8D0444B-EB85-4FAD-8845-0CB4CC5F9BB5}" type="datetime1">
              <a:rPr lang="fi-FI" smtClean="0"/>
              <a:pPr/>
              <a:t>15.1.2021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fi-FI"/>
              <a:t>Muokkaa ots. perustyyl. napsautt.</a:t>
            </a:r>
            <a:endParaRPr lang="fi-FI" noProof="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>
          <a:xfrm>
            <a:off x="836613" y="914400"/>
            <a:ext cx="6172201" cy="5029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 rtl="0"/>
            <a:r>
              <a:rPr lang="fi-FI" noProof="0" dirty="0"/>
              <a:t>Toinen taso</a:t>
            </a:r>
          </a:p>
          <a:p>
            <a:pPr lvl="2" rtl="0"/>
            <a:r>
              <a:rPr lang="fi-FI" noProof="0" dirty="0"/>
              <a:t>Kolmas taso</a:t>
            </a:r>
          </a:p>
          <a:p>
            <a:pPr lvl="3" rtl="0"/>
            <a:r>
              <a:rPr lang="fi-FI" noProof="0" dirty="0"/>
              <a:t>Neljäs taso</a:t>
            </a:r>
          </a:p>
          <a:p>
            <a:pPr lvl="4" rtl="0"/>
            <a:r>
              <a:rPr lang="fi-FI" noProof="0" dirty="0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 hasCustomPrompt="1"/>
          </p:nvPr>
        </p:nvSpPr>
        <p:spPr>
          <a:xfrm>
            <a:off x="7511732" y="3555523"/>
            <a:ext cx="3840480" cy="238807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fld id="{022B156B-59AE-415F-B24B-8756D48BB977}" type="slidenum">
              <a:rPr lang="fi-FI" noProof="0"/>
              <a:pPr/>
              <a:t>‹#›</a:t>
            </a:fld>
            <a:endParaRPr lang="fi-FI" noProof="0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 rtlCol="0"/>
          <a:lstStyle>
            <a:lvl1pPr>
              <a:defRPr/>
            </a:lvl1pPr>
          </a:lstStyle>
          <a:p>
            <a:fld id="{33BD53A4-20B6-433D-8091-2C1A63B119C1}" type="datetime1">
              <a:rPr lang="fi-FI" smtClean="0"/>
              <a:pPr/>
              <a:t>15.1.2021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fi-FI"/>
              <a:t>Muokkaa ots. perustyyl. napsautt.</a:t>
            </a:r>
            <a:endParaRPr lang="fi-FI" noProof="0" dirty="0"/>
          </a:p>
        </p:txBody>
      </p:sp>
      <p:grpSp>
        <p:nvGrpSpPr>
          <p:cNvPr id="8" name="Ryhmä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Puolivapaa piirto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0" name="Puolivapaa piirto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grpSp>
          <p:nvGrpSpPr>
            <p:cNvPr id="11" name="Ryhmä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Puolivapaa piirto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i-FI" noProof="0" dirty="0"/>
              </a:p>
            </p:txBody>
          </p:sp>
          <p:sp>
            <p:nvSpPr>
              <p:cNvPr id="21" name="Puolivapaa piirto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i-FI" noProof="0" dirty="0"/>
              </a:p>
            </p:txBody>
          </p:sp>
        </p:grpSp>
        <p:sp>
          <p:nvSpPr>
            <p:cNvPr id="12" name="Puolivapaa piirto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3" name="Puolivapaa piirto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4" name="Puolivapaa piirto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5" name="Puolivapaa piirto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6" name="Puolivapaa piirto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7" name="Puolivapaa piirto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8" name="Puolivapaa piirto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9" name="Puolivapaa piirto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</p:grpSp>
      <p:sp>
        <p:nvSpPr>
          <p:cNvPr id="3" name="Kuvan paikkamerkki 2" descr="Tyhjä paikkamerkki kuvan lisäämistä varten. Napsauta paikkamerkkiä ja valitse kuva, jonka haluat lisätä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l" rtl="0">
              <a:buNone/>
              <a:defRPr sz="32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 hasCustomPrompt="1"/>
          </p:nvPr>
        </p:nvSpPr>
        <p:spPr>
          <a:xfrm>
            <a:off x="7492891" y="3555521"/>
            <a:ext cx="3840480" cy="216851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fi-FI" noProof="0"/>
              <a:t>‹#›</a:t>
            </a:fld>
            <a:endParaRPr lang="fi-FI" noProof="0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5F8024B-1119-4419-A43B-FB2AD6DBC55F}" type="datetime1">
              <a:rPr lang="fi-FI" smtClean="0"/>
              <a:pPr/>
              <a:t>15.1.2021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untainen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fi-FI"/>
              <a:t>Muokkaa ots. perustyyl. napsautt.</a:t>
            </a:r>
            <a:endParaRPr lang="fi-FI" noProof="0" dirty="0"/>
          </a:p>
        </p:txBody>
      </p:sp>
      <p:sp>
        <p:nvSpPr>
          <p:cNvPr id="3" name="Pystysuuntaisen tekstin paikkamerkki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 rtl="0"/>
            <a:r>
              <a:rPr lang="fi-FI" noProof="0" dirty="0"/>
              <a:t>Toinen taso</a:t>
            </a:r>
          </a:p>
          <a:p>
            <a:pPr lvl="2" rtl="0"/>
            <a:r>
              <a:rPr lang="fi-FI" noProof="0" dirty="0"/>
              <a:t>Kolmas taso</a:t>
            </a:r>
          </a:p>
          <a:p>
            <a:pPr lvl="3" rtl="0"/>
            <a:r>
              <a:rPr lang="fi-FI" noProof="0" dirty="0"/>
              <a:t>Neljäs taso</a:t>
            </a:r>
          </a:p>
          <a:p>
            <a:pPr lvl="4" rtl="0"/>
            <a:r>
              <a:rPr lang="fi-FI" noProof="0" dirty="0"/>
              <a:t>Viides taso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fi-FI" noProof="0"/>
              <a:t>‹#›</a:t>
            </a:fld>
            <a:endParaRPr lang="fi-FI" noProof="0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DB9A712-496A-40F1-AF85-77889767A1D5}" type="datetime1">
              <a:rPr lang="fi-FI" smtClean="0"/>
              <a:pPr/>
              <a:t>15.1.2021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untainen otsikko ja tekst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untainen otsikko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fi-FI"/>
              <a:t>Muokkaa ots. perustyyl. napsautt.</a:t>
            </a:r>
            <a:endParaRPr lang="fi-FI" noProof="0" dirty="0"/>
          </a:p>
        </p:txBody>
      </p:sp>
      <p:sp>
        <p:nvSpPr>
          <p:cNvPr id="3" name="Pystysuuntaisen tekstin paikkamerkki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199" y="304800"/>
            <a:ext cx="8633671" cy="5676900"/>
          </a:xfrm>
        </p:spPr>
        <p:txBody>
          <a:bodyPr vert="eaVert" rtlCol="0"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 rtl="0"/>
            <a:r>
              <a:rPr lang="fi-FI" noProof="0" dirty="0"/>
              <a:t>Toinen taso</a:t>
            </a:r>
          </a:p>
          <a:p>
            <a:pPr lvl="2" rtl="0"/>
            <a:r>
              <a:rPr lang="fi-FI" noProof="0" dirty="0"/>
              <a:t>Kolmas taso</a:t>
            </a:r>
          </a:p>
          <a:p>
            <a:pPr lvl="3" rtl="0"/>
            <a:r>
              <a:rPr lang="fi-FI" noProof="0" dirty="0"/>
              <a:t>Neljäs taso</a:t>
            </a:r>
          </a:p>
          <a:p>
            <a:pPr lvl="4" rtl="0"/>
            <a:r>
              <a:rPr lang="fi-FI" noProof="0" dirty="0"/>
              <a:t>Viides taso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fi-FI" noProof="0"/>
              <a:t>‹#›</a:t>
            </a:fld>
            <a:endParaRPr lang="fi-FI" noProof="0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52638A8-FB37-43FB-AF87-3CDC66DFCA83}" type="datetime1">
              <a:rPr lang="fi-FI" smtClean="0"/>
              <a:pPr/>
              <a:t>15.1.2021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fi-FI"/>
              <a:t>Muokkaa ots. perustyyl. napsautt.</a:t>
            </a:r>
            <a:endParaRPr lang="fi-FI" noProof="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 rtl="0"/>
            <a:r>
              <a:rPr lang="fi-FI" noProof="0" dirty="0"/>
              <a:t>Toinen taso</a:t>
            </a:r>
          </a:p>
          <a:p>
            <a:pPr lvl="2" rtl="0"/>
            <a:r>
              <a:rPr lang="fi-FI" noProof="0" dirty="0"/>
              <a:t>Kolmas taso</a:t>
            </a:r>
          </a:p>
          <a:p>
            <a:pPr lvl="3" rtl="0"/>
            <a:r>
              <a:rPr lang="fi-FI" noProof="0" dirty="0"/>
              <a:t>Neljäs taso</a:t>
            </a:r>
          </a:p>
          <a:p>
            <a:pPr lvl="4" rtl="0"/>
            <a:r>
              <a:rPr lang="fi-FI" noProof="0" dirty="0"/>
              <a:t>Viides taso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fi-FI" noProof="0"/>
              <a:t>‹#›</a:t>
            </a:fld>
            <a:endParaRPr lang="fi-FI" noProof="0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99A076F-0DC0-4B64-A4CC-2924A41E404B}" type="datetime1">
              <a:rPr lang="fi-FI" smtClean="0"/>
              <a:pPr/>
              <a:t>15.1.2021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otsikk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4400"/>
            </a:lvl1pPr>
          </a:lstStyle>
          <a:p>
            <a:pPr rtl="0"/>
            <a:r>
              <a:rPr lang="fi-FI"/>
              <a:t>Muokkaa ots. perustyyl. napsautt.</a:t>
            </a:r>
            <a:endParaRPr lang="fi-FI" noProof="0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 hasCustomPrompt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fi-FI"/>
              <a:t>Muokkaa ots. perustyyl. napsautt.</a:t>
            </a:r>
            <a:endParaRPr lang="fi-FI" noProof="0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 hasCustomPrompt="1"/>
          </p:nvPr>
        </p:nvSpPr>
        <p:spPr>
          <a:xfrm>
            <a:off x="1065212" y="1825625"/>
            <a:ext cx="4954588" cy="4187952"/>
          </a:xfrm>
        </p:spPr>
        <p:txBody>
          <a:bodyPr rtlCol="0"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 rtl="0"/>
            <a:r>
              <a:rPr lang="fi-FI" noProof="0" dirty="0"/>
              <a:t>Toinen taso</a:t>
            </a:r>
          </a:p>
          <a:p>
            <a:pPr lvl="2" rtl="0"/>
            <a:r>
              <a:rPr lang="fi-FI" noProof="0" dirty="0"/>
              <a:t>Kolmas taso</a:t>
            </a:r>
          </a:p>
          <a:p>
            <a:pPr lvl="3" rtl="0"/>
            <a:r>
              <a:rPr lang="fi-FI" noProof="0" dirty="0"/>
              <a:t>Neljäs taso</a:t>
            </a:r>
          </a:p>
          <a:p>
            <a:pPr lvl="4" rtl="0"/>
            <a:r>
              <a:rPr lang="fi-FI" noProof="0" dirty="0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4951414" cy="4187952"/>
          </a:xfrm>
        </p:spPr>
        <p:txBody>
          <a:bodyPr rtlCol="0"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 rtl="0"/>
            <a:r>
              <a:rPr lang="fi-FI" noProof="0" dirty="0"/>
              <a:t>Toinen taso</a:t>
            </a:r>
          </a:p>
          <a:p>
            <a:pPr lvl="2" rtl="0"/>
            <a:r>
              <a:rPr lang="fi-FI" noProof="0" dirty="0"/>
              <a:t>Kolmas taso</a:t>
            </a:r>
          </a:p>
          <a:p>
            <a:pPr lvl="3" rtl="0"/>
            <a:r>
              <a:rPr lang="fi-FI" noProof="0" dirty="0"/>
              <a:t>Neljäs taso</a:t>
            </a:r>
          </a:p>
          <a:p>
            <a:pPr lvl="4" rtl="0"/>
            <a:r>
              <a:rPr lang="fi-FI" noProof="0" dirty="0"/>
              <a:t>Viides taso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fi-FI" noProof="0"/>
              <a:t>‹#›</a:t>
            </a:fld>
            <a:endParaRPr lang="fi-FI" noProof="0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95CC406-E951-42A6-9C15-4379C22099C3}" type="datetime1">
              <a:rPr lang="fi-FI" smtClean="0"/>
              <a:pPr/>
              <a:t>15.1.2021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fi-FI"/>
              <a:t>Muokkaa ots. perustyyl. napsautt.</a:t>
            </a:r>
            <a:endParaRPr lang="fi-FI" noProof="0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 hasCustomPrompt="1"/>
          </p:nvPr>
        </p:nvSpPr>
        <p:spPr>
          <a:xfrm>
            <a:off x="1069848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 hasCustomPrompt="1"/>
          </p:nvPr>
        </p:nvSpPr>
        <p:spPr>
          <a:xfrm>
            <a:off x="1069848" y="2505075"/>
            <a:ext cx="4956048" cy="3476625"/>
          </a:xfrm>
        </p:spPr>
        <p:txBody>
          <a:bodyPr rtlCol="0"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 rtl="0"/>
            <a:r>
              <a:rPr lang="fi-FI" noProof="0" dirty="0"/>
              <a:t>Toinen taso</a:t>
            </a:r>
          </a:p>
          <a:p>
            <a:pPr lvl="2" rtl="0"/>
            <a:r>
              <a:rPr lang="fi-FI" noProof="0" dirty="0"/>
              <a:t>Kolmas taso</a:t>
            </a:r>
          </a:p>
          <a:p>
            <a:pPr lvl="3" rtl="0"/>
            <a:r>
              <a:rPr lang="fi-FI" noProof="0" dirty="0"/>
              <a:t>Neljäs taso</a:t>
            </a:r>
          </a:p>
          <a:p>
            <a:pPr lvl="4" rtl="0"/>
            <a:r>
              <a:rPr lang="fi-FI" noProof="0" dirty="0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4956048" cy="3476625"/>
          </a:xfrm>
        </p:spPr>
        <p:txBody>
          <a:bodyPr rtlCol="0"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 rtl="0"/>
            <a:r>
              <a:rPr lang="fi-FI" noProof="0" dirty="0"/>
              <a:t>Toinen taso</a:t>
            </a:r>
          </a:p>
          <a:p>
            <a:pPr lvl="2" rtl="0"/>
            <a:r>
              <a:rPr lang="fi-FI" noProof="0" dirty="0"/>
              <a:t>Kolmas taso</a:t>
            </a:r>
          </a:p>
          <a:p>
            <a:pPr lvl="3" rtl="0"/>
            <a:r>
              <a:rPr lang="fi-FI" noProof="0" dirty="0"/>
              <a:t>Neljäs taso</a:t>
            </a:r>
          </a:p>
          <a:p>
            <a:pPr lvl="4" rtl="0"/>
            <a:r>
              <a:rPr lang="fi-FI" noProof="0" dirty="0"/>
              <a:t>Viides taso</a:t>
            </a:r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fi-FI" noProof="0"/>
              <a:t>‹#›</a:t>
            </a:fld>
            <a:endParaRPr lang="fi-FI" noProof="0" dirty="0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 dirty="0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AC3691C-0F2C-4359-875F-1C25E5CDA16D}" type="datetime1">
              <a:rPr lang="fi-FI" smtClean="0"/>
              <a:pPr/>
              <a:t>15.1.2021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fi-FI"/>
              <a:t>Muokkaa ots. perustyyl. napsautt.</a:t>
            </a:r>
            <a:endParaRPr lang="fi-FI" noProof="0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fi-FI" noProof="0"/>
              <a:t>‹#›</a:t>
            </a:fld>
            <a:endParaRPr lang="fi-FI" noProof="0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781D6B0-2246-4992-9EF4-8D97A7ED30DF}" type="datetime1">
              <a:rPr lang="fi-FI" smtClean="0"/>
              <a:pPr/>
              <a:t>15.1.2021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fi-FI" noProof="0"/>
              <a:t>‹#›</a:t>
            </a:fld>
            <a:endParaRPr lang="fi-FI" noProof="0" dirty="0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 dirty="0"/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5DD5F87-E2B0-4177-AF0C-ACAC545D920A}" type="datetime1">
              <a:rPr lang="fi-FI" smtClean="0"/>
              <a:pPr/>
              <a:t>15.1.2021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kuvaa ja kuvatekst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fi-FI"/>
              <a:t>Muokkaa ots. perustyyl. napsautt.</a:t>
            </a:r>
            <a:endParaRPr lang="fi-FI" noProof="0" dirty="0"/>
          </a:p>
        </p:txBody>
      </p:sp>
      <p:grpSp>
        <p:nvGrpSpPr>
          <p:cNvPr id="9" name="Ryhmä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Puolivapaa piirt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1" name="Puolivapaa piirt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2" name="Puolivapaa piirt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3" name="Puolivapaa piirt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4" name="Puolivapaa piirt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5" name="Puolivapaa piirt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6" name="Puolivapaa piirt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7" name="Puolivapaa piirt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8" name="Puolivapaa piirt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9" name="Puolivapaa piirt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20" name="Puolivapaa piirt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21" name="Puolivapaa piirt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</p:grpSp>
      <p:sp>
        <p:nvSpPr>
          <p:cNvPr id="36" name="Kuvan paikkamerkki 33" descr="Tyhjä paikkamerkki kuvan lisäämistä varten. Napsauta paikkamerkkiä ja valitse kuva, jonka haluat lisätä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39" name="Tekstin paikkamerkki 3"/>
          <p:cNvSpPr>
            <a:spLocks noGrp="1"/>
          </p:cNvSpPr>
          <p:nvPr>
            <p:ph type="body" sz="half" idx="2" hasCustomPrompt="1"/>
          </p:nvPr>
        </p:nvSpPr>
        <p:spPr>
          <a:xfrm>
            <a:off x="1052423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grpSp>
        <p:nvGrpSpPr>
          <p:cNvPr id="22" name="Ryhmä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Puolivapaa piirt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24" name="Puolivapaa piirt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25" name="Puolivapaa piirt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26" name="Puolivapaa piirt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27" name="Puolivapaa piirt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28" name="Puolivapaa piirt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29" name="Puolivapaa piirt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0" name="Puolivapaa piirt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1" name="Puolivapaa piirt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2" name="Puolivapaa piirt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3" name="Puolivapaa piirt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4" name="Puolivapaa piirt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</p:grpSp>
      <p:sp>
        <p:nvSpPr>
          <p:cNvPr id="37" name="Kuvan paikkamerkki 33" descr="Tyhjä paikkamerkki kuvan lisäämistä varten. Napsauta paikkamerkkiä ja valitse kuva, jonka haluat lisätä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40" name="Tekstin paikkamerkki 3"/>
          <p:cNvSpPr>
            <a:spLocks noGrp="1"/>
          </p:cNvSpPr>
          <p:nvPr>
            <p:ph type="body" sz="half" idx="19" hasCustomPrompt="1"/>
          </p:nvPr>
        </p:nvSpPr>
        <p:spPr>
          <a:xfrm>
            <a:off x="6742908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fi-FI" noProof="0"/>
              <a:pPr/>
              <a:t>‹#›</a:t>
            </a:fld>
            <a:endParaRPr lang="fi-FI" noProof="0" dirty="0"/>
          </a:p>
        </p:txBody>
      </p:sp>
      <p:sp>
        <p:nvSpPr>
          <p:cNvPr id="7" name="Alatunnisteen paikkamerkki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 dirty="0"/>
          </a:p>
        </p:txBody>
      </p:sp>
      <p:sp>
        <p:nvSpPr>
          <p:cNvPr id="6" name="Päivämäärän paikkamerkki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BDA35A8-9FDF-48B8-B0F1-5A8920332A1F}" type="datetime1">
              <a:rPr lang="fi-FI" smtClean="0"/>
              <a:pPr/>
              <a:t>15.1.2021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 kuvaa ja kuvatekst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fi-FI"/>
              <a:t>Muokkaa ots. perustyyl. napsautt.</a:t>
            </a:r>
            <a:endParaRPr lang="fi-FI" noProof="0" dirty="0"/>
          </a:p>
        </p:txBody>
      </p:sp>
      <p:grpSp>
        <p:nvGrpSpPr>
          <p:cNvPr id="52" name="Ryhmä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Puolivapaa piirt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54" name="Puolivapaa piirt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55" name="Puolivapaa piirt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56" name="Puolivapaa piirt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57" name="Puolivapaa piirt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58" name="Puolivapaa piirt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59" name="Puolivapaa piirt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60" name="Puolivapaa piirt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61" name="Puolivapaa piirt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62" name="Puolivapaa piirt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63" name="Puolivapaa piirt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64" name="Puolivapaa piirt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</p:grpSp>
      <p:sp>
        <p:nvSpPr>
          <p:cNvPr id="79" name="Kuvan paikkamerkki 33" descr="Tyhjä paikkamerkki kuvan lisäämistä varten. Napsauta paikkamerkkiä ja valitse kuva, jonka haluat lisätä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81" name="Tekstin paikkamerkki 3"/>
          <p:cNvSpPr>
            <a:spLocks noGrp="1"/>
          </p:cNvSpPr>
          <p:nvPr>
            <p:ph type="body" sz="half" idx="2" hasCustomPrompt="1"/>
          </p:nvPr>
        </p:nvSpPr>
        <p:spPr>
          <a:xfrm>
            <a:off x="123521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grpSp>
        <p:nvGrpSpPr>
          <p:cNvPr id="84" name="Ryhmä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Puolivapaa piirt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86" name="Puolivapaa piirt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87" name="Puolivapaa piirt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88" name="Puolivapaa piirt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89" name="Puolivapaa piirt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90" name="Puolivapaa piirt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91" name="Puolivapaa piirt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92" name="Puolivapaa piirt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93" name="Puolivapaa piirt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94" name="Puolivapaa piirt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95" name="Puolivapaa piirt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96" name="Puolivapaa piirt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</p:grpSp>
      <p:sp>
        <p:nvSpPr>
          <p:cNvPr id="78" name="Kuvan paikkamerkki 33" descr="Tyhjä paikkamerkki kuvan lisäämistä varten. Napsauta paikkamerkkiä ja valitse kuva, jonka haluat lisätä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82" name="Tekstin paikkamerkki 3"/>
          <p:cNvSpPr>
            <a:spLocks noGrp="1"/>
          </p:cNvSpPr>
          <p:nvPr>
            <p:ph type="body" sz="half" idx="21" hasCustomPrompt="1"/>
          </p:nvPr>
        </p:nvSpPr>
        <p:spPr>
          <a:xfrm>
            <a:off x="4707208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grpSp>
        <p:nvGrpSpPr>
          <p:cNvPr id="97" name="Ryhmä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Puolivapaa piirt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99" name="Puolivapaa piirt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00" name="Puolivapaa piirt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01" name="Puolivapaa piirt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02" name="Puolivapaa piirt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03" name="Puolivapaa piirt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04" name="Puolivapaa piirt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05" name="Puolivapaa piirt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06" name="Puolivapaa piirt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07" name="Puolivapaa piirt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08" name="Puolivapaa piirt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09" name="Puolivapaa piirt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</p:grpSp>
      <p:sp>
        <p:nvSpPr>
          <p:cNvPr id="80" name="Kuvan paikkamerkki 33" descr="Tyhjä paikkamerkki kuvan lisäämistä varten. Napsauta paikkamerkkiä ja valitse kuva, jonka haluat lisätä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83" name="Tekstin paikkamerkki 3"/>
          <p:cNvSpPr>
            <a:spLocks noGrp="1"/>
          </p:cNvSpPr>
          <p:nvPr>
            <p:ph type="body" sz="half" idx="22" hasCustomPrompt="1"/>
          </p:nvPr>
        </p:nvSpPr>
        <p:spPr>
          <a:xfrm>
            <a:off x="820908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fi-FI" noProof="0"/>
              <a:pPr/>
              <a:t>‹#›</a:t>
            </a:fld>
            <a:endParaRPr lang="fi-FI" noProof="0" dirty="0"/>
          </a:p>
        </p:txBody>
      </p:sp>
      <p:sp>
        <p:nvSpPr>
          <p:cNvPr id="7" name="Alatunnisteen paikkamerkki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 dirty="0"/>
          </a:p>
        </p:txBody>
      </p:sp>
      <p:sp>
        <p:nvSpPr>
          <p:cNvPr id="6" name="Päivämäärän paikkamerkki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D003B63-59BD-49AA-8D3C-29DCA973E2D9}" type="datetime1">
              <a:rPr lang="fi-FI" smtClean="0"/>
              <a:pPr/>
              <a:t>15.1.2021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fi-FI" noProof="0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 rtl="0"/>
            <a:r>
              <a:rPr lang="fi-FI" noProof="0" dirty="0"/>
              <a:t>Toinen taso</a:t>
            </a:r>
          </a:p>
          <a:p>
            <a:pPr lvl="2" rtl="0"/>
            <a:r>
              <a:rPr lang="fi-FI" noProof="0" dirty="0"/>
              <a:t>Kolmas taso</a:t>
            </a:r>
          </a:p>
          <a:p>
            <a:pPr lvl="3" rtl="0"/>
            <a:r>
              <a:rPr lang="fi-FI" noProof="0" dirty="0"/>
              <a:t>Neljäs taso</a:t>
            </a:r>
          </a:p>
          <a:p>
            <a:pPr lvl="4" rtl="0"/>
            <a:r>
              <a:rPr lang="fi-FI" noProof="0" dirty="0"/>
              <a:t>Viides taso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022B156B-59AE-415F-B24B-8756D48BB977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fi-FI" noProof="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fld id="{BEED0ECB-2EBA-4F51-B1B0-657227FFF803}" type="datetime1">
              <a:rPr lang="fi-FI" smtClean="0"/>
              <a:pPr/>
              <a:t>15.1.2021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slideplayer.fi/slide/1974130/" TargetMode="External"/><Relationship Id="rId2" Type="http://schemas.openxmlformats.org/officeDocument/2006/relationships/hyperlink" Target="https://www.slideserve.com/lynch/ammatillinen-kasvu-liisa-rentola-marika-m-ke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lideplayer.fi/slide/11693422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fi" dirty="0"/>
              <a:t>Ammatillinen kasvu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fi" dirty="0"/>
              <a:t>Amko</a:t>
            </a:r>
          </a:p>
        </p:txBody>
      </p:sp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63D4480-6985-44BD-86DA-2D8738E30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Askeleet ammatillisuuteen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37D0CD3-6D99-4775-AD9A-CEFE87A4D6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Oman ammattitaidon välittäminen muille</a:t>
            </a:r>
          </a:p>
          <a:p>
            <a:pPr lvl="1"/>
            <a:r>
              <a:rPr lang="fi-FI" dirty="0"/>
              <a:t>Vuosien työkokemus</a:t>
            </a:r>
          </a:p>
          <a:p>
            <a:pPr lvl="1"/>
            <a:r>
              <a:rPr lang="fi-FI" dirty="0"/>
              <a:t>Oman ammattitaidon ylläpito ja kehittäminen</a:t>
            </a:r>
          </a:p>
        </p:txBody>
      </p:sp>
    </p:spTree>
    <p:extLst>
      <p:ext uri="{BB962C8B-B14F-4D97-AF65-F5344CB8AC3E}">
        <p14:creationId xmlns:p14="http://schemas.microsoft.com/office/powerpoint/2010/main" val="944470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FC868C8-DD55-468A-AAE0-6AFB9A366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TYÖNTEKIJÄN AMMATILLINEN KASVU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00609E0-E0A8-4249-A86E-8B24A834AA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Ammatillinen kasvu rakentuu viidestä vaiheesta</a:t>
            </a:r>
          </a:p>
          <a:p>
            <a:pPr lvl="1"/>
            <a:r>
              <a:rPr lang="fi-FI" dirty="0"/>
              <a:t>1. Aloittelija (noviisi, oppipoika)</a:t>
            </a:r>
          </a:p>
          <a:p>
            <a:pPr lvl="1"/>
            <a:r>
              <a:rPr lang="fi-FI" dirty="0"/>
              <a:t>2. Edistynyt aloittelija</a:t>
            </a:r>
          </a:p>
          <a:p>
            <a:pPr lvl="1"/>
            <a:r>
              <a:rPr lang="fi-FI" dirty="0"/>
              <a:t>3. Pätevä suoriutuja (kisälli)</a:t>
            </a:r>
          </a:p>
          <a:p>
            <a:pPr lvl="1"/>
            <a:r>
              <a:rPr lang="fi-FI" dirty="0"/>
              <a:t>4. Taitava ammattilainen</a:t>
            </a:r>
          </a:p>
          <a:p>
            <a:pPr lvl="1"/>
            <a:r>
              <a:rPr lang="fi-FI" dirty="0"/>
              <a:t>5. Asiantuntija (ekspertti, mestari)</a:t>
            </a:r>
          </a:p>
        </p:txBody>
      </p:sp>
    </p:spTree>
    <p:extLst>
      <p:ext uri="{BB962C8B-B14F-4D97-AF65-F5344CB8AC3E}">
        <p14:creationId xmlns:p14="http://schemas.microsoft.com/office/powerpoint/2010/main" val="4252456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7B44C9C-AC3E-4866-9CC8-54ECD4178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ALOITTELIJA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E5602DE-8CDD-401D-AB73-E6678E0E7C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Juuri valmistunut, ei vielä käytännön kokemusta</a:t>
            </a:r>
          </a:p>
          <a:p>
            <a:r>
              <a:rPr lang="fi-FI" dirty="0"/>
              <a:t>Spontaanit havainnot ohjaa työn tekemistä</a:t>
            </a:r>
          </a:p>
          <a:p>
            <a:r>
              <a:rPr lang="fi-FI" dirty="0"/>
              <a:t>Ei osaa joustaa</a:t>
            </a:r>
          </a:p>
          <a:p>
            <a:r>
              <a:rPr lang="fi-FI" dirty="0"/>
              <a:t>Ei näe tärkeysjärjestystä</a:t>
            </a:r>
          </a:p>
          <a:p>
            <a:r>
              <a:rPr lang="fi-FI" dirty="0"/>
              <a:t>Tarvitsee paljon ohjausta ja neuvontaa</a:t>
            </a:r>
          </a:p>
          <a:p>
            <a:r>
              <a:rPr lang="fi-FI" dirty="0"/>
              <a:t>Työ on tehtävä, kokee aikaansaannoksen tärkeäksi</a:t>
            </a:r>
          </a:p>
        </p:txBody>
      </p:sp>
    </p:spTree>
    <p:extLst>
      <p:ext uri="{BB962C8B-B14F-4D97-AF65-F5344CB8AC3E}">
        <p14:creationId xmlns:p14="http://schemas.microsoft.com/office/powerpoint/2010/main" val="1059909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11737D6-C058-4AF6-A23B-B6E49957E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EDISTYNYT ALOITTELIJA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F926FC9-78D3-4A2D-BC6F-47207E7A6B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Vähän  aikaa tehnyt työtä</a:t>
            </a:r>
          </a:p>
          <a:p>
            <a:r>
              <a:rPr lang="fi-FI" dirty="0"/>
              <a:t>Hetkelliset vaatimukset ja tilannesidonnaisuus ohjaa työtä</a:t>
            </a:r>
          </a:p>
          <a:p>
            <a:r>
              <a:rPr lang="fi-FI" dirty="0"/>
              <a:t>Tunnistaa ja erittelee tilanteissa vaikuttavia tekijöitä</a:t>
            </a:r>
          </a:p>
          <a:p>
            <a:r>
              <a:rPr lang="fi-FI" dirty="0"/>
              <a:t>Osaa soveltaa tietojaan tavallisissa tilanteissa</a:t>
            </a:r>
          </a:p>
          <a:p>
            <a:r>
              <a:rPr lang="fi-FI" dirty="0"/>
              <a:t>Tarvitsee tukea ja ohjausta työtovereilta</a:t>
            </a:r>
          </a:p>
          <a:p>
            <a:r>
              <a:rPr lang="fi-FI" dirty="0"/>
              <a:t>Työ on ammatti</a:t>
            </a:r>
          </a:p>
        </p:txBody>
      </p:sp>
    </p:spTree>
    <p:extLst>
      <p:ext uri="{BB962C8B-B14F-4D97-AF65-F5344CB8AC3E}">
        <p14:creationId xmlns:p14="http://schemas.microsoft.com/office/powerpoint/2010/main" val="1985722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C2F1BFB-1ABC-411C-B0D4-01E483920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PÄTEVÄ SUORIUTUJA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E95FE28-CD17-4A66-B080-F4EF3DC123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On ollut muutamia vuosia samassa työpaikassa</a:t>
            </a:r>
          </a:p>
          <a:p>
            <a:r>
              <a:rPr lang="fi-FI" dirty="0"/>
              <a:t>Suoriutuu tehtäväkokonaisuuksista</a:t>
            </a:r>
          </a:p>
          <a:p>
            <a:r>
              <a:rPr lang="fi-FI" dirty="0"/>
              <a:t>Järjestelmällinen työskentelytapa</a:t>
            </a:r>
          </a:p>
          <a:p>
            <a:r>
              <a:rPr lang="fi-FI" dirty="0"/>
              <a:t>Suunnittelee työtään</a:t>
            </a:r>
          </a:p>
          <a:p>
            <a:r>
              <a:rPr lang="fi-FI" dirty="0"/>
              <a:t>Näkee työn osana kokonaisuutta</a:t>
            </a:r>
          </a:p>
          <a:p>
            <a:r>
              <a:rPr lang="fi-FI" dirty="0"/>
              <a:t>Tarvitsee ohjausta</a:t>
            </a:r>
          </a:p>
          <a:p>
            <a:r>
              <a:rPr lang="fi-FI" dirty="0"/>
              <a:t>Näkee työn urana</a:t>
            </a:r>
          </a:p>
        </p:txBody>
      </p:sp>
    </p:spTree>
    <p:extLst>
      <p:ext uri="{BB962C8B-B14F-4D97-AF65-F5344CB8AC3E}">
        <p14:creationId xmlns:p14="http://schemas.microsoft.com/office/powerpoint/2010/main" val="1488264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2B921BE-0F0F-49C1-8B73-620D619D1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TAITAVA AMMATTILAINEN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4A1D92F-46D2-4B59-BB0C-C022AED22D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Hahmottaa tilanteet kokonaisvaltaisesti</a:t>
            </a:r>
          </a:p>
          <a:p>
            <a:r>
              <a:rPr lang="fi-FI" dirty="0"/>
              <a:t>Analysoi ja muuttaa toimintaansa tilanteen mukaan</a:t>
            </a:r>
          </a:p>
          <a:p>
            <a:r>
              <a:rPr lang="fi-FI" dirty="0"/>
              <a:t>Luottaa omiin kokemuksiinsa</a:t>
            </a:r>
          </a:p>
          <a:p>
            <a:r>
              <a:rPr lang="fi-FI" dirty="0"/>
              <a:t>Tarvitsee hyvin vähän ohjausta</a:t>
            </a:r>
          </a:p>
          <a:p>
            <a:r>
              <a:rPr lang="fi-FI" dirty="0"/>
              <a:t>Työ on kutsumus</a:t>
            </a:r>
          </a:p>
        </p:txBody>
      </p:sp>
    </p:spTree>
    <p:extLst>
      <p:ext uri="{BB962C8B-B14F-4D97-AF65-F5344CB8AC3E}">
        <p14:creationId xmlns:p14="http://schemas.microsoft.com/office/powerpoint/2010/main" val="1586725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8EC8A4C-3DD6-49FD-B9B9-93F46B351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ASIANTUNTIJA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F3F001D-01BF-4A60-A4BA-58C348C1FC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Työpaikan toiminta-ajatus ohjaa työtä</a:t>
            </a:r>
          </a:p>
          <a:p>
            <a:r>
              <a:rPr lang="fi-FI" dirty="0"/>
              <a:t>Herkkyys ymmärtää tilanteita ja analysoida niitä</a:t>
            </a:r>
          </a:p>
          <a:p>
            <a:r>
              <a:rPr lang="fi-FI" dirty="0"/>
              <a:t>Keskittyy olennaiseen</a:t>
            </a:r>
          </a:p>
          <a:p>
            <a:r>
              <a:rPr lang="fi-FI" dirty="0"/>
              <a:t>Työskentelee joustavasti</a:t>
            </a:r>
          </a:p>
          <a:p>
            <a:r>
              <a:rPr lang="fi-FI" dirty="0"/>
              <a:t>Ei tarvitse ohjausta</a:t>
            </a:r>
          </a:p>
          <a:p>
            <a:r>
              <a:rPr lang="fi-FI" dirty="0"/>
              <a:t>Pystyy ohjaamaan muita</a:t>
            </a:r>
          </a:p>
          <a:p>
            <a:r>
              <a:rPr lang="fi-FI" dirty="0"/>
              <a:t>Työ on elämäntehtävä</a:t>
            </a:r>
          </a:p>
        </p:txBody>
      </p:sp>
    </p:spTree>
    <p:extLst>
      <p:ext uri="{BB962C8B-B14F-4D97-AF65-F5344CB8AC3E}">
        <p14:creationId xmlns:p14="http://schemas.microsoft.com/office/powerpoint/2010/main" val="777516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9DE3A02-B811-45A7-9090-EFB56924F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TEHTÄVÄ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154B0A5-3327-43EE-9F02-53A5612240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Listaa kaikki seikat, jotka vaikuttavat sinun ammatilliseen kasvuusi</a:t>
            </a:r>
          </a:p>
          <a:p>
            <a:pPr lvl="1"/>
            <a:r>
              <a:rPr lang="fi-FI" dirty="0"/>
              <a:t>Esim. Kaikki työtehtävät</a:t>
            </a:r>
          </a:p>
          <a:p>
            <a:pPr lvl="1"/>
            <a:r>
              <a:rPr lang="fi-FI" dirty="0"/>
              <a:t>Aiempi koulutus</a:t>
            </a:r>
          </a:p>
          <a:p>
            <a:pPr lvl="1"/>
            <a:r>
              <a:rPr lang="fi-FI" dirty="0"/>
              <a:t>Elämänkokemus </a:t>
            </a:r>
          </a:p>
        </p:txBody>
      </p:sp>
    </p:spTree>
    <p:extLst>
      <p:ext uri="{BB962C8B-B14F-4D97-AF65-F5344CB8AC3E}">
        <p14:creationId xmlns:p14="http://schemas.microsoft.com/office/powerpoint/2010/main" val="2398906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60671DE-3B14-4F70-867C-E767F7B91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ITSEARVIOINTI JA OPPIMINEN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D5778EF-CD17-4C72-81D2-BAFBDC430C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Tavoitteeseen välitavoitteiden kautta</a:t>
            </a:r>
          </a:p>
          <a:p>
            <a:r>
              <a:rPr lang="fi-FI" dirty="0"/>
              <a:t>Realistisuus</a:t>
            </a:r>
          </a:p>
          <a:p>
            <a:r>
              <a:rPr lang="fi-FI" dirty="0"/>
              <a:t>Oppimisen osittaminen pienemmiksi osiksi</a:t>
            </a:r>
          </a:p>
          <a:p>
            <a:pPr lvl="1"/>
            <a:r>
              <a:rPr lang="fi-FI" dirty="0"/>
              <a:t>Mikä sujui?</a:t>
            </a:r>
          </a:p>
          <a:p>
            <a:pPr lvl="1"/>
            <a:r>
              <a:rPr lang="fi-FI" dirty="0"/>
              <a:t>Mitä olisin voinut parantaa?</a:t>
            </a:r>
          </a:p>
          <a:p>
            <a:pPr lvl="1"/>
            <a:r>
              <a:rPr lang="fi-FI" dirty="0"/>
              <a:t>Mitä opin?</a:t>
            </a:r>
          </a:p>
          <a:p>
            <a:pPr marL="347472" marR="0" lvl="0" indent="-347472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24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rPr>
              <a:t>Oppimispäiväkirja hyvänä työvälineenä pohdiskeluun</a:t>
            </a:r>
          </a:p>
          <a:p>
            <a:pPr lvl="1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53782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DF7C6B7-800A-464C-80DC-B71992CBD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VINKKEJÄ OPPIMISPÄIVÄKIRJAN KIRJOITTAMISEEN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89A4613-F0C5-47FA-8039-945458A1CC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5214" y="1752599"/>
            <a:ext cx="10058400" cy="4606159"/>
          </a:xfrm>
        </p:spPr>
        <p:txBody>
          <a:bodyPr>
            <a:normAutofit lnSpcReduction="10000"/>
          </a:bodyPr>
          <a:lstStyle/>
          <a:p>
            <a:r>
              <a:rPr lang="fi-FI" dirty="0"/>
              <a:t>Pohdi oppimistasi oppimispäiväkirjassa hyödyntäen esimerkiksi seuraavia kysymyksiä</a:t>
            </a:r>
          </a:p>
          <a:p>
            <a:pPr lvl="1"/>
            <a:r>
              <a:rPr lang="fi-FI" dirty="0"/>
              <a:t>Mitä koen oppineeni? Miten voin hyödyntää oppimaani?</a:t>
            </a:r>
          </a:p>
          <a:p>
            <a:pPr lvl="1"/>
            <a:r>
              <a:rPr lang="fi-FI" dirty="0"/>
              <a:t>Mistä pidin eniten? Mikä oli helpointa? Mikä työskentelyssä oli tärkeintä?</a:t>
            </a:r>
          </a:p>
          <a:p>
            <a:pPr lvl="1"/>
            <a:r>
              <a:rPr lang="fi-FI" dirty="0"/>
              <a:t>Miten ratkaisin mahdolliset ongelmat? Miten toimisin jatkossa toisin?</a:t>
            </a:r>
          </a:p>
          <a:p>
            <a:pPr lvl="1"/>
            <a:r>
              <a:rPr lang="fi-FI" dirty="0"/>
              <a:t>Mitä opin muilta? Miten yhteistyö muiden kanssa sujui?</a:t>
            </a:r>
          </a:p>
          <a:p>
            <a:pPr lvl="1"/>
            <a:r>
              <a:rPr lang="fi-FI" dirty="0"/>
              <a:t>Miten paneuduin ja panostin tehtäviin ja työn eri vaiheisiin?</a:t>
            </a:r>
          </a:p>
          <a:p>
            <a:pPr lvl="1"/>
            <a:r>
              <a:rPr lang="fi-FI" dirty="0"/>
              <a:t>Mitkä tehtävät tai työtavat sopivat minulle parhaiten?</a:t>
            </a:r>
          </a:p>
          <a:p>
            <a:pPr lvl="1"/>
            <a:r>
              <a:rPr lang="fi-FI" dirty="0"/>
              <a:t>Mitä haluaisit vielä oppia ja missä kehittyä?</a:t>
            </a:r>
            <a:br>
              <a:rPr lang="fi-FI" dirty="0"/>
            </a:br>
            <a:r>
              <a:rPr lang="fi-FI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793182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23651AA-4000-4256-BF20-FB6A363EA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anchor="b">
            <a:normAutofit/>
          </a:bodyPr>
          <a:lstStyle/>
          <a:p>
            <a:r>
              <a:rPr lang="fi-FI" sz="3100"/>
              <a:t>AMMATTITAITOVAATIMUKSET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62C8992-0E2C-470F-95AC-A168C6B9C4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0" cy="17526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fi-FI" dirty="0"/>
              <a:t>K5: Opiskelija pohtii omaa ammatillista kasvuaan sekä tunnistaa kehittämistarpeitaan ja ottaa ne huomioon toiminnassaan</a:t>
            </a:r>
          </a:p>
        </p:txBody>
      </p:sp>
    </p:spTree>
    <p:extLst>
      <p:ext uri="{BB962C8B-B14F-4D97-AF65-F5344CB8AC3E}">
        <p14:creationId xmlns:p14="http://schemas.microsoft.com/office/powerpoint/2010/main" val="941574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0CF49C3-0AD4-4473-8D52-485949FAD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LÄHTEET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F6D9FB4-1EF3-4520-9119-2276616887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>
                <a:hlinkClick r:id="rId2"/>
              </a:rPr>
              <a:t>https://www.slideserve.com/lynch/ammatillinen-kasvu-liisa-rentola-marika-m-kel</a:t>
            </a:r>
            <a:r>
              <a:rPr lang="fi-FI" dirty="0"/>
              <a:t> </a:t>
            </a:r>
          </a:p>
          <a:p>
            <a:r>
              <a:rPr lang="fi-FI" dirty="0">
                <a:hlinkClick r:id="rId3"/>
              </a:rPr>
              <a:t>https://slideplayer.fi/slide/1974130/</a:t>
            </a:r>
            <a:r>
              <a:rPr lang="fi-FI" dirty="0"/>
              <a:t> </a:t>
            </a:r>
          </a:p>
          <a:p>
            <a:r>
              <a:rPr lang="fi-FI" dirty="0">
                <a:hlinkClick r:id="rId4"/>
              </a:rPr>
              <a:t>https://slideplayer.fi/slide/11693422/</a:t>
            </a:r>
            <a:r>
              <a:rPr lang="fi-FI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64208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tsikko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i-FI" dirty="0"/>
              <a:t>AMMATILLINEN KASVU</a:t>
            </a:r>
          </a:p>
        </p:txBody>
      </p:sp>
      <p:sp>
        <p:nvSpPr>
          <p:cNvPr id="14" name="Sisällön paikkamerkki 13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r>
              <a:rPr lang="fi-FI" dirty="0"/>
              <a:t>Ammatillinen kasvu on prosessi, mikä jatkuu läpi elämän</a:t>
            </a:r>
          </a:p>
          <a:p>
            <a:pPr rtl="0"/>
            <a:r>
              <a:rPr lang="fi-FI" dirty="0"/>
              <a:t>Ammatillisessa kasvussa kehittyvät ammatilliset ominaisuudet ja kyky toimia työssä</a:t>
            </a:r>
          </a:p>
          <a:p>
            <a:pPr rtl="0"/>
            <a:r>
              <a:rPr lang="fi-FI" dirty="0"/>
              <a:t>Ammatti-identiteetin syntyminen ja alan ammattietiikan omaksuminen ovat osa ammatillista kasvua</a:t>
            </a:r>
          </a:p>
          <a:p>
            <a:pPr rtl="0"/>
            <a:r>
              <a:rPr lang="fi-FI" dirty="0"/>
              <a:t>Ammatillinen kasvu alkaa jo opiskeluvaiheessa</a:t>
            </a:r>
          </a:p>
          <a:p>
            <a:pPr rtl="0"/>
            <a:r>
              <a:rPr lang="fi-FI" dirty="0"/>
              <a:t>Työntekijän ammatillinen kasvu jatkuu koko työuran</a:t>
            </a:r>
          </a:p>
        </p:txBody>
      </p:sp>
    </p:spTree>
    <p:extLst>
      <p:ext uri="{BB962C8B-B14F-4D97-AF65-F5344CB8AC3E}">
        <p14:creationId xmlns:p14="http://schemas.microsoft.com/office/powerpoint/2010/main" val="308107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E44DF1E-9E7E-4056-B9EF-09FE47A46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AMMATILLINEN KASVU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44C09F8-F4B7-4491-8C8B-80FB09A859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Ammatillisessa kasvussa on kyse ajattelun, toiminnan ja asenteen jatkuvasta kehittymisestä</a:t>
            </a:r>
          </a:p>
          <a:p>
            <a:r>
              <a:rPr lang="fi-FI" dirty="0"/>
              <a:t>Siihen vaikuttavat:</a:t>
            </a:r>
          </a:p>
          <a:p>
            <a:pPr lvl="1"/>
            <a:r>
              <a:rPr lang="fi-FI" dirty="0"/>
              <a:t>Työ- ja elämänkokemus</a:t>
            </a:r>
          </a:p>
          <a:p>
            <a:pPr lvl="1"/>
            <a:r>
              <a:rPr lang="fi-FI" dirty="0"/>
              <a:t>Koulutus</a:t>
            </a:r>
          </a:p>
          <a:p>
            <a:pPr lvl="1"/>
            <a:r>
              <a:rPr lang="fi-FI" dirty="0"/>
              <a:t>Reflektiivinen eli pohdiskeleva työote</a:t>
            </a:r>
          </a:p>
          <a:p>
            <a:pPr lvl="1"/>
            <a:r>
              <a:rPr lang="fi-FI" dirty="0"/>
              <a:t>Sitoutuminen ammattieettisiin sääntöihin</a:t>
            </a:r>
          </a:p>
          <a:p>
            <a:pPr lvl="1"/>
            <a:r>
              <a:rPr lang="fi-FI" dirty="0"/>
              <a:t>Yksilöllinen kasvuprosessi persoonallisuudesta, kokemuksesta ja elämänhistoriasta riippuen</a:t>
            </a:r>
          </a:p>
          <a:p>
            <a:pPr lvl="1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74159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B6437B4-8B10-4E11-8060-22C0D0C11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</p:spPr>
        <p:txBody>
          <a:bodyPr/>
          <a:lstStyle/>
          <a:p>
            <a:r>
              <a:rPr lang="en-US" dirty="0"/>
              <a:t>AMMATILLISEEN KEHITTYMISEEN VAIKUTTAVAT</a:t>
            </a: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F77380D3-6BB5-41F5-83CB-0095F71247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9517" y="1524001"/>
            <a:ext cx="7169096" cy="53768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40837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B21D63B-0077-4CD9-ADE2-D372A54D8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Askeleet ammatillisuuteen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8A32FF0-4908-41F8-82D2-AE1B0C174E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Itsekeskeisyyden vaihe</a:t>
            </a:r>
          </a:p>
          <a:p>
            <a:pPr lvl="1"/>
            <a:r>
              <a:rPr lang="fi-FI" dirty="0"/>
              <a:t>Huomio kiinnittyy itseen</a:t>
            </a:r>
          </a:p>
          <a:p>
            <a:pPr lvl="1"/>
            <a:r>
              <a:rPr lang="fi-FI" dirty="0"/>
              <a:t>Selviydynkö tilanteesta?</a:t>
            </a:r>
          </a:p>
          <a:p>
            <a:pPr lvl="1"/>
            <a:r>
              <a:rPr lang="fi-FI" dirty="0"/>
              <a:t>Katsooko muut?</a:t>
            </a:r>
          </a:p>
          <a:p>
            <a:pPr lvl="1"/>
            <a:r>
              <a:rPr lang="fi-FI" dirty="0"/>
              <a:t>Miten muut reagoi?</a:t>
            </a:r>
          </a:p>
          <a:p>
            <a:pPr lvl="1"/>
            <a:r>
              <a:rPr lang="fi-FI" dirty="0"/>
              <a:t>Asiakas kohdataan, mutta asiakkaan kokonaisvaltaisen tilanteen ymmärtäminen on vielä haastavaa</a:t>
            </a:r>
          </a:p>
          <a:p>
            <a:pPr lvl="1"/>
            <a:endParaRPr lang="fi-FI" dirty="0"/>
          </a:p>
          <a:p>
            <a:pPr lvl="1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02655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1CC0330-54AD-4E1D-8898-44075E23C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Askeleet ammatillisuuteen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AA501E1-72F5-4D97-9B5D-796E4BE1EB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”Ui tai vajoa”</a:t>
            </a:r>
          </a:p>
          <a:p>
            <a:pPr lvl="1"/>
            <a:r>
              <a:rPr lang="fi-FI" dirty="0"/>
              <a:t>Työn vaatimat perusasiat alkaa hahmottua, ns. uimataito kehittyy</a:t>
            </a:r>
          </a:p>
          <a:p>
            <a:pPr lvl="1"/>
            <a:r>
              <a:rPr lang="fi-FI" dirty="0"/>
              <a:t>Epävarmuus vähenee</a:t>
            </a:r>
          </a:p>
          <a:p>
            <a:pPr lvl="1"/>
            <a:r>
              <a:rPr lang="fi-FI" dirty="0"/>
              <a:t>Innostus oppimiseen lisääntyy</a:t>
            </a:r>
          </a:p>
          <a:p>
            <a:pPr lvl="1"/>
            <a:r>
              <a:rPr lang="fi-FI" dirty="0"/>
              <a:t>Kysellään oma-aloitteisesti työpaikkaohjaajalta</a:t>
            </a:r>
          </a:p>
          <a:p>
            <a:pPr lvl="1"/>
            <a:r>
              <a:rPr lang="fi-FI" dirty="0"/>
              <a:t>Jännitys asiakkaiden kohtaamiseen vähenee</a:t>
            </a:r>
          </a:p>
        </p:txBody>
      </p:sp>
    </p:spTree>
    <p:extLst>
      <p:ext uri="{BB962C8B-B14F-4D97-AF65-F5344CB8AC3E}">
        <p14:creationId xmlns:p14="http://schemas.microsoft.com/office/powerpoint/2010/main" val="2910981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7863E3B-AF7F-4C8D-9D6B-71AE36AEE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Askeleet ammatillisuuteen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4B298A6-2CC1-4DCB-B307-D9CD13E92D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Tilanteiden ymmärrys lisääntyy</a:t>
            </a:r>
          </a:p>
          <a:p>
            <a:pPr lvl="1"/>
            <a:r>
              <a:rPr lang="fi-FI" dirty="0"/>
              <a:t>Perusasioiden ja rutiinien oppiminen mahdollistaa oppimisen syventämisen</a:t>
            </a:r>
          </a:p>
          <a:p>
            <a:pPr lvl="1"/>
            <a:r>
              <a:rPr lang="fi-FI" dirty="0"/>
              <a:t>Opiskellut sisällöt ja käsitteet alkavat hahmottua</a:t>
            </a:r>
          </a:p>
          <a:p>
            <a:pPr lvl="1"/>
            <a:r>
              <a:rPr lang="fi-FI" dirty="0"/>
              <a:t>Ymmärryksen lisääntymisestä huolimatta on vielä haastavaa toimia teoria ja käytäntö sujuvasti yhdistäen</a:t>
            </a:r>
          </a:p>
          <a:p>
            <a:pPr lvl="1"/>
            <a:r>
              <a:rPr lang="fi-FI" dirty="0"/>
              <a:t>Itsearviointitaidot kehittyvät: Pystytään tarkastelemaan omaa toimintaa kriittisesti ja havaitaan uusia oppimistarpeita</a:t>
            </a:r>
          </a:p>
        </p:txBody>
      </p:sp>
    </p:spTree>
    <p:extLst>
      <p:ext uri="{BB962C8B-B14F-4D97-AF65-F5344CB8AC3E}">
        <p14:creationId xmlns:p14="http://schemas.microsoft.com/office/powerpoint/2010/main" val="3429243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8EB413D-2483-4EE4-B6EE-4B1368E91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Askeleet ammatillisuuteen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DD408AB-B5D4-4F3A-8E85-254AB81884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Kyky ymmärtää ja toimia sen mukaan</a:t>
            </a:r>
          </a:p>
          <a:p>
            <a:pPr lvl="1"/>
            <a:r>
              <a:rPr lang="fi-FI" dirty="0"/>
              <a:t>Tämä vaihe saavutetaan opintojen päätyttyä vähitellen</a:t>
            </a:r>
          </a:p>
          <a:p>
            <a:pPr lvl="1"/>
            <a:r>
              <a:rPr lang="fi-FI" dirty="0"/>
              <a:t>Vaihe saavutetaan ammatissa toimimisen kautta työyhteisön osaamista hyödyntäen</a:t>
            </a:r>
          </a:p>
          <a:p>
            <a:pPr lvl="1"/>
            <a:r>
              <a:rPr lang="fi-FI" dirty="0"/>
              <a:t>Oman kasvun ja kehittymisen reflektointi</a:t>
            </a:r>
          </a:p>
          <a:p>
            <a:pPr lvl="1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02083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Luontoaiheinen piirros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2634_TF03431377" id="{9A2B0FE7-A02A-4C63-861A-191406C1FEE6}" vid="{DF6041FB-8817-41F9-8BD7-7DC30C544BD4}"/>
    </a:ext>
  </a:extLst>
</a:theme>
</file>

<file path=ppt/theme/theme2.xml><?xml version="1.0" encoding="utf-8"?>
<a:theme xmlns:a="http://schemas.openxmlformats.org/drawingml/2006/main" name="Office-teema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563</Words>
  <Application>Microsoft Office PowerPoint</Application>
  <PresentationFormat>Laajakuva</PresentationFormat>
  <Paragraphs>119</Paragraphs>
  <Slides>20</Slides>
  <Notes>2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20</vt:i4>
      </vt:variant>
    </vt:vector>
  </HeadingPairs>
  <TitlesOfParts>
    <vt:vector size="23" baseType="lpstr">
      <vt:lpstr>Arial</vt:lpstr>
      <vt:lpstr>Segoe Print</vt:lpstr>
      <vt:lpstr>Luontoaiheinen piirros 16x9</vt:lpstr>
      <vt:lpstr>Ammatillinen kasvu</vt:lpstr>
      <vt:lpstr>AMMATTITAITOVAATIMUKSET</vt:lpstr>
      <vt:lpstr>AMMATILLINEN KASVU</vt:lpstr>
      <vt:lpstr>AMMATILLINEN KASVU</vt:lpstr>
      <vt:lpstr>AMMATILLISEEN KEHITTYMISEEN VAIKUTTAVAT</vt:lpstr>
      <vt:lpstr>Askeleet ammatillisuuteen </vt:lpstr>
      <vt:lpstr>Askeleet ammatillisuuteen</vt:lpstr>
      <vt:lpstr>Askeleet ammatillisuuteen</vt:lpstr>
      <vt:lpstr>Askeleet ammatillisuuteen</vt:lpstr>
      <vt:lpstr>Askeleet ammatillisuuteen</vt:lpstr>
      <vt:lpstr>TYÖNTEKIJÄN AMMATILLINEN KASVU</vt:lpstr>
      <vt:lpstr>ALOITTELIJA</vt:lpstr>
      <vt:lpstr>EDISTYNYT ALOITTELIJA</vt:lpstr>
      <vt:lpstr>PÄTEVÄ SUORIUTUJA</vt:lpstr>
      <vt:lpstr>TAITAVA AMMATTILAINEN</vt:lpstr>
      <vt:lpstr>ASIANTUNTIJA</vt:lpstr>
      <vt:lpstr>TEHTÄVÄ</vt:lpstr>
      <vt:lpstr>ITSEARVIOINTI JA OPPIMINEN</vt:lpstr>
      <vt:lpstr>VINKKEJÄ OPPIMISPÄIVÄKIRJAN KIRJOITTAMISEEN</vt:lpstr>
      <vt:lpstr>LÄHTEET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Ammatillinen kasvu</dc:title>
  <dc:creator>Pekkanen Tiina</dc:creator>
  <cp:lastModifiedBy>Pekkanen Tiina</cp:lastModifiedBy>
  <cp:revision>1</cp:revision>
  <dcterms:created xsi:type="dcterms:W3CDTF">2021-01-15T09:14:53Z</dcterms:created>
  <dcterms:modified xsi:type="dcterms:W3CDTF">2021-01-15T09:15:09Z</dcterms:modified>
</cp:coreProperties>
</file>