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1"/>
  </p:sldMasterIdLst>
  <p:sldIdLst>
    <p:sldId id="256" r:id="rId2"/>
    <p:sldId id="258" r:id="rId3"/>
    <p:sldId id="257" r:id="rId4"/>
    <p:sldId id="259" r:id="rId5"/>
    <p:sldId id="260" r:id="rId6"/>
    <p:sldId id="261" r:id="rId7"/>
    <p:sldId id="262" r:id="rId8"/>
    <p:sldId id="263" r:id="rId9"/>
    <p:sldId id="266" r:id="rId10"/>
    <p:sldId id="267" r:id="rId11"/>
    <p:sldId id="264" r:id="rId12"/>
    <p:sldId id="265"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02" d="100"/>
          <a:sy n="102" d="100"/>
        </p:scale>
        <p:origin x="120" y="6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rm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rm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lstStyle/>
          <a:p>
            <a:fld id="{72EA7947-E287-4738-8C82-07CE4F01EF03}" type="datetime2">
              <a:rPr lang="en-US" smtClean="0"/>
              <a:t>Thursday, September 3, 2020</a:t>
            </a:fld>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171166618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40000"/>
                <a:lumOff val="60000"/>
              </a:schemeClr>
            </a:gs>
            <a:gs pos="46000">
              <a:schemeClr val="accent6">
                <a:lumMod val="95000"/>
                <a:lumOff val="5000"/>
              </a:schemeClr>
            </a:gs>
            <a:gs pos="100000">
              <a:schemeClr val="accent6">
                <a:lumMod val="6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900">
                <a:solidFill>
                  <a:schemeClr val="tx1">
                    <a:alpha val="80000"/>
                  </a:schemeClr>
                </a:solidFill>
              </a:defRPr>
            </a:lvl1pPr>
          </a:lstStyle>
          <a:p>
            <a:fld id="{246CB39B-5F4C-4A7E-9BE3-AAFD45576D16}" type="datetime2">
              <a:rPr lang="en-US" smtClean="0"/>
              <a:t>Thursday, September 3, 2020</a:t>
            </a:fld>
            <a:endParaRPr lang="en-US"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900">
                <a:solidFill>
                  <a:schemeClr val="tx1">
                    <a:alpha val="80000"/>
                  </a:schemeClr>
                </a:solidFill>
              </a:defRPr>
            </a:lvl1pPr>
          </a:lstStyle>
          <a:p>
            <a:r>
              <a:rPr lang="en-US"/>
              <a:t>Sample Footer</a:t>
            </a:r>
            <a:endParaRPr lang="en-US" dirty="0"/>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900">
                <a:solidFill>
                  <a:schemeClr val="tx1">
                    <a:alpha val="80000"/>
                  </a:schemeClr>
                </a:solidFill>
              </a:defRPr>
            </a:lvl1pPr>
          </a:lstStyle>
          <a:p>
            <a:fld id="{DBA1B0FB-D917-4C8C-928F-313BD683BF39}" type="slidenum">
              <a:rPr lang="en-US" smtClean="0"/>
              <a:pPr/>
              <a:t>‹#›</a:t>
            </a:fld>
            <a:endParaRPr lang="en-US"/>
          </a:p>
        </p:txBody>
      </p:sp>
    </p:spTree>
    <p:extLst>
      <p:ext uri="{BB962C8B-B14F-4D97-AF65-F5344CB8AC3E}">
        <p14:creationId xmlns:p14="http://schemas.microsoft.com/office/powerpoint/2010/main" val="1575807965"/>
      </p:ext>
    </p:extLst>
  </p:cSld>
  <p:clrMap bg1="dk1" tx1="lt1" bg2="dk2" tx2="lt2" accent1="accent1" accent2="accent2" accent3="accent3" accent4="accent4" accent5="accent5" accent6="accent6" hlink="hlink" folHlink="folHlink"/>
  <p:sldLayoutIdLst>
    <p:sldLayoutId id="2147483737" r:id="rId1"/>
  </p:sldLayoutIdLst>
  <p:hf sldNum="0" hdr="0" ftr="0" dt="0"/>
  <p:txStyles>
    <p:titleStyle>
      <a:lvl1pPr algn="l" defTabSz="914400" rtl="0" eaLnBrk="1" latinLnBrk="0" hangingPunct="1">
        <a:lnSpc>
          <a:spcPct val="10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oivamieli.fi/hillomunkit.php"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oivamieli.fi/pudota_ankkuri.php" TargetMode="External"/><Relationship Id="rId2" Type="http://schemas.openxmlformats.org/officeDocument/2006/relationships/hyperlink" Target="https://www.youtube.com/watch?v=2-qrMz-JAzo" TargetMode="External"/><Relationship Id="rId1" Type="http://schemas.openxmlformats.org/officeDocument/2006/relationships/slideLayout" Target="../slideLayouts/slideLayout1.xml"/><Relationship Id="rId6" Type="http://schemas.openxmlformats.org/officeDocument/2006/relationships/hyperlink" Target="https://oivamieli.fi/myotatuntoinen_kasi.php" TargetMode="External"/><Relationship Id="rId5" Type="http://schemas.openxmlformats.org/officeDocument/2006/relationships/hyperlink" Target="https://oivamieli.fi/kivi_rannalla.php" TargetMode="External"/><Relationship Id="rId4" Type="http://schemas.openxmlformats.org/officeDocument/2006/relationships/hyperlink" Target="https://oivamieli.fi/rikkinainen_automaatti.php"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2-qrMz-JAzo"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_DYLaxwNcA8"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GeyDiHKPdLY"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DB043B4-68C6-45B9-82AC-A5800EADB8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33D970F-7E5E-4C47-9B4F-B4879A27B6D8}"/>
              </a:ext>
            </a:extLst>
          </p:cNvPr>
          <p:cNvPicPr>
            <a:picLocks noChangeAspect="1"/>
          </p:cNvPicPr>
          <p:nvPr/>
        </p:nvPicPr>
        <p:blipFill rotWithShape="1">
          <a:blip r:embed="rId2"/>
          <a:srcRect/>
          <a:stretch/>
        </p:blipFill>
        <p:spPr>
          <a:xfrm>
            <a:off x="20" y="10"/>
            <a:ext cx="12191981" cy="6857990"/>
          </a:xfrm>
          <a:custGeom>
            <a:avLst/>
            <a:gdLst/>
            <a:ahLst/>
            <a:cxnLst/>
            <a:rect l="l" t="t" r="r" b="b"/>
            <a:pathLst>
              <a:path w="12192000" h="6858000">
                <a:moveTo>
                  <a:pt x="0" y="0"/>
                </a:moveTo>
                <a:lnTo>
                  <a:pt x="12192000" y="0"/>
                </a:lnTo>
                <a:lnTo>
                  <a:pt x="12192000" y="6858000"/>
                </a:lnTo>
                <a:lnTo>
                  <a:pt x="0" y="6858000"/>
                </a:lnTo>
                <a:close/>
              </a:path>
            </a:pathLst>
          </a:custGeom>
        </p:spPr>
      </p:pic>
      <p:sp>
        <p:nvSpPr>
          <p:cNvPr id="20" name="Rectangle 19">
            <a:extLst>
              <a:ext uri="{FF2B5EF4-FFF2-40B4-BE49-F238E27FC236}">
                <a16:creationId xmlns:a16="http://schemas.microsoft.com/office/drawing/2014/main" id="{3C64A91D-E535-4C24-A0E3-96A3810E3F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6FC4867-BA3E-4F8E-AB23-684F34DF3D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92000" y="-3"/>
            <a:ext cx="9000000" cy="6857998"/>
          </a:xfrm>
          <a:prstGeom prst="rect">
            <a:avLst/>
          </a:prstGeom>
          <a:gradFill flip="none" rotWithShape="1">
            <a:gsLst>
              <a:gs pos="50000">
                <a:schemeClr val="bg2">
                  <a:alpha val="60000"/>
                </a:schemeClr>
              </a:gs>
              <a:gs pos="0">
                <a:schemeClr val="bg2">
                  <a:alpha val="0"/>
                </a:schemeClr>
              </a:gs>
            </a:gsLst>
            <a:lin ang="10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EE162759-B163-435C-A493-68CDDCB77321}"/>
              </a:ext>
            </a:extLst>
          </p:cNvPr>
          <p:cNvSpPr>
            <a:spLocks noGrp="1"/>
          </p:cNvSpPr>
          <p:nvPr>
            <p:ph type="ctrTitle"/>
          </p:nvPr>
        </p:nvSpPr>
        <p:spPr>
          <a:xfrm>
            <a:off x="6203951" y="549275"/>
            <a:ext cx="5437187" cy="2986234"/>
          </a:xfrm>
        </p:spPr>
        <p:txBody>
          <a:bodyPr anchor="b">
            <a:normAutofit/>
          </a:bodyPr>
          <a:lstStyle/>
          <a:p>
            <a:pPr>
              <a:lnSpc>
                <a:spcPct val="90000"/>
              </a:lnSpc>
            </a:pPr>
            <a:r>
              <a:rPr lang="fi-FI" sz="5400"/>
              <a:t>Tunnetaidot ja oman tunneilmaisun kehittäminen</a:t>
            </a:r>
          </a:p>
        </p:txBody>
      </p:sp>
      <p:sp>
        <p:nvSpPr>
          <p:cNvPr id="3" name="Alaotsikko 2">
            <a:extLst>
              <a:ext uri="{FF2B5EF4-FFF2-40B4-BE49-F238E27FC236}">
                <a16:creationId xmlns:a16="http://schemas.microsoft.com/office/drawing/2014/main" id="{28D54E08-46B3-4DAE-A11F-2374E44AF365}"/>
              </a:ext>
            </a:extLst>
          </p:cNvPr>
          <p:cNvSpPr>
            <a:spLocks noGrp="1"/>
          </p:cNvSpPr>
          <p:nvPr>
            <p:ph type="subTitle" idx="1"/>
          </p:nvPr>
        </p:nvSpPr>
        <p:spPr>
          <a:xfrm>
            <a:off x="6203951" y="3827610"/>
            <a:ext cx="5437187" cy="2265216"/>
          </a:xfrm>
        </p:spPr>
        <p:txBody>
          <a:bodyPr>
            <a:normAutofit/>
          </a:bodyPr>
          <a:lstStyle/>
          <a:p>
            <a:r>
              <a:rPr lang="fi-FI" dirty="0">
                <a:solidFill>
                  <a:schemeClr val="tx1">
                    <a:alpha val="60000"/>
                  </a:schemeClr>
                </a:solidFill>
              </a:rPr>
              <a:t>Tunnekasvatus 040920 / Jenni Paukkuri</a:t>
            </a:r>
          </a:p>
        </p:txBody>
      </p:sp>
    </p:spTree>
    <p:extLst>
      <p:ext uri="{BB962C8B-B14F-4D97-AF65-F5344CB8AC3E}">
        <p14:creationId xmlns:p14="http://schemas.microsoft.com/office/powerpoint/2010/main" val="1105860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Alaotsikko 2">
            <a:extLst>
              <a:ext uri="{FF2B5EF4-FFF2-40B4-BE49-F238E27FC236}">
                <a16:creationId xmlns:a16="http://schemas.microsoft.com/office/drawing/2014/main" id="{425A837B-71BA-4DDC-A9F7-5195A649FD55}"/>
              </a:ext>
            </a:extLst>
          </p:cNvPr>
          <p:cNvSpPr>
            <a:spLocks noGrp="1"/>
          </p:cNvSpPr>
          <p:nvPr>
            <p:ph type="subTitle" idx="1"/>
          </p:nvPr>
        </p:nvSpPr>
        <p:spPr>
          <a:xfrm>
            <a:off x="551258" y="672810"/>
            <a:ext cx="8281989" cy="5512380"/>
          </a:xfrm>
        </p:spPr>
        <p:txBody>
          <a:bodyPr>
            <a:normAutofit/>
          </a:bodyPr>
          <a:lstStyle/>
          <a:p>
            <a:r>
              <a:rPr lang="fi-FI" sz="4400" dirty="0">
                <a:latin typeface="+mj-lt"/>
              </a:rPr>
              <a:t>Tunnekehoyhteys</a:t>
            </a:r>
          </a:p>
          <a:p>
            <a:pPr marL="571500" indent="-571500">
              <a:buFontTx/>
              <a:buChar char="-"/>
            </a:pPr>
            <a:r>
              <a:rPr lang="fi-FI" sz="3000" dirty="0"/>
              <a:t>Tietoinen yhteys tuntevaan ja aistivaan kehoomme</a:t>
            </a:r>
          </a:p>
          <a:p>
            <a:pPr marL="571500" indent="-571500">
              <a:buFontTx/>
              <a:buChar char="-"/>
            </a:pPr>
            <a:r>
              <a:rPr lang="fi-FI" sz="3000" dirty="0"/>
              <a:t>Antautumista aistimaan sellaista, mille ei aina löydy sanoja</a:t>
            </a:r>
          </a:p>
          <a:p>
            <a:pPr marL="571500" indent="-571500">
              <a:buFontTx/>
              <a:buChar char="-"/>
            </a:pPr>
            <a:r>
              <a:rPr lang="fi-FI" sz="3000" dirty="0"/>
              <a:t>Esimerkiksi puristuksen ja paineen tunteen rinnassa ymmärtäminen ahdistukseksi tai vaikkapa riittämättömyyden tunteeksi </a:t>
            </a:r>
          </a:p>
        </p:txBody>
      </p:sp>
      <p:pic>
        <p:nvPicPr>
          <p:cNvPr id="5" name="Kuva 4" descr="Kuva, joka sisältää kohteen ulko, mies, seisominen, puu&#10;&#10;Kuvaus luotu automaattisesti">
            <a:extLst>
              <a:ext uri="{FF2B5EF4-FFF2-40B4-BE49-F238E27FC236}">
                <a16:creationId xmlns:a16="http://schemas.microsoft.com/office/drawing/2014/main" id="{F6AF4738-8BE8-4037-A18F-C2D9D6508D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77208" y="523884"/>
            <a:ext cx="3146099" cy="2093586"/>
          </a:xfrm>
          <a:prstGeom prst="rect">
            <a:avLst/>
          </a:prstGeom>
          <a:ln>
            <a:noFill/>
          </a:ln>
          <a:effectLst>
            <a:softEdge rad="112500"/>
          </a:effectLst>
        </p:spPr>
      </p:pic>
    </p:spTree>
    <p:extLst>
      <p:ext uri="{BB962C8B-B14F-4D97-AF65-F5344CB8AC3E}">
        <p14:creationId xmlns:p14="http://schemas.microsoft.com/office/powerpoint/2010/main" val="4168453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93E3CC9-5EFB-4986-B6AC-7B828ACDDDAD}"/>
              </a:ext>
            </a:extLst>
          </p:cNvPr>
          <p:cNvSpPr>
            <a:spLocks noGrp="1"/>
          </p:cNvSpPr>
          <p:nvPr>
            <p:ph type="ctrTitle"/>
          </p:nvPr>
        </p:nvSpPr>
        <p:spPr>
          <a:xfrm>
            <a:off x="2934032" y="636105"/>
            <a:ext cx="4715124" cy="731520"/>
          </a:xfrm>
        </p:spPr>
        <p:txBody>
          <a:bodyPr>
            <a:noAutofit/>
          </a:bodyPr>
          <a:lstStyle/>
          <a:p>
            <a:r>
              <a:rPr lang="fi-FI" sz="3200" dirty="0"/>
              <a:t>Tehdään harjoitus, jossa on tarkoitus huomata kuinka käy, kun yrittää tukahduttaa jotakin sinnikästä ajatusta.</a:t>
            </a:r>
          </a:p>
        </p:txBody>
      </p:sp>
      <p:sp>
        <p:nvSpPr>
          <p:cNvPr id="3" name="Alaotsikko 2">
            <a:extLst>
              <a:ext uri="{FF2B5EF4-FFF2-40B4-BE49-F238E27FC236}">
                <a16:creationId xmlns:a16="http://schemas.microsoft.com/office/drawing/2014/main" id="{4F9FA90E-87DE-458B-B467-55EC1FCC2FEC}"/>
              </a:ext>
            </a:extLst>
          </p:cNvPr>
          <p:cNvSpPr>
            <a:spLocks noGrp="1"/>
          </p:cNvSpPr>
          <p:nvPr>
            <p:ph type="subTitle" idx="1"/>
          </p:nvPr>
        </p:nvSpPr>
        <p:spPr/>
        <p:txBody>
          <a:bodyPr/>
          <a:lstStyle/>
          <a:p>
            <a:r>
              <a:rPr lang="fi-FI" dirty="0">
                <a:hlinkClick r:id="rId2"/>
              </a:rPr>
              <a:t>https://oivamieli.fi/hillomunkit.php</a:t>
            </a:r>
            <a:r>
              <a:rPr lang="fi-FI" dirty="0"/>
              <a:t> </a:t>
            </a:r>
          </a:p>
        </p:txBody>
      </p:sp>
    </p:spTree>
    <p:extLst>
      <p:ext uri="{BB962C8B-B14F-4D97-AF65-F5344CB8AC3E}">
        <p14:creationId xmlns:p14="http://schemas.microsoft.com/office/powerpoint/2010/main" val="2352100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023D315-DC2C-44F8-BE0B-C75FB00BD2D8}"/>
              </a:ext>
            </a:extLst>
          </p:cNvPr>
          <p:cNvSpPr>
            <a:spLocks noGrp="1"/>
          </p:cNvSpPr>
          <p:nvPr>
            <p:ph type="ctrTitle"/>
          </p:nvPr>
        </p:nvSpPr>
        <p:spPr>
          <a:xfrm>
            <a:off x="1773844" y="210731"/>
            <a:ext cx="8281987" cy="2954655"/>
          </a:xfrm>
        </p:spPr>
        <p:txBody>
          <a:bodyPr/>
          <a:lstStyle/>
          <a:p>
            <a:r>
              <a:rPr lang="fi-FI" dirty="0"/>
              <a:t>Itsenäiset tehtävät:</a:t>
            </a:r>
          </a:p>
        </p:txBody>
      </p:sp>
      <p:sp>
        <p:nvSpPr>
          <p:cNvPr id="3" name="Alaotsikko 2">
            <a:extLst>
              <a:ext uri="{FF2B5EF4-FFF2-40B4-BE49-F238E27FC236}">
                <a16:creationId xmlns:a16="http://schemas.microsoft.com/office/drawing/2014/main" id="{8C812E7F-FA9D-4541-A45C-7C9EC133D2AE}"/>
              </a:ext>
            </a:extLst>
          </p:cNvPr>
          <p:cNvSpPr>
            <a:spLocks noGrp="1"/>
          </p:cNvSpPr>
          <p:nvPr>
            <p:ph type="subTitle" idx="1"/>
          </p:nvPr>
        </p:nvSpPr>
        <p:spPr>
          <a:xfrm>
            <a:off x="188537" y="1809946"/>
            <a:ext cx="11452602" cy="4282879"/>
          </a:xfrm>
        </p:spPr>
        <p:txBody>
          <a:bodyPr>
            <a:normAutofit fontScale="70000" lnSpcReduction="20000"/>
          </a:bodyPr>
          <a:lstStyle/>
          <a:p>
            <a:pPr marL="342900" indent="-342900">
              <a:buFontTx/>
              <a:buChar char="-"/>
            </a:pPr>
            <a:r>
              <a:rPr lang="fi-FI" dirty="0"/>
              <a:t>Ota itsellesi kynä ja paperia ja kuuntele vielä uudelleen musiikkikappale E.T. elokuvasta.</a:t>
            </a:r>
            <a:r>
              <a:rPr lang="fi-FI" dirty="0">
                <a:hlinkClick r:id="rId2"/>
              </a:rPr>
              <a:t> https://www.youtube.com/watch?v=2-qrMz-JAzo</a:t>
            </a:r>
            <a:r>
              <a:rPr lang="fi-FI" dirty="0"/>
              <a:t>   Anna kynän kulkea paperilla ja seuraa, mitä alkaa syntyä. Musiikin jälkeen etsi paperiltasi piirroksesta jokin muoto, joka jostain syystä nousee esiin. Vahvista tuo muoto ja huomaa miten ”</a:t>
            </a:r>
            <a:r>
              <a:rPr lang="fi-FI" dirty="0" err="1"/>
              <a:t>söherryksestäkin</a:t>
            </a:r>
            <a:r>
              <a:rPr lang="fi-FI" dirty="0"/>
              <a:t>” voi syntyä jotakin. Mieti itseksesi millainen vaikutus musiikilla oli piirrokseesi? Onko musiikista sinulle apua tunteiden käsittelyssä? Rauhoittaako se vai kiihdyttääkö se sinun oloasi?</a:t>
            </a:r>
          </a:p>
          <a:p>
            <a:pPr marL="342900" indent="-342900">
              <a:buFontTx/>
              <a:buChar char="-"/>
            </a:pPr>
            <a:r>
              <a:rPr lang="fi-FI" dirty="0"/>
              <a:t> Tee seuraavat 4 harjoitusta, joiden avulla keskityt omaan mielen hyvinvointiin ja tunteisiisi. Tarvitset rauhallisen tilan, jotta saat keskittyä rauhassa.</a:t>
            </a:r>
          </a:p>
          <a:p>
            <a:pPr marL="342900" indent="-342900">
              <a:buFontTx/>
              <a:buChar char="-"/>
            </a:pPr>
            <a:r>
              <a:rPr lang="fi-FI" dirty="0">
                <a:hlinkClick r:id="rId3"/>
              </a:rPr>
              <a:t>https://oivamieli.fi/pudota_ankkuri.php</a:t>
            </a:r>
            <a:r>
              <a:rPr lang="fi-FI" dirty="0"/>
              <a:t> </a:t>
            </a:r>
          </a:p>
          <a:p>
            <a:pPr marL="342900" indent="-342900">
              <a:buFontTx/>
              <a:buChar char="-"/>
            </a:pPr>
            <a:r>
              <a:rPr lang="fi-FI" dirty="0">
                <a:hlinkClick r:id="rId4"/>
              </a:rPr>
              <a:t>https://oivamieli.fi/rikkinainen_automaatti.php</a:t>
            </a:r>
            <a:r>
              <a:rPr lang="fi-FI" dirty="0"/>
              <a:t> </a:t>
            </a:r>
          </a:p>
          <a:p>
            <a:pPr marL="342900" indent="-342900">
              <a:buFontTx/>
              <a:buChar char="-"/>
            </a:pPr>
            <a:r>
              <a:rPr lang="fi-FI" dirty="0">
                <a:hlinkClick r:id="rId5"/>
              </a:rPr>
              <a:t>https://oivamieli.fi/kivi_rannalla.php</a:t>
            </a:r>
            <a:r>
              <a:rPr lang="fi-FI" dirty="0"/>
              <a:t> </a:t>
            </a:r>
          </a:p>
          <a:p>
            <a:pPr marL="342900" indent="-342900">
              <a:buFontTx/>
              <a:buChar char="-"/>
            </a:pPr>
            <a:r>
              <a:rPr lang="fi-FI" dirty="0">
                <a:hlinkClick r:id="rId6"/>
              </a:rPr>
              <a:t>https://oivamieli.fi/myotatuntoinen_kasi.php</a:t>
            </a:r>
            <a:r>
              <a:rPr lang="fi-FI" dirty="0"/>
              <a:t> </a:t>
            </a:r>
          </a:p>
          <a:p>
            <a:pPr marL="342900" indent="-342900">
              <a:buFontTx/>
              <a:buChar char="-"/>
            </a:pPr>
            <a:r>
              <a:rPr lang="fi-FI" dirty="0"/>
              <a:t>Lopuksi käytä tiistaina tehtyjä tunteiden värikoodeja ja mieti, mikä väri vastaa tämän hetken fiiliksiä. Muuttuiko väri aamun aloituksen väristä?</a:t>
            </a:r>
          </a:p>
        </p:txBody>
      </p:sp>
    </p:spTree>
    <p:extLst>
      <p:ext uri="{BB962C8B-B14F-4D97-AF65-F5344CB8AC3E}">
        <p14:creationId xmlns:p14="http://schemas.microsoft.com/office/powerpoint/2010/main" val="3131168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D02923B-8B82-4C04-B89A-738A5AF21301}"/>
              </a:ext>
            </a:extLst>
          </p:cNvPr>
          <p:cNvSpPr>
            <a:spLocks noGrp="1"/>
          </p:cNvSpPr>
          <p:nvPr>
            <p:ph type="ctrTitle"/>
          </p:nvPr>
        </p:nvSpPr>
        <p:spPr/>
        <p:txBody>
          <a:bodyPr/>
          <a:lstStyle/>
          <a:p>
            <a:r>
              <a:rPr lang="fi-FI" dirty="0"/>
              <a:t>Tunteet on jees!</a:t>
            </a:r>
          </a:p>
        </p:txBody>
      </p:sp>
      <p:sp>
        <p:nvSpPr>
          <p:cNvPr id="3" name="Alaotsikko 2">
            <a:extLst>
              <a:ext uri="{FF2B5EF4-FFF2-40B4-BE49-F238E27FC236}">
                <a16:creationId xmlns:a16="http://schemas.microsoft.com/office/drawing/2014/main" id="{C69D4646-0EBB-47FA-856A-62EDE6BE5C47}"/>
              </a:ext>
            </a:extLst>
          </p:cNvPr>
          <p:cNvSpPr>
            <a:spLocks noGrp="1"/>
          </p:cNvSpPr>
          <p:nvPr>
            <p:ph type="subTitle" idx="1"/>
          </p:nvPr>
        </p:nvSpPr>
        <p:spPr>
          <a:xfrm>
            <a:off x="2101849" y="1867167"/>
            <a:ext cx="8281989" cy="2555874"/>
          </a:xfrm>
        </p:spPr>
        <p:txBody>
          <a:bodyPr/>
          <a:lstStyle/>
          <a:p>
            <a:r>
              <a:rPr lang="fi-FI" dirty="0"/>
              <a:t>”</a:t>
            </a:r>
            <a:r>
              <a:rPr lang="fi-FI" i="1" dirty="0"/>
              <a:t>Minä saan tuntea! Sinä saat tuntea! On ok pelätä, jännittää tai kokea kiukkua – kaikki tunteet ovat ok. Tunne muuttuu ja menee ohi. Ensiapuna keskityn hengitykseeni. Tunteesta puhuminen auttaa. Voin itse päättää, mitä teen tunteeni kanssa. Yhdessä pärjäämme. ”   </a:t>
            </a:r>
            <a:r>
              <a:rPr lang="fi-FI" sz="1600" i="1" dirty="0"/>
              <a:t>-</a:t>
            </a:r>
            <a:r>
              <a:rPr lang="fi-FI" sz="1600" i="1" dirty="0" err="1"/>
              <a:t>Jääskinen</a:t>
            </a:r>
            <a:r>
              <a:rPr lang="fi-FI" sz="1600" i="1" dirty="0"/>
              <a:t> Anne-Mari: Mitä </a:t>
            </a:r>
            <a:r>
              <a:rPr lang="fi-FI" sz="1600" i="1" dirty="0" err="1"/>
              <a:t>sä</a:t>
            </a:r>
            <a:r>
              <a:rPr lang="fi-FI" sz="1600" i="1" dirty="0"/>
              <a:t> </a:t>
            </a:r>
            <a:r>
              <a:rPr lang="fi-FI" sz="1600" i="1" dirty="0" err="1"/>
              <a:t>rageet</a:t>
            </a:r>
            <a:r>
              <a:rPr lang="fi-FI" sz="1600" i="1" dirty="0"/>
              <a:t>? Lapsen ja nuoren tunnetaitojen 			                                          tukeminen 2017-</a:t>
            </a:r>
          </a:p>
        </p:txBody>
      </p:sp>
    </p:spTree>
    <p:extLst>
      <p:ext uri="{BB962C8B-B14F-4D97-AF65-F5344CB8AC3E}">
        <p14:creationId xmlns:p14="http://schemas.microsoft.com/office/powerpoint/2010/main" val="4039146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FA96BC9D-809B-43ED-A2DB-64688DEC9C7E}"/>
              </a:ext>
            </a:extLst>
          </p:cNvPr>
          <p:cNvSpPr txBox="1"/>
          <p:nvPr/>
        </p:nvSpPr>
        <p:spPr>
          <a:xfrm>
            <a:off x="75414" y="122548"/>
            <a:ext cx="11896627" cy="5693866"/>
          </a:xfrm>
          <a:prstGeom prst="rect">
            <a:avLst/>
          </a:prstGeom>
          <a:noFill/>
        </p:spPr>
        <p:txBody>
          <a:bodyPr wrap="square" rtlCol="0">
            <a:spAutoFit/>
          </a:bodyPr>
          <a:lstStyle/>
          <a:p>
            <a:r>
              <a:rPr lang="fi-FI" sz="2800" b="1" i="1" dirty="0"/>
              <a:t>Päivän ohjelma:</a:t>
            </a:r>
          </a:p>
          <a:p>
            <a:endParaRPr lang="fi-FI" sz="2800" b="1" i="1" dirty="0"/>
          </a:p>
          <a:p>
            <a:r>
              <a:rPr lang="fi-FI" sz="2800" b="1" i="1" dirty="0"/>
              <a:t>Klo 8.15-8.30 		</a:t>
            </a:r>
            <a:r>
              <a:rPr lang="fi-FI" sz="2800" dirty="0"/>
              <a:t>Aloitus ja </a:t>
            </a:r>
            <a:r>
              <a:rPr lang="fi-FI" sz="2800" dirty="0" err="1"/>
              <a:t>peda.netin</a:t>
            </a:r>
            <a:r>
              <a:rPr lang="fi-FI" sz="2800" dirty="0"/>
              <a:t> polku</a:t>
            </a:r>
          </a:p>
          <a:p>
            <a:endParaRPr lang="fi-FI" sz="2800" dirty="0"/>
          </a:p>
          <a:p>
            <a:r>
              <a:rPr lang="fi-FI" sz="2800" b="1" i="1" dirty="0"/>
              <a:t>Klo 8.30- 9.45		</a:t>
            </a:r>
            <a:r>
              <a:rPr lang="fi-FI" sz="2800" dirty="0"/>
              <a:t>Orientointi aiheeseen ja Mitä on tunnetaidot -											video ja diat</a:t>
            </a:r>
          </a:p>
          <a:p>
            <a:endParaRPr lang="fi-FI" sz="2800" dirty="0"/>
          </a:p>
          <a:p>
            <a:r>
              <a:rPr lang="fi-FI" sz="2800" b="1" i="1" dirty="0"/>
              <a:t>Klo 9.45-10			</a:t>
            </a:r>
            <a:r>
              <a:rPr lang="fi-FI" sz="2800" dirty="0"/>
              <a:t>Kahvitauko</a:t>
            </a:r>
          </a:p>
          <a:p>
            <a:endParaRPr lang="fi-FI" sz="2800" dirty="0"/>
          </a:p>
          <a:p>
            <a:r>
              <a:rPr lang="fi-FI" sz="2800" b="1" i="1" dirty="0"/>
              <a:t>Klo 10- 10.30		</a:t>
            </a:r>
            <a:r>
              <a:rPr lang="fi-FI" sz="2800" dirty="0"/>
              <a:t>Oman tunneilmaisun kehittäminen- diat ja 												ohjeistus itsenäisiin tehtäviin</a:t>
            </a:r>
          </a:p>
          <a:p>
            <a:endParaRPr lang="fi-FI" sz="2800" dirty="0"/>
          </a:p>
          <a:p>
            <a:r>
              <a:rPr lang="fi-FI" sz="2800" b="1" i="1" dirty="0"/>
              <a:t>Klo 10.30-11.30	</a:t>
            </a:r>
            <a:r>
              <a:rPr lang="fi-FI" sz="2800" dirty="0"/>
              <a:t>Itsenäiset tehtävät </a:t>
            </a:r>
          </a:p>
        </p:txBody>
      </p:sp>
    </p:spTree>
    <p:extLst>
      <p:ext uri="{BB962C8B-B14F-4D97-AF65-F5344CB8AC3E}">
        <p14:creationId xmlns:p14="http://schemas.microsoft.com/office/powerpoint/2010/main" val="353021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FBF5E74C-F0C1-4719-84AC-60291A6563E3}"/>
              </a:ext>
            </a:extLst>
          </p:cNvPr>
          <p:cNvSpPr txBox="1"/>
          <p:nvPr/>
        </p:nvSpPr>
        <p:spPr>
          <a:xfrm>
            <a:off x="1187777" y="556181"/>
            <a:ext cx="9761169" cy="2246769"/>
          </a:xfrm>
          <a:prstGeom prst="rect">
            <a:avLst/>
          </a:prstGeom>
          <a:noFill/>
        </p:spPr>
        <p:txBody>
          <a:bodyPr wrap="square" rtlCol="0">
            <a:spAutoFit/>
          </a:bodyPr>
          <a:lstStyle/>
          <a:p>
            <a:r>
              <a:rPr lang="fi-FI" sz="2800" dirty="0"/>
              <a:t>1. Käytä tiistaina tehtyjä värikoodeja. Väritä/kirjoita ylös, mikä 	väri kuvaa tämän aamun fiiliksiä. </a:t>
            </a:r>
          </a:p>
          <a:p>
            <a:endParaRPr lang="fi-FI" sz="2800" dirty="0"/>
          </a:p>
          <a:p>
            <a:r>
              <a:rPr lang="fi-FI" sz="2800" dirty="0"/>
              <a:t>2. Kuunnellaan E.T.- elokuvasta musiikkikappale:  </a:t>
            </a:r>
            <a:r>
              <a:rPr lang="fi-FI" sz="2800" dirty="0">
                <a:hlinkClick r:id="rId2"/>
              </a:rPr>
              <a:t>https://www.youtube.com/watch?v=2-qrMz-JAzo</a:t>
            </a:r>
            <a:r>
              <a:rPr lang="fi-FI" sz="2800" dirty="0"/>
              <a:t> </a:t>
            </a:r>
          </a:p>
        </p:txBody>
      </p:sp>
      <p:sp>
        <p:nvSpPr>
          <p:cNvPr id="5" name="Tekstiruutu 4">
            <a:extLst>
              <a:ext uri="{FF2B5EF4-FFF2-40B4-BE49-F238E27FC236}">
                <a16:creationId xmlns:a16="http://schemas.microsoft.com/office/drawing/2014/main" id="{14C083FC-CF88-4BD7-AA55-5732086B0286}"/>
              </a:ext>
            </a:extLst>
          </p:cNvPr>
          <p:cNvSpPr txBox="1"/>
          <p:nvPr/>
        </p:nvSpPr>
        <p:spPr>
          <a:xfrm>
            <a:off x="3440264" y="3697356"/>
            <a:ext cx="5311471" cy="1815882"/>
          </a:xfrm>
          <a:prstGeom prst="rect">
            <a:avLst/>
          </a:prstGeom>
          <a:noFill/>
        </p:spPr>
        <p:txBody>
          <a:bodyPr wrap="square" rtlCol="0">
            <a:spAutoFit/>
          </a:bodyPr>
          <a:lstStyle/>
          <a:p>
            <a:r>
              <a:rPr lang="fi-FI" sz="2800" dirty="0"/>
              <a:t>Mitä eri tunteita voit bongata musiikista? </a:t>
            </a:r>
          </a:p>
          <a:p>
            <a:r>
              <a:rPr lang="fi-FI" sz="2800" dirty="0"/>
              <a:t>Kirjoita huomiosi </a:t>
            </a:r>
            <a:r>
              <a:rPr lang="fi-FI" sz="2800" dirty="0" err="1"/>
              <a:t>Teamsin</a:t>
            </a:r>
            <a:r>
              <a:rPr lang="fi-FI" sz="2800" dirty="0"/>
              <a:t> chattiin.</a:t>
            </a:r>
          </a:p>
        </p:txBody>
      </p:sp>
    </p:spTree>
    <p:extLst>
      <p:ext uri="{BB962C8B-B14F-4D97-AF65-F5344CB8AC3E}">
        <p14:creationId xmlns:p14="http://schemas.microsoft.com/office/powerpoint/2010/main" val="2477225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10A87F5A-E050-4176-A277-98071538755F}"/>
              </a:ext>
            </a:extLst>
          </p:cNvPr>
          <p:cNvSpPr txBox="1"/>
          <p:nvPr/>
        </p:nvSpPr>
        <p:spPr>
          <a:xfrm>
            <a:off x="1272619" y="650449"/>
            <a:ext cx="10264724" cy="3548857"/>
          </a:xfrm>
          <a:prstGeom prst="rect">
            <a:avLst/>
          </a:prstGeom>
          <a:noFill/>
        </p:spPr>
        <p:txBody>
          <a:bodyPr wrap="square" rtlCol="0">
            <a:spAutoFit/>
          </a:bodyPr>
          <a:lstStyle/>
          <a:p>
            <a:r>
              <a:rPr lang="fi-FI" sz="3200" dirty="0"/>
              <a:t>	Katsotaan yhdessä Mitä on tunnetaidot?-video:</a:t>
            </a:r>
          </a:p>
          <a:p>
            <a:endParaRPr lang="fi-FI" sz="3200" dirty="0"/>
          </a:p>
          <a:p>
            <a:r>
              <a:rPr lang="fi-FI" sz="3200" dirty="0">
                <a:hlinkClick r:id="rId2"/>
              </a:rPr>
              <a:t>https://www.youtube.com/watch?v=_DYLaxwNcA8</a:t>
            </a:r>
            <a:r>
              <a:rPr lang="fi-FI" sz="3200" dirty="0"/>
              <a:t> </a:t>
            </a:r>
          </a:p>
          <a:p>
            <a:endParaRPr lang="fi-FI" sz="3200" dirty="0"/>
          </a:p>
          <a:p>
            <a:r>
              <a:rPr lang="fi-FI" sz="3200" dirty="0"/>
              <a:t>Voit täydentää tiistaina tehtyjä muistiinpanojasi videoon liittyen. Tehtävänä oli poimia vinkkejä vuorovaikutustilanteisiin ohjaajan työn kannalta. </a:t>
            </a:r>
          </a:p>
        </p:txBody>
      </p:sp>
    </p:spTree>
    <p:extLst>
      <p:ext uri="{BB962C8B-B14F-4D97-AF65-F5344CB8AC3E}">
        <p14:creationId xmlns:p14="http://schemas.microsoft.com/office/powerpoint/2010/main" val="2082295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5799F3F1-6F14-4B29-B2E7-E5CB4BC3A916}"/>
              </a:ext>
            </a:extLst>
          </p:cNvPr>
          <p:cNvSpPr txBox="1"/>
          <p:nvPr/>
        </p:nvSpPr>
        <p:spPr>
          <a:xfrm>
            <a:off x="4958498" y="1121790"/>
            <a:ext cx="7132239" cy="4339650"/>
          </a:xfrm>
          <a:prstGeom prst="rect">
            <a:avLst/>
          </a:prstGeom>
          <a:noFill/>
        </p:spPr>
        <p:txBody>
          <a:bodyPr wrap="square" rtlCol="0">
            <a:spAutoFit/>
          </a:bodyPr>
          <a:lstStyle/>
          <a:p>
            <a:r>
              <a:rPr lang="fi-FI" sz="2400" i="1" dirty="0"/>
              <a:t>Mitä on tunnetaidot?</a:t>
            </a:r>
            <a:endParaRPr lang="fi-FI" dirty="0"/>
          </a:p>
          <a:p>
            <a:endParaRPr lang="fi-FI" dirty="0"/>
          </a:p>
          <a:p>
            <a:r>
              <a:rPr lang="fi-FI" dirty="0"/>
              <a:t>• kykyä havaita, ilmaista ja säädellä omia tunteita</a:t>
            </a:r>
          </a:p>
          <a:p>
            <a:endParaRPr lang="fi-FI" dirty="0"/>
          </a:p>
          <a:p>
            <a:r>
              <a:rPr lang="fi-FI" dirty="0"/>
              <a:t>• auttavat   ilmaisemaan ja säätelemään omia tunteita</a:t>
            </a:r>
          </a:p>
          <a:p>
            <a:r>
              <a:rPr lang="fi-FI" dirty="0"/>
              <a:t>		   hillitsemään itseä tarpeen mukaan</a:t>
            </a:r>
          </a:p>
          <a:p>
            <a:r>
              <a:rPr lang="fi-FI" dirty="0"/>
              <a:t>		   tunnistamaan omia tarpeita</a:t>
            </a:r>
          </a:p>
          <a:p>
            <a:r>
              <a:rPr lang="fi-FI" dirty="0"/>
              <a:t>		   toimimaan jämäkästi silloin, kun omat rajat meinaavat ylittyä</a:t>
            </a:r>
          </a:p>
          <a:p>
            <a:r>
              <a:rPr lang="fi-FI" dirty="0"/>
              <a:t>		   luomaan toimivia ihmissuhteita</a:t>
            </a:r>
          </a:p>
          <a:p>
            <a:r>
              <a:rPr lang="fi-FI" dirty="0"/>
              <a:t>                       huolehtimaan omasta hyvinvoinnista ja rakentamaan oman 			   näköistä elämää</a:t>
            </a:r>
          </a:p>
          <a:p>
            <a:endParaRPr lang="fi-FI" dirty="0"/>
          </a:p>
          <a:p>
            <a:r>
              <a:rPr lang="fi-FI" dirty="0"/>
              <a:t>• ovat vahvasti yhteydessä sosiaalisiin taitoihin </a:t>
            </a:r>
            <a:r>
              <a:rPr lang="fi-FI" dirty="0">
                <a:sym typeface="Wingdings" panose="05000000000000000000" pitchFamily="2" charset="2"/>
              </a:rPr>
              <a:t> kun osaa toimia omien tunteiden kanssa, osaa myös huomioida muut sosiaalisissa tilanteissa ja ryhmissä</a:t>
            </a:r>
            <a:endParaRPr lang="fi-FI" dirty="0"/>
          </a:p>
        </p:txBody>
      </p:sp>
      <p:pic>
        <p:nvPicPr>
          <p:cNvPr id="3" name="Kuva 2" descr="Kuva, joka sisältää kohteen henkilö, ruoho, ulko, poika&#10;&#10;Kuvaus luotu automaattisesti">
            <a:extLst>
              <a:ext uri="{FF2B5EF4-FFF2-40B4-BE49-F238E27FC236}">
                <a16:creationId xmlns:a16="http://schemas.microsoft.com/office/drawing/2014/main" id="{F7B8F6CA-F719-41AF-B232-395B900DA0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857250" y="857250"/>
            <a:ext cx="6858000" cy="5143500"/>
          </a:xfrm>
          <a:prstGeom prst="rect">
            <a:avLst/>
          </a:prstGeom>
          <a:effectLst>
            <a:softEdge rad="952500"/>
          </a:effectLst>
        </p:spPr>
      </p:pic>
    </p:spTree>
    <p:extLst>
      <p:ext uri="{BB962C8B-B14F-4D97-AF65-F5344CB8AC3E}">
        <p14:creationId xmlns:p14="http://schemas.microsoft.com/office/powerpoint/2010/main" val="2578148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6FA6E67E-6BCF-4B24-9F9E-A875E0FAAF42}"/>
              </a:ext>
            </a:extLst>
          </p:cNvPr>
          <p:cNvSpPr txBox="1"/>
          <p:nvPr/>
        </p:nvSpPr>
        <p:spPr>
          <a:xfrm>
            <a:off x="1614115" y="1105231"/>
            <a:ext cx="9970935" cy="3416320"/>
          </a:xfrm>
          <a:prstGeom prst="rect">
            <a:avLst/>
          </a:prstGeom>
          <a:noFill/>
        </p:spPr>
        <p:txBody>
          <a:bodyPr wrap="square" rtlCol="0">
            <a:spAutoFit/>
          </a:bodyPr>
          <a:lstStyle/>
          <a:p>
            <a:r>
              <a:rPr lang="fi-FI" dirty="0"/>
              <a:t>1</a:t>
            </a:r>
            <a:r>
              <a:rPr lang="fi-FI" dirty="0">
                <a:solidFill>
                  <a:schemeClr val="tx1">
                    <a:lumMod val="95000"/>
                  </a:schemeClr>
                </a:solidFill>
              </a:rPr>
              <a:t>. Tunnistaminen: tiedostaminen ja hyväksyminen </a:t>
            </a:r>
          </a:p>
          <a:p>
            <a:r>
              <a:rPr lang="fi-FI" dirty="0"/>
              <a:t> </a:t>
            </a:r>
          </a:p>
          <a:p>
            <a:r>
              <a:rPr lang="fi-FI" dirty="0"/>
              <a:t>2. Sietäminen ja kannattelu     </a:t>
            </a:r>
          </a:p>
          <a:p>
            <a:endParaRPr lang="fi-FI" dirty="0"/>
          </a:p>
          <a:p>
            <a:r>
              <a:rPr lang="fi-FI" dirty="0"/>
              <a:t>3. Säätely: Ajattelu, fokus, toiminta, keho tai toisen tuki   </a:t>
            </a:r>
          </a:p>
          <a:p>
            <a:endParaRPr lang="fi-FI" dirty="0"/>
          </a:p>
          <a:p>
            <a:r>
              <a:rPr lang="fi-FI" dirty="0"/>
              <a:t>4. Ilmaiseminen: Toiselle tai vähintään itselle sisäisenä puheena </a:t>
            </a:r>
          </a:p>
          <a:p>
            <a:endParaRPr lang="fi-FI" dirty="0"/>
          </a:p>
          <a:p>
            <a:r>
              <a:rPr lang="fi-FI" dirty="0"/>
              <a:t>5. Käsittely ja purkaminen: Luovin ja kehollisin keinoin. </a:t>
            </a:r>
          </a:p>
          <a:p>
            <a:endParaRPr lang="fi-FI" dirty="0"/>
          </a:p>
          <a:p>
            <a:r>
              <a:rPr lang="fi-FI" dirty="0"/>
              <a:t>6. Voimaantuminen: Tietoisuus ja taidot kasvavat   </a:t>
            </a:r>
          </a:p>
          <a:p>
            <a:endParaRPr lang="fi-FI" dirty="0"/>
          </a:p>
        </p:txBody>
      </p:sp>
      <p:sp>
        <p:nvSpPr>
          <p:cNvPr id="5" name="Tekstiruutu 4">
            <a:extLst>
              <a:ext uri="{FF2B5EF4-FFF2-40B4-BE49-F238E27FC236}">
                <a16:creationId xmlns:a16="http://schemas.microsoft.com/office/drawing/2014/main" id="{76998B3E-17CB-45AA-B9BE-E067977E48F2}"/>
              </a:ext>
            </a:extLst>
          </p:cNvPr>
          <p:cNvSpPr txBox="1"/>
          <p:nvPr/>
        </p:nvSpPr>
        <p:spPr>
          <a:xfrm>
            <a:off x="2154803" y="508883"/>
            <a:ext cx="2650084" cy="400110"/>
          </a:xfrm>
          <a:prstGeom prst="rect">
            <a:avLst/>
          </a:prstGeom>
          <a:noFill/>
        </p:spPr>
        <p:txBody>
          <a:bodyPr wrap="none" rtlCol="0">
            <a:spAutoFit/>
          </a:bodyPr>
          <a:lstStyle/>
          <a:p>
            <a:r>
              <a:rPr lang="fi-FI" sz="2000" i="1" dirty="0"/>
              <a:t>Tunnetaidot prosessina</a:t>
            </a:r>
          </a:p>
        </p:txBody>
      </p:sp>
      <p:sp>
        <p:nvSpPr>
          <p:cNvPr id="6" name="Tekstiruutu 5">
            <a:extLst>
              <a:ext uri="{FF2B5EF4-FFF2-40B4-BE49-F238E27FC236}">
                <a16:creationId xmlns:a16="http://schemas.microsoft.com/office/drawing/2014/main" id="{E8A89931-7F6E-4E56-A27A-7023728A8FF9}"/>
              </a:ext>
            </a:extLst>
          </p:cNvPr>
          <p:cNvSpPr txBox="1"/>
          <p:nvPr/>
        </p:nvSpPr>
        <p:spPr>
          <a:xfrm>
            <a:off x="2858699" y="5349833"/>
            <a:ext cx="7673008" cy="646331"/>
          </a:xfrm>
          <a:prstGeom prst="rect">
            <a:avLst/>
          </a:prstGeom>
          <a:noFill/>
        </p:spPr>
        <p:txBody>
          <a:bodyPr wrap="square" rtlCol="0">
            <a:spAutoFit/>
          </a:bodyPr>
          <a:lstStyle/>
          <a:p>
            <a:r>
              <a:rPr lang="fi-FI" b="1" i="1" dirty="0"/>
              <a:t>Katsotaan video myönteisten ajatusten merkityksestä: </a:t>
            </a:r>
            <a:r>
              <a:rPr lang="fi-FI" dirty="0">
                <a:hlinkClick r:id="rId2"/>
              </a:rPr>
              <a:t>https://www.youtube.com/watch?v=GeyDiHKPdLY</a:t>
            </a:r>
            <a:r>
              <a:rPr lang="fi-FI" dirty="0"/>
              <a:t>  </a:t>
            </a:r>
          </a:p>
        </p:txBody>
      </p:sp>
      <p:sp>
        <p:nvSpPr>
          <p:cNvPr id="2" name="Ajatuskupla: Pilvi 1">
            <a:extLst>
              <a:ext uri="{FF2B5EF4-FFF2-40B4-BE49-F238E27FC236}">
                <a16:creationId xmlns:a16="http://schemas.microsoft.com/office/drawing/2014/main" id="{144B0AC6-17A9-4A28-84A3-4B2BD466020F}"/>
              </a:ext>
            </a:extLst>
          </p:cNvPr>
          <p:cNvSpPr/>
          <p:nvPr/>
        </p:nvSpPr>
        <p:spPr>
          <a:xfrm>
            <a:off x="416911" y="205189"/>
            <a:ext cx="1197204" cy="756345"/>
          </a:xfrm>
          <a:prstGeom prst="cloudCallout">
            <a:avLst>
              <a:gd name="adj1" fmla="val 47513"/>
              <a:gd name="adj2" fmla="val 69053"/>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dirty="0"/>
              <a:t>Tämä on pelkoa.</a:t>
            </a:r>
          </a:p>
        </p:txBody>
      </p:sp>
      <p:sp>
        <p:nvSpPr>
          <p:cNvPr id="3" name="Ajatuskupla: Pilvi 2">
            <a:extLst>
              <a:ext uri="{FF2B5EF4-FFF2-40B4-BE49-F238E27FC236}">
                <a16:creationId xmlns:a16="http://schemas.microsoft.com/office/drawing/2014/main" id="{9B949A4C-6AC5-4D7C-A882-D247D09E60BC}"/>
              </a:ext>
            </a:extLst>
          </p:cNvPr>
          <p:cNvSpPr/>
          <p:nvPr/>
        </p:nvSpPr>
        <p:spPr>
          <a:xfrm>
            <a:off x="5638800" y="1461061"/>
            <a:ext cx="2373984" cy="612648"/>
          </a:xfrm>
          <a:prstGeom prst="cloudCallout">
            <a:avLst>
              <a:gd name="adj1" fmla="val -74184"/>
              <a:gd name="adj2" fmla="val 16339"/>
            </a:avLst>
          </a:pr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dirty="0"/>
              <a:t>Okei, nyt tuntuu tältä</a:t>
            </a:r>
            <a:r>
              <a:rPr lang="fi-FI" dirty="0"/>
              <a:t>.</a:t>
            </a:r>
          </a:p>
        </p:txBody>
      </p:sp>
      <p:sp>
        <p:nvSpPr>
          <p:cNvPr id="7" name="Ajatuskupla: Pilvi 6">
            <a:extLst>
              <a:ext uri="{FF2B5EF4-FFF2-40B4-BE49-F238E27FC236}">
                <a16:creationId xmlns:a16="http://schemas.microsoft.com/office/drawing/2014/main" id="{A205AD06-5042-4AEA-8613-4C5416F64716}"/>
              </a:ext>
            </a:extLst>
          </p:cNvPr>
          <p:cNvSpPr/>
          <p:nvPr/>
        </p:nvSpPr>
        <p:spPr>
          <a:xfrm>
            <a:off x="8884517" y="1649692"/>
            <a:ext cx="1541528" cy="961440"/>
          </a:xfrm>
          <a:prstGeom prst="cloudCallout">
            <a:avLst>
              <a:gd name="adj1" fmla="val -89643"/>
              <a:gd name="adj2" fmla="val 30445"/>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000" dirty="0"/>
              <a:t>Hengitän syvään ja ajattelen kivoja asioita.</a:t>
            </a:r>
          </a:p>
        </p:txBody>
      </p:sp>
      <p:sp>
        <p:nvSpPr>
          <p:cNvPr id="8" name="Ajatuskupla: Pilvi 7">
            <a:extLst>
              <a:ext uri="{FF2B5EF4-FFF2-40B4-BE49-F238E27FC236}">
                <a16:creationId xmlns:a16="http://schemas.microsoft.com/office/drawing/2014/main" id="{71FDC63A-9551-40C7-82AD-06FCCC851DEC}"/>
              </a:ext>
            </a:extLst>
          </p:cNvPr>
          <p:cNvSpPr/>
          <p:nvPr/>
        </p:nvSpPr>
        <p:spPr>
          <a:xfrm>
            <a:off x="149749" y="2229501"/>
            <a:ext cx="1197203" cy="756345"/>
          </a:xfrm>
          <a:prstGeom prst="cloudCallout">
            <a:avLst>
              <a:gd name="adj1" fmla="val 67787"/>
              <a:gd name="adj2" fmla="val 49667"/>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dirty="0"/>
              <a:t>Soitanpa kaverille ja kerron.</a:t>
            </a:r>
          </a:p>
        </p:txBody>
      </p:sp>
      <p:sp>
        <p:nvSpPr>
          <p:cNvPr id="9" name="Ajatuskupla: Pilvi 8">
            <a:extLst>
              <a:ext uri="{FF2B5EF4-FFF2-40B4-BE49-F238E27FC236}">
                <a16:creationId xmlns:a16="http://schemas.microsoft.com/office/drawing/2014/main" id="{AE85697B-6410-490E-8A50-16E1D391A85D}"/>
              </a:ext>
            </a:extLst>
          </p:cNvPr>
          <p:cNvSpPr/>
          <p:nvPr/>
        </p:nvSpPr>
        <p:spPr>
          <a:xfrm>
            <a:off x="432551" y="4737185"/>
            <a:ext cx="1722251" cy="1607054"/>
          </a:xfrm>
          <a:prstGeom prst="cloudCallout">
            <a:avLst>
              <a:gd name="adj1" fmla="val 85730"/>
              <a:gd name="adj2" fmla="val -59338"/>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100" dirty="0" err="1"/>
              <a:t>Jes</a:t>
            </a:r>
            <a:r>
              <a:rPr lang="fi-FI" sz="1100" dirty="0"/>
              <a:t>, selvisin pelon yli. Seuraavalla kerralla tiedän, miten on hyvä toimia.</a:t>
            </a:r>
          </a:p>
        </p:txBody>
      </p:sp>
      <p:sp>
        <p:nvSpPr>
          <p:cNvPr id="10" name="Ajatuskupla: Pilvi 9">
            <a:extLst>
              <a:ext uri="{FF2B5EF4-FFF2-40B4-BE49-F238E27FC236}">
                <a16:creationId xmlns:a16="http://schemas.microsoft.com/office/drawing/2014/main" id="{B3A564A7-74DC-4639-A69F-44B9B50B4F4B}"/>
              </a:ext>
            </a:extLst>
          </p:cNvPr>
          <p:cNvSpPr/>
          <p:nvPr/>
        </p:nvSpPr>
        <p:spPr>
          <a:xfrm>
            <a:off x="8427316" y="2838149"/>
            <a:ext cx="1541528" cy="1083402"/>
          </a:xfrm>
          <a:prstGeom prst="cloudCallout">
            <a:avLst>
              <a:gd name="adj1" fmla="val -114794"/>
              <a:gd name="adj2" fmla="val 12754"/>
            </a:avLst>
          </a:pr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dirty="0"/>
              <a:t>Maalaan, piirrän, kirjoitan, laulan…</a:t>
            </a:r>
          </a:p>
        </p:txBody>
      </p:sp>
    </p:spTree>
    <p:extLst>
      <p:ext uri="{BB962C8B-B14F-4D97-AF65-F5344CB8AC3E}">
        <p14:creationId xmlns:p14="http://schemas.microsoft.com/office/powerpoint/2010/main" val="2852326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683254C-0C04-4EAF-9A5F-9BCACEBADE1A}"/>
              </a:ext>
            </a:extLst>
          </p:cNvPr>
          <p:cNvSpPr>
            <a:spLocks noGrp="1"/>
          </p:cNvSpPr>
          <p:nvPr>
            <p:ph type="ctrTitle"/>
          </p:nvPr>
        </p:nvSpPr>
        <p:spPr>
          <a:xfrm>
            <a:off x="1225486" y="759351"/>
            <a:ext cx="9926424" cy="1276839"/>
          </a:xfrm>
        </p:spPr>
        <p:txBody>
          <a:bodyPr>
            <a:normAutofit/>
          </a:bodyPr>
          <a:lstStyle/>
          <a:p>
            <a:r>
              <a:rPr lang="fi-FI" sz="3200" dirty="0"/>
              <a:t>Toisen huomioiminen vuorovaikutustilanteissa</a:t>
            </a:r>
          </a:p>
        </p:txBody>
      </p:sp>
      <p:sp>
        <p:nvSpPr>
          <p:cNvPr id="3" name="Alaotsikko 2">
            <a:extLst>
              <a:ext uri="{FF2B5EF4-FFF2-40B4-BE49-F238E27FC236}">
                <a16:creationId xmlns:a16="http://schemas.microsoft.com/office/drawing/2014/main" id="{3AD7ED5C-CFDA-47B3-A753-B69D6A649258}"/>
              </a:ext>
            </a:extLst>
          </p:cNvPr>
          <p:cNvSpPr>
            <a:spLocks noGrp="1"/>
          </p:cNvSpPr>
          <p:nvPr>
            <p:ph type="subTitle" idx="1"/>
          </p:nvPr>
        </p:nvSpPr>
        <p:spPr>
          <a:xfrm>
            <a:off x="1040090" y="1836544"/>
            <a:ext cx="9136048" cy="3434963"/>
          </a:xfrm>
        </p:spPr>
        <p:txBody>
          <a:bodyPr>
            <a:normAutofit fontScale="25000" lnSpcReduction="20000"/>
          </a:bodyPr>
          <a:lstStyle/>
          <a:p>
            <a:pPr marL="342900" indent="-342900">
              <a:buFontTx/>
              <a:buChar char="-"/>
            </a:pPr>
            <a:r>
              <a:rPr lang="fi-FI" sz="8000" dirty="0"/>
              <a:t>Avoin ja rehellinen tunneilmapiiri, ei piilottelua ja peittelyä</a:t>
            </a:r>
          </a:p>
          <a:p>
            <a:pPr marL="342900" indent="-342900">
              <a:buFontTx/>
              <a:buChar char="-"/>
            </a:pPr>
            <a:r>
              <a:rPr lang="fi-FI" sz="8000" dirty="0"/>
              <a:t>Esimerkin ja mallin näyttäminen </a:t>
            </a:r>
          </a:p>
          <a:p>
            <a:pPr marL="342900" indent="-342900">
              <a:buFontTx/>
              <a:buChar char="-"/>
            </a:pPr>
            <a:r>
              <a:rPr lang="fi-FI" sz="8000" dirty="0"/>
              <a:t>Onnistuminen/ilon tuottaminen esiin esim. ”Kiitos kun veit roskat!” ”Hymysi piristää päivääni.”</a:t>
            </a:r>
          </a:p>
          <a:p>
            <a:pPr marL="342900" indent="-342900">
              <a:buFontTx/>
              <a:buChar char="-"/>
            </a:pPr>
            <a:r>
              <a:rPr lang="fi-FI" sz="8000" dirty="0"/>
              <a:t>Hidastaminen ja hyväksyminen, ei reagoida heti vaan keskitytään kuuntelemiseen ja ymmärtämiseen</a:t>
            </a:r>
          </a:p>
          <a:p>
            <a:pPr marL="342900" indent="-342900">
              <a:buFontTx/>
              <a:buChar char="-"/>
            </a:pPr>
            <a:r>
              <a:rPr lang="fi-FI" sz="8000" dirty="0"/>
              <a:t>Mielenkiinnon osoittaminen, ei tuomitsemista, arvostelua, voivottelua</a:t>
            </a:r>
          </a:p>
          <a:p>
            <a:pPr marL="342900" indent="-342900">
              <a:buFontTx/>
              <a:buChar char="-"/>
            </a:pPr>
            <a:r>
              <a:rPr lang="fi-FI" sz="8000" dirty="0"/>
              <a:t>Empatia (kykyä aistia toisen fiiliksiä lähtemättä niihin mukaan)</a:t>
            </a:r>
          </a:p>
          <a:p>
            <a:pPr marL="342900" indent="-342900">
              <a:buFontTx/>
              <a:buChar char="-"/>
            </a:pPr>
            <a:r>
              <a:rPr lang="fi-FI" sz="8000" dirty="0"/>
              <a:t>Tarpeiden sanottaminen  ”Huomaan, että olisit halunnut jatkaa leikkejä ja nyt </a:t>
            </a:r>
            <a:r>
              <a:rPr lang="fi-FI" sz="8000" dirty="0" err="1"/>
              <a:t>sua</a:t>
            </a:r>
            <a:r>
              <a:rPr lang="fi-FI" sz="8000" dirty="0"/>
              <a:t> ärsyttää. Teillä oli hyvät leikit meneillään…”</a:t>
            </a:r>
          </a:p>
          <a:p>
            <a:pPr marL="342900" indent="-342900">
              <a:buFontTx/>
              <a:buChar char="-"/>
            </a:pPr>
            <a:endParaRPr lang="fi-FI" dirty="0"/>
          </a:p>
          <a:p>
            <a:pPr marL="342900" indent="-342900">
              <a:buFontTx/>
              <a:buChar char="-"/>
            </a:pPr>
            <a:endParaRPr lang="fi-FI" dirty="0"/>
          </a:p>
        </p:txBody>
      </p:sp>
    </p:spTree>
    <p:extLst>
      <p:ext uri="{BB962C8B-B14F-4D97-AF65-F5344CB8AC3E}">
        <p14:creationId xmlns:p14="http://schemas.microsoft.com/office/powerpoint/2010/main" val="2406906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9FD041C-B3DE-4E67-A97A-40552CEE5BC5}"/>
              </a:ext>
            </a:extLst>
          </p:cNvPr>
          <p:cNvSpPr>
            <a:spLocks noGrp="1"/>
          </p:cNvSpPr>
          <p:nvPr>
            <p:ph type="ctrTitle"/>
          </p:nvPr>
        </p:nvSpPr>
        <p:spPr>
          <a:xfrm>
            <a:off x="1913642" y="389840"/>
            <a:ext cx="8408710" cy="1825459"/>
          </a:xfrm>
        </p:spPr>
        <p:txBody>
          <a:bodyPr>
            <a:normAutofit/>
          </a:bodyPr>
          <a:lstStyle/>
          <a:p>
            <a:r>
              <a:rPr lang="fi-FI" sz="4000" dirty="0"/>
              <a:t>Toisen huomioiminen tunnereaktioissa</a:t>
            </a:r>
          </a:p>
        </p:txBody>
      </p:sp>
      <p:sp>
        <p:nvSpPr>
          <p:cNvPr id="3" name="Alaotsikko 2">
            <a:extLst>
              <a:ext uri="{FF2B5EF4-FFF2-40B4-BE49-F238E27FC236}">
                <a16:creationId xmlns:a16="http://schemas.microsoft.com/office/drawing/2014/main" id="{6EF1ADC6-8E5E-48B9-83C6-9BA6CD1909BD}"/>
              </a:ext>
            </a:extLst>
          </p:cNvPr>
          <p:cNvSpPr>
            <a:spLocks noGrp="1"/>
          </p:cNvSpPr>
          <p:nvPr>
            <p:ph type="subTitle" idx="1"/>
          </p:nvPr>
        </p:nvSpPr>
        <p:spPr>
          <a:xfrm>
            <a:off x="1869648" y="2151063"/>
            <a:ext cx="8281989" cy="2555874"/>
          </a:xfrm>
        </p:spPr>
        <p:txBody>
          <a:bodyPr>
            <a:normAutofit fontScale="62500" lnSpcReduction="20000"/>
          </a:bodyPr>
          <a:lstStyle/>
          <a:p>
            <a:pPr marL="457200" indent="-457200">
              <a:buAutoNum type="arabicPeriod"/>
            </a:pPr>
            <a:r>
              <a:rPr lang="fi-FI" sz="2900" dirty="0"/>
              <a:t>Pysähdy ja ota tunne vastaan. Aina ei tarvitse ymmärtää mistä on kyse – pelkkä läsnäolo ja hyväksyntä riittää.</a:t>
            </a:r>
          </a:p>
          <a:p>
            <a:pPr marL="457200" indent="-457200">
              <a:buAutoNum type="arabicPeriod"/>
            </a:pPr>
            <a:r>
              <a:rPr lang="fi-FI" sz="2900" dirty="0"/>
              <a:t>Välitä turvanmerkkejä. Tilan antaminen, katse, äänensävyt, rauhallisuus ja hengittäminen.</a:t>
            </a:r>
          </a:p>
          <a:p>
            <a:pPr marL="457200" indent="-457200">
              <a:buAutoNum type="arabicPeriod"/>
            </a:pPr>
            <a:r>
              <a:rPr lang="fi-FI" sz="2900" dirty="0"/>
              <a:t>Osoita, että kuuntelet. Liika kysely pois, salli myös hiljaisuus.</a:t>
            </a:r>
          </a:p>
          <a:p>
            <a:pPr marL="457200" indent="-457200">
              <a:buAutoNum type="arabicPeriod"/>
            </a:pPr>
            <a:r>
              <a:rPr lang="fi-FI" sz="2900" dirty="0"/>
              <a:t>Anna empatiaa.  </a:t>
            </a:r>
            <a:r>
              <a:rPr lang="fi-FI" b="1" dirty="0"/>
              <a:t>Sanattomasti</a:t>
            </a:r>
            <a:r>
              <a:rPr lang="fi-FI" dirty="0"/>
              <a:t>: katse ja olemus, hiljaiset nyökkäykset, hyväksyvät äännähdykset, rauhallinen hengitys  </a:t>
            </a:r>
            <a:r>
              <a:rPr lang="fi-FI" b="1" dirty="0"/>
              <a:t>Sanallisesti</a:t>
            </a:r>
            <a:r>
              <a:rPr lang="fi-FI" dirty="0"/>
              <a:t>: ”sinusta tuntuu siis…” ”Taidat olla tosi pettynyt, koska…” ” Haluaisit itse siis vaikuttaa enemmän…” ” </a:t>
            </a:r>
            <a:r>
              <a:rPr lang="fi-FI" dirty="0" err="1"/>
              <a:t>Sä</a:t>
            </a:r>
            <a:r>
              <a:rPr lang="fi-FI" dirty="0"/>
              <a:t> haluaisit olla mukana porukassa…</a:t>
            </a:r>
          </a:p>
        </p:txBody>
      </p:sp>
    </p:spTree>
    <p:extLst>
      <p:ext uri="{BB962C8B-B14F-4D97-AF65-F5344CB8AC3E}">
        <p14:creationId xmlns:p14="http://schemas.microsoft.com/office/powerpoint/2010/main" val="922774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2AF9448-F820-4FB4-8158-3EEC3D7B5733}"/>
              </a:ext>
            </a:extLst>
          </p:cNvPr>
          <p:cNvSpPr>
            <a:spLocks noGrp="1"/>
          </p:cNvSpPr>
          <p:nvPr>
            <p:ph type="ctrTitle"/>
          </p:nvPr>
        </p:nvSpPr>
        <p:spPr>
          <a:xfrm>
            <a:off x="989815" y="389841"/>
            <a:ext cx="10651322" cy="1580362"/>
          </a:xfrm>
        </p:spPr>
        <p:txBody>
          <a:bodyPr>
            <a:normAutofit/>
          </a:bodyPr>
          <a:lstStyle/>
          <a:p>
            <a:r>
              <a:rPr lang="fi-FI" sz="3600" dirty="0"/>
              <a:t>Oman tunneilmaisun ja tunnetaitojen  kehittäminen</a:t>
            </a:r>
          </a:p>
        </p:txBody>
      </p:sp>
      <p:sp>
        <p:nvSpPr>
          <p:cNvPr id="3" name="Alaotsikko 2">
            <a:extLst>
              <a:ext uri="{FF2B5EF4-FFF2-40B4-BE49-F238E27FC236}">
                <a16:creationId xmlns:a16="http://schemas.microsoft.com/office/drawing/2014/main" id="{BBD4B409-559D-41E3-93D8-7C55E801E7A8}"/>
              </a:ext>
            </a:extLst>
          </p:cNvPr>
          <p:cNvSpPr>
            <a:spLocks noGrp="1"/>
          </p:cNvSpPr>
          <p:nvPr>
            <p:ph type="subTitle" idx="1"/>
          </p:nvPr>
        </p:nvSpPr>
        <p:spPr>
          <a:xfrm>
            <a:off x="311086" y="1343320"/>
            <a:ext cx="8521830" cy="3544478"/>
          </a:xfrm>
        </p:spPr>
        <p:txBody>
          <a:bodyPr>
            <a:normAutofit fontScale="55000" lnSpcReduction="20000"/>
          </a:bodyPr>
          <a:lstStyle/>
          <a:p>
            <a:pPr marL="342900" indent="-342900">
              <a:buFontTx/>
              <a:buChar char="-"/>
            </a:pPr>
            <a:r>
              <a:rPr lang="fi-FI" sz="2900" i="1"/>
              <a:t>Kiinnitä huomiota tunteisiisi. </a:t>
            </a:r>
            <a:r>
              <a:rPr lang="fi-FI" sz="2500"/>
              <a:t>Onko tunteiden tunnistaminen sinulle helppoa? Onko sinulla sanoja tunteille? Mikäli tunteiden tunnistaminen on vaikeaa, voit hyödyntää erilaisia tunnelistoja tunteiden sanoittamisen apuna</a:t>
            </a:r>
          </a:p>
          <a:p>
            <a:pPr marL="342900" indent="-342900">
              <a:buFontTx/>
              <a:buChar char="-"/>
            </a:pPr>
            <a:r>
              <a:rPr lang="fi-FI" sz="2900" i="1"/>
              <a:t>Ovatko jotkin tunteet sinulle sallitumpia kuin toiset?</a:t>
            </a:r>
            <a:r>
              <a:rPr lang="fi-FI"/>
              <a:t>  </a:t>
            </a:r>
            <a:r>
              <a:rPr lang="fi-FI" sz="2500"/>
              <a:t>Onko sinulla kiellettyjä tunteita, joita et salli itsesi kokea? Pyri suhtautumaan tunteisiin ilman arvottamista hyviin ja huonoihin, sallittuihin ja kiellettyihin. Anna itsellesi lupa ilmaista kaikenlaisia tunteita. Mieti, miten voit tehdä sen vahingoittamatta itseäsi tai muita</a:t>
            </a:r>
          </a:p>
          <a:p>
            <a:pPr marL="342900" indent="-342900">
              <a:buFontTx/>
              <a:buChar char="-"/>
            </a:pPr>
            <a:r>
              <a:rPr lang="fi-FI" sz="2900" i="1"/>
              <a:t>Etsi keinoja säädellä tunteitasi ja hillitä itseäsi tilanteissa, joissa tunteiden ilmaiseminen ei jostain syystä ole mahdollista tai suotavaa. </a:t>
            </a:r>
            <a:r>
              <a:rPr lang="fi-FI" sz="2500"/>
              <a:t>Viesti itsellesi, että olet huomannut tunteesi ja palaat siihen tarvittaessa myöhemmin.</a:t>
            </a:r>
          </a:p>
          <a:p>
            <a:pPr marL="342900" indent="-342900">
              <a:buFontTx/>
              <a:buChar char="-"/>
            </a:pPr>
            <a:r>
              <a:rPr lang="fi-FI" sz="2900" i="1"/>
              <a:t>Kohtele itseäsi arvostaen. </a:t>
            </a:r>
            <a:r>
              <a:rPr lang="fi-FI" sz="2500"/>
              <a:t>Itsearvostus on tunnetaitojen perusta. Arvostava suhtautuminen itseä kohtaan mahdollistaa sen, että olet halukas kuuntelemaan tunteitasi ja ottamaan niiden välittämät viestit vastaan</a:t>
            </a:r>
          </a:p>
          <a:p>
            <a:pPr marL="342900" indent="-342900">
              <a:buFontTx/>
              <a:buChar char="-"/>
            </a:pPr>
            <a:r>
              <a:rPr lang="fi-FI" sz="2900" i="1"/>
              <a:t>Suhtaudu tunteisiin viestintuojina. </a:t>
            </a:r>
            <a:r>
              <a:rPr lang="fi-FI" sz="2500"/>
              <a:t>Tunteella on sinulle aina jotain kerrottavaa, ja ne pyrkivät ohjaamaan sinua oikeaan suuntaan elämässä</a:t>
            </a:r>
            <a:endParaRPr lang="fi-FI" sz="2500" dirty="0"/>
          </a:p>
        </p:txBody>
      </p:sp>
      <p:pic>
        <p:nvPicPr>
          <p:cNvPr id="5" name="Kuva 4" descr="Kuva, joka sisältää kohteen ulko, auringonlasku, lentävä, seisominen&#10;&#10;Kuvaus luotu automaattisesti">
            <a:extLst>
              <a:ext uri="{FF2B5EF4-FFF2-40B4-BE49-F238E27FC236}">
                <a16:creationId xmlns:a16="http://schemas.microsoft.com/office/drawing/2014/main" id="{180FF82F-92B7-4133-9E84-DC04C4CF50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25416" y="3861160"/>
            <a:ext cx="2619375" cy="1743075"/>
          </a:xfrm>
          <a:prstGeom prst="rect">
            <a:avLst/>
          </a:prstGeom>
          <a:effectLst>
            <a:softEdge rad="50800"/>
          </a:effectLst>
        </p:spPr>
      </p:pic>
    </p:spTree>
    <p:extLst>
      <p:ext uri="{BB962C8B-B14F-4D97-AF65-F5344CB8AC3E}">
        <p14:creationId xmlns:p14="http://schemas.microsoft.com/office/powerpoint/2010/main" val="895458075"/>
      </p:ext>
    </p:extLst>
  </p:cSld>
  <p:clrMapOvr>
    <a:masterClrMapping/>
  </p:clrMapOvr>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Sitka Heading"/>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docProps/app.xml><?xml version="1.0" encoding="utf-8"?>
<Properties xmlns="http://schemas.openxmlformats.org/officeDocument/2006/extended-properties" xmlns:vt="http://schemas.openxmlformats.org/officeDocument/2006/docPropsVTypes">
  <Template>Ion Boardroom</Template>
  <TotalTime>273</TotalTime>
  <Words>1039</Words>
  <Application>Microsoft Office PowerPoint</Application>
  <PresentationFormat>Laajakuva</PresentationFormat>
  <Paragraphs>89</Paragraphs>
  <Slides>13</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13</vt:i4>
      </vt:variant>
    </vt:vector>
  </HeadingPairs>
  <TitlesOfParts>
    <vt:vector size="17" baseType="lpstr">
      <vt:lpstr>Arial</vt:lpstr>
      <vt:lpstr>Sitka Heading</vt:lpstr>
      <vt:lpstr>Source Sans Pro</vt:lpstr>
      <vt:lpstr>3DFloatVTI</vt:lpstr>
      <vt:lpstr>Tunnetaidot ja oman tunneilmaisun kehittäminen</vt:lpstr>
      <vt:lpstr>PowerPoint-esitys</vt:lpstr>
      <vt:lpstr>PowerPoint-esitys</vt:lpstr>
      <vt:lpstr>PowerPoint-esitys</vt:lpstr>
      <vt:lpstr>PowerPoint-esitys</vt:lpstr>
      <vt:lpstr>PowerPoint-esitys</vt:lpstr>
      <vt:lpstr>Toisen huomioiminen vuorovaikutustilanteissa</vt:lpstr>
      <vt:lpstr>Toisen huomioiminen tunnereaktioissa</vt:lpstr>
      <vt:lpstr>Oman tunneilmaisun ja tunnetaitojen  kehittäminen</vt:lpstr>
      <vt:lpstr>PowerPoint-esitys</vt:lpstr>
      <vt:lpstr>Tehdään harjoitus, jossa on tarkoitus huomata kuinka käy, kun yrittää tukahduttaa jotakin sinnikästä ajatusta.</vt:lpstr>
      <vt:lpstr>Itsenäiset tehtävät:</vt:lpstr>
      <vt:lpstr>Tunteet on jees!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Tunnetaidot ja oman tunneilmaisun kehittäminen</dc:title>
  <dc:creator>Jenni Paukkuri</dc:creator>
  <cp:lastModifiedBy>Jenni Paukkuri</cp:lastModifiedBy>
  <cp:revision>25</cp:revision>
  <dcterms:created xsi:type="dcterms:W3CDTF">2020-09-02T06:36:38Z</dcterms:created>
  <dcterms:modified xsi:type="dcterms:W3CDTF">2020-09-03T17:24:40Z</dcterms:modified>
</cp:coreProperties>
</file>