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sldIdLst>
    <p:sldId id="256" r:id="rId2"/>
    <p:sldId id="279" r:id="rId3"/>
    <p:sldId id="257" r:id="rId4"/>
    <p:sldId id="258" r:id="rId5"/>
    <p:sldId id="263" r:id="rId6"/>
    <p:sldId id="280" r:id="rId7"/>
    <p:sldId id="259" r:id="rId8"/>
    <p:sldId id="260" r:id="rId9"/>
    <p:sldId id="264" r:id="rId10"/>
    <p:sldId id="262" r:id="rId11"/>
    <p:sldId id="266" r:id="rId12"/>
    <p:sldId id="269" r:id="rId13"/>
    <p:sldId id="268" r:id="rId14"/>
    <p:sldId id="270" r:id="rId15"/>
    <p:sldId id="267" r:id="rId16"/>
    <p:sldId id="271" r:id="rId17"/>
    <p:sldId id="272" r:id="rId18"/>
    <p:sldId id="293" r:id="rId19"/>
    <p:sldId id="282" r:id="rId20"/>
    <p:sldId id="288" r:id="rId21"/>
    <p:sldId id="289" r:id="rId22"/>
    <p:sldId id="290" r:id="rId23"/>
    <p:sldId id="284" r:id="rId24"/>
    <p:sldId id="283" r:id="rId25"/>
    <p:sldId id="287" r:id="rId26"/>
    <p:sldId id="285" r:id="rId27"/>
    <p:sldId id="286" r:id="rId28"/>
    <p:sldId id="292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9T19:50:00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C48F3-77CE-4735-9100-71B28784934C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0965A-4AB1-4D4D-A2C2-326D670E9F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12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Ohjauksen näkökulma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0965A-4AB1-4D4D-A2C2-326D670E9FC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750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(Yhdenvertaisuussuunnitelma yli 30 hengen yhteisöihin)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0965A-4AB1-4D4D-A2C2-326D670E9FC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170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0965A-4AB1-4D4D-A2C2-326D670E9FC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89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0965A-4AB1-4D4D-A2C2-326D670E9FC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21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0965A-4AB1-4D4D-A2C2-326D670E9FC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44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0965A-4AB1-4D4D-A2C2-326D670E9FC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362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0965A-4AB1-4D4D-A2C2-326D670E9FC7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82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0965A-4AB1-4D4D-A2C2-326D670E9FC7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89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6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4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8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6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0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2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4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3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melihuhtala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jennalampinen/lyk4udi8oo6w667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auhankasvatus.fi/wp-content/uploads/2018/02/yhdenvertaisuus_opas_web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fCrWDLVxz_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hdenvertaisuus.fi/documents/5232670/5376058/Kaikkien+kasvojen+kunta_+Opas+kuntien+yhdenvertaisuussuunnitteluun/74ef0f69-4453-e3d8-ff74-7f43abd14387/Kaikkien+kasvojen+kunta_+Opas+kuntien+yhdenvertaisuussuunnitteluun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063D3-D758-45C0-9697-0C1CAB97F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0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EEA0C3-AC41-41F9-A8E6-C7D6E5E8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Yhdenvertaisuus ja tasa-arvo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071C0A-78B8-4D26-85CB-A15684389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Jenna Lampinen 25.1.2021</a:t>
            </a:r>
          </a:p>
        </p:txBody>
      </p:sp>
    </p:spTree>
    <p:extLst>
      <p:ext uri="{BB962C8B-B14F-4D97-AF65-F5344CB8AC3E}">
        <p14:creationId xmlns:p14="http://schemas.microsoft.com/office/powerpoint/2010/main" val="3782972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8690AC-6946-4248-8EE3-FE019F04C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271CE09-7AD6-42C0-9DB6-12ED46A0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4543"/>
            <a:ext cx="4059647" cy="5146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300" dirty="0">
                <a:solidFill>
                  <a:srgbClr val="E37A2D"/>
                </a:solidFill>
              </a:rPr>
              <a:t>Yhdenvertaisuutta ja tasa-arvoa edistävät tekijät ohjaustoiminnassa</a:t>
            </a:r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54012837-9F12-440F-990A-71AA288B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4340" y="493776"/>
            <a:ext cx="6101694" cy="5722227"/>
          </a:xfrm>
          <a:custGeom>
            <a:avLst/>
            <a:gdLst>
              <a:gd name="connsiteX0" fmla="*/ 0 w 6101694"/>
              <a:gd name="connsiteY0" fmla="*/ 0 h 5722227"/>
              <a:gd name="connsiteX1" fmla="*/ 800000 w 6101694"/>
              <a:gd name="connsiteY1" fmla="*/ 0 h 5722227"/>
              <a:gd name="connsiteX2" fmla="*/ 1355932 w 6101694"/>
              <a:gd name="connsiteY2" fmla="*/ 0 h 5722227"/>
              <a:gd name="connsiteX3" fmla="*/ 2033898 w 6101694"/>
              <a:gd name="connsiteY3" fmla="*/ 0 h 5722227"/>
              <a:gd name="connsiteX4" fmla="*/ 2772881 w 6101694"/>
              <a:gd name="connsiteY4" fmla="*/ 0 h 5722227"/>
              <a:gd name="connsiteX5" fmla="*/ 3267796 w 6101694"/>
              <a:gd name="connsiteY5" fmla="*/ 0 h 5722227"/>
              <a:gd name="connsiteX6" fmla="*/ 3762711 w 6101694"/>
              <a:gd name="connsiteY6" fmla="*/ 0 h 5722227"/>
              <a:gd name="connsiteX7" fmla="*/ 4562711 w 6101694"/>
              <a:gd name="connsiteY7" fmla="*/ 0 h 5722227"/>
              <a:gd name="connsiteX8" fmla="*/ 5240677 w 6101694"/>
              <a:gd name="connsiteY8" fmla="*/ 0 h 5722227"/>
              <a:gd name="connsiteX9" fmla="*/ 6101694 w 6101694"/>
              <a:gd name="connsiteY9" fmla="*/ 0 h 5722227"/>
              <a:gd name="connsiteX10" fmla="*/ 6101694 w 6101694"/>
              <a:gd name="connsiteY10" fmla="*/ 635803 h 5722227"/>
              <a:gd name="connsiteX11" fmla="*/ 6101694 w 6101694"/>
              <a:gd name="connsiteY11" fmla="*/ 1328828 h 5722227"/>
              <a:gd name="connsiteX12" fmla="*/ 6101694 w 6101694"/>
              <a:gd name="connsiteY12" fmla="*/ 1850187 h 5722227"/>
              <a:gd name="connsiteX13" fmla="*/ 6101694 w 6101694"/>
              <a:gd name="connsiteY13" fmla="*/ 2485990 h 5722227"/>
              <a:gd name="connsiteX14" fmla="*/ 6101694 w 6101694"/>
              <a:gd name="connsiteY14" fmla="*/ 2950126 h 5722227"/>
              <a:gd name="connsiteX15" fmla="*/ 6101694 w 6101694"/>
              <a:gd name="connsiteY15" fmla="*/ 3700373 h 5722227"/>
              <a:gd name="connsiteX16" fmla="*/ 6101694 w 6101694"/>
              <a:gd name="connsiteY16" fmla="*/ 4336176 h 5722227"/>
              <a:gd name="connsiteX17" fmla="*/ 6101694 w 6101694"/>
              <a:gd name="connsiteY17" fmla="*/ 5086424 h 5722227"/>
              <a:gd name="connsiteX18" fmla="*/ 6101694 w 6101694"/>
              <a:gd name="connsiteY18" fmla="*/ 5722227 h 5722227"/>
              <a:gd name="connsiteX19" fmla="*/ 5545762 w 6101694"/>
              <a:gd name="connsiteY19" fmla="*/ 5722227 h 5722227"/>
              <a:gd name="connsiteX20" fmla="*/ 4745762 w 6101694"/>
              <a:gd name="connsiteY20" fmla="*/ 5722227 h 5722227"/>
              <a:gd name="connsiteX21" fmla="*/ 4067796 w 6101694"/>
              <a:gd name="connsiteY21" fmla="*/ 5722227 h 5722227"/>
              <a:gd name="connsiteX22" fmla="*/ 3572881 w 6101694"/>
              <a:gd name="connsiteY22" fmla="*/ 5722227 h 5722227"/>
              <a:gd name="connsiteX23" fmla="*/ 2894915 w 6101694"/>
              <a:gd name="connsiteY23" fmla="*/ 5722227 h 5722227"/>
              <a:gd name="connsiteX24" fmla="*/ 2277966 w 6101694"/>
              <a:gd name="connsiteY24" fmla="*/ 5722227 h 5722227"/>
              <a:gd name="connsiteX25" fmla="*/ 1661017 w 6101694"/>
              <a:gd name="connsiteY25" fmla="*/ 5722227 h 5722227"/>
              <a:gd name="connsiteX26" fmla="*/ 1044068 w 6101694"/>
              <a:gd name="connsiteY26" fmla="*/ 5722227 h 5722227"/>
              <a:gd name="connsiteX27" fmla="*/ 0 w 6101694"/>
              <a:gd name="connsiteY27" fmla="*/ 5722227 h 5722227"/>
              <a:gd name="connsiteX28" fmla="*/ 0 w 6101694"/>
              <a:gd name="connsiteY28" fmla="*/ 5029202 h 5722227"/>
              <a:gd name="connsiteX29" fmla="*/ 0 w 6101694"/>
              <a:gd name="connsiteY29" fmla="*/ 4450621 h 5722227"/>
              <a:gd name="connsiteX30" fmla="*/ 0 w 6101694"/>
              <a:gd name="connsiteY30" fmla="*/ 3986485 h 5722227"/>
              <a:gd name="connsiteX31" fmla="*/ 0 w 6101694"/>
              <a:gd name="connsiteY31" fmla="*/ 3407904 h 5722227"/>
              <a:gd name="connsiteX32" fmla="*/ 0 w 6101694"/>
              <a:gd name="connsiteY32" fmla="*/ 2714879 h 5722227"/>
              <a:gd name="connsiteX33" fmla="*/ 0 w 6101694"/>
              <a:gd name="connsiteY33" fmla="*/ 1964631 h 5722227"/>
              <a:gd name="connsiteX34" fmla="*/ 0 w 6101694"/>
              <a:gd name="connsiteY34" fmla="*/ 1500495 h 5722227"/>
              <a:gd name="connsiteX35" fmla="*/ 0 w 6101694"/>
              <a:gd name="connsiteY35" fmla="*/ 1036359 h 5722227"/>
              <a:gd name="connsiteX36" fmla="*/ 0 w 610169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101694" h="5722227" fill="none" extrusionOk="0">
                <a:moveTo>
                  <a:pt x="0" y="0"/>
                </a:moveTo>
                <a:cubicBezTo>
                  <a:pt x="264111" y="-34544"/>
                  <a:pt x="599981" y="-21810"/>
                  <a:pt x="800000" y="0"/>
                </a:cubicBezTo>
                <a:cubicBezTo>
                  <a:pt x="1000019" y="21810"/>
                  <a:pt x="1172170" y="-17208"/>
                  <a:pt x="1355932" y="0"/>
                </a:cubicBezTo>
                <a:cubicBezTo>
                  <a:pt x="1539694" y="17208"/>
                  <a:pt x="1711827" y="4491"/>
                  <a:pt x="2033898" y="0"/>
                </a:cubicBezTo>
                <a:cubicBezTo>
                  <a:pt x="2355969" y="-4491"/>
                  <a:pt x="2445821" y="-13174"/>
                  <a:pt x="2772881" y="0"/>
                </a:cubicBezTo>
                <a:cubicBezTo>
                  <a:pt x="3099941" y="13174"/>
                  <a:pt x="3023884" y="12786"/>
                  <a:pt x="3267796" y="0"/>
                </a:cubicBezTo>
                <a:cubicBezTo>
                  <a:pt x="3511709" y="-12786"/>
                  <a:pt x="3662887" y="-22845"/>
                  <a:pt x="3762711" y="0"/>
                </a:cubicBezTo>
                <a:cubicBezTo>
                  <a:pt x="3862535" y="22845"/>
                  <a:pt x="4224831" y="13579"/>
                  <a:pt x="4562711" y="0"/>
                </a:cubicBezTo>
                <a:cubicBezTo>
                  <a:pt x="4900591" y="-13579"/>
                  <a:pt x="4973014" y="1525"/>
                  <a:pt x="5240677" y="0"/>
                </a:cubicBezTo>
                <a:cubicBezTo>
                  <a:pt x="5508340" y="-1525"/>
                  <a:pt x="5866423" y="39443"/>
                  <a:pt x="6101694" y="0"/>
                </a:cubicBezTo>
                <a:cubicBezTo>
                  <a:pt x="6116066" y="203473"/>
                  <a:pt x="6082666" y="354587"/>
                  <a:pt x="6101694" y="635803"/>
                </a:cubicBezTo>
                <a:cubicBezTo>
                  <a:pt x="6120722" y="917019"/>
                  <a:pt x="6128465" y="1080490"/>
                  <a:pt x="6101694" y="1328828"/>
                </a:cubicBezTo>
                <a:cubicBezTo>
                  <a:pt x="6074923" y="1577167"/>
                  <a:pt x="6096140" y="1683839"/>
                  <a:pt x="6101694" y="1850187"/>
                </a:cubicBezTo>
                <a:cubicBezTo>
                  <a:pt x="6107248" y="2016535"/>
                  <a:pt x="6116565" y="2293482"/>
                  <a:pt x="6101694" y="2485990"/>
                </a:cubicBezTo>
                <a:cubicBezTo>
                  <a:pt x="6086823" y="2678498"/>
                  <a:pt x="6119719" y="2760200"/>
                  <a:pt x="6101694" y="2950126"/>
                </a:cubicBezTo>
                <a:cubicBezTo>
                  <a:pt x="6083669" y="3140052"/>
                  <a:pt x="6086742" y="3337929"/>
                  <a:pt x="6101694" y="3700373"/>
                </a:cubicBezTo>
                <a:cubicBezTo>
                  <a:pt x="6116646" y="4062817"/>
                  <a:pt x="6100526" y="4074588"/>
                  <a:pt x="6101694" y="4336176"/>
                </a:cubicBezTo>
                <a:cubicBezTo>
                  <a:pt x="6102862" y="4597764"/>
                  <a:pt x="6089487" y="4910678"/>
                  <a:pt x="6101694" y="5086424"/>
                </a:cubicBezTo>
                <a:cubicBezTo>
                  <a:pt x="6113901" y="5262170"/>
                  <a:pt x="6085924" y="5572099"/>
                  <a:pt x="6101694" y="5722227"/>
                </a:cubicBezTo>
                <a:cubicBezTo>
                  <a:pt x="5919744" y="5716778"/>
                  <a:pt x="5790906" y="5742305"/>
                  <a:pt x="5545762" y="5722227"/>
                </a:cubicBezTo>
                <a:cubicBezTo>
                  <a:pt x="5300618" y="5702149"/>
                  <a:pt x="5040097" y="5710674"/>
                  <a:pt x="4745762" y="5722227"/>
                </a:cubicBezTo>
                <a:cubicBezTo>
                  <a:pt x="4451427" y="5733780"/>
                  <a:pt x="4304452" y="5701165"/>
                  <a:pt x="4067796" y="5722227"/>
                </a:cubicBezTo>
                <a:cubicBezTo>
                  <a:pt x="3831140" y="5743289"/>
                  <a:pt x="3687500" y="5717858"/>
                  <a:pt x="3572881" y="5722227"/>
                </a:cubicBezTo>
                <a:cubicBezTo>
                  <a:pt x="3458263" y="5726596"/>
                  <a:pt x="3233099" y="5703665"/>
                  <a:pt x="2894915" y="5722227"/>
                </a:cubicBezTo>
                <a:cubicBezTo>
                  <a:pt x="2556731" y="5740789"/>
                  <a:pt x="2513553" y="5741605"/>
                  <a:pt x="2277966" y="5722227"/>
                </a:cubicBezTo>
                <a:cubicBezTo>
                  <a:pt x="2042379" y="5702849"/>
                  <a:pt x="1946932" y="5707233"/>
                  <a:pt x="1661017" y="5722227"/>
                </a:cubicBezTo>
                <a:cubicBezTo>
                  <a:pt x="1375102" y="5737221"/>
                  <a:pt x="1212345" y="5721134"/>
                  <a:pt x="1044068" y="5722227"/>
                </a:cubicBezTo>
                <a:cubicBezTo>
                  <a:pt x="875791" y="5723320"/>
                  <a:pt x="298249" y="5685035"/>
                  <a:pt x="0" y="5722227"/>
                </a:cubicBezTo>
                <a:cubicBezTo>
                  <a:pt x="-7210" y="5391018"/>
                  <a:pt x="-25179" y="5360677"/>
                  <a:pt x="0" y="5029202"/>
                </a:cubicBezTo>
                <a:cubicBezTo>
                  <a:pt x="25179" y="4697727"/>
                  <a:pt x="-20542" y="4653879"/>
                  <a:pt x="0" y="4450621"/>
                </a:cubicBezTo>
                <a:cubicBezTo>
                  <a:pt x="20542" y="4247363"/>
                  <a:pt x="-2859" y="4184961"/>
                  <a:pt x="0" y="3986485"/>
                </a:cubicBezTo>
                <a:cubicBezTo>
                  <a:pt x="2859" y="3788009"/>
                  <a:pt x="-1796" y="3641618"/>
                  <a:pt x="0" y="3407904"/>
                </a:cubicBezTo>
                <a:cubicBezTo>
                  <a:pt x="1796" y="3174190"/>
                  <a:pt x="24860" y="2909434"/>
                  <a:pt x="0" y="2714879"/>
                </a:cubicBezTo>
                <a:cubicBezTo>
                  <a:pt x="-24860" y="2520324"/>
                  <a:pt x="16000" y="2130810"/>
                  <a:pt x="0" y="1964631"/>
                </a:cubicBezTo>
                <a:cubicBezTo>
                  <a:pt x="-16000" y="1798452"/>
                  <a:pt x="7625" y="1600521"/>
                  <a:pt x="0" y="1500495"/>
                </a:cubicBezTo>
                <a:cubicBezTo>
                  <a:pt x="-7625" y="1400469"/>
                  <a:pt x="11054" y="1189580"/>
                  <a:pt x="0" y="1036359"/>
                </a:cubicBezTo>
                <a:cubicBezTo>
                  <a:pt x="-11054" y="883138"/>
                  <a:pt x="-253" y="300104"/>
                  <a:pt x="0" y="0"/>
                </a:cubicBezTo>
                <a:close/>
              </a:path>
              <a:path w="6101694" h="5722227" stroke="0" extrusionOk="0">
                <a:moveTo>
                  <a:pt x="0" y="0"/>
                </a:moveTo>
                <a:cubicBezTo>
                  <a:pt x="209331" y="11587"/>
                  <a:pt x="450211" y="18912"/>
                  <a:pt x="616949" y="0"/>
                </a:cubicBezTo>
                <a:cubicBezTo>
                  <a:pt x="783687" y="-18912"/>
                  <a:pt x="893121" y="-1594"/>
                  <a:pt x="1111864" y="0"/>
                </a:cubicBezTo>
                <a:cubicBezTo>
                  <a:pt x="1330608" y="1594"/>
                  <a:pt x="1740887" y="-39579"/>
                  <a:pt x="1911864" y="0"/>
                </a:cubicBezTo>
                <a:cubicBezTo>
                  <a:pt x="2082841" y="39579"/>
                  <a:pt x="2378650" y="-14252"/>
                  <a:pt x="2528813" y="0"/>
                </a:cubicBezTo>
                <a:cubicBezTo>
                  <a:pt x="2678976" y="14252"/>
                  <a:pt x="2911915" y="20021"/>
                  <a:pt x="3145762" y="0"/>
                </a:cubicBezTo>
                <a:cubicBezTo>
                  <a:pt x="3379609" y="-20021"/>
                  <a:pt x="3572055" y="-4809"/>
                  <a:pt x="3945762" y="0"/>
                </a:cubicBezTo>
                <a:cubicBezTo>
                  <a:pt x="4319469" y="4809"/>
                  <a:pt x="4380532" y="22923"/>
                  <a:pt x="4501694" y="0"/>
                </a:cubicBezTo>
                <a:cubicBezTo>
                  <a:pt x="4622856" y="-22923"/>
                  <a:pt x="5105454" y="38231"/>
                  <a:pt x="5301694" y="0"/>
                </a:cubicBezTo>
                <a:cubicBezTo>
                  <a:pt x="5497934" y="-38231"/>
                  <a:pt x="5801758" y="-1787"/>
                  <a:pt x="6101694" y="0"/>
                </a:cubicBezTo>
                <a:cubicBezTo>
                  <a:pt x="6080386" y="256153"/>
                  <a:pt x="6091900" y="335049"/>
                  <a:pt x="6101694" y="635803"/>
                </a:cubicBezTo>
                <a:cubicBezTo>
                  <a:pt x="6111488" y="936557"/>
                  <a:pt x="6102274" y="1092448"/>
                  <a:pt x="6101694" y="1271606"/>
                </a:cubicBezTo>
                <a:cubicBezTo>
                  <a:pt x="6101114" y="1450764"/>
                  <a:pt x="6089931" y="1797531"/>
                  <a:pt x="6101694" y="1964631"/>
                </a:cubicBezTo>
                <a:cubicBezTo>
                  <a:pt x="6113457" y="2131731"/>
                  <a:pt x="6092457" y="2235822"/>
                  <a:pt x="6101694" y="2428767"/>
                </a:cubicBezTo>
                <a:cubicBezTo>
                  <a:pt x="6110931" y="2621712"/>
                  <a:pt x="6093019" y="2925917"/>
                  <a:pt x="6101694" y="3064570"/>
                </a:cubicBezTo>
                <a:cubicBezTo>
                  <a:pt x="6110369" y="3203223"/>
                  <a:pt x="6128845" y="3501958"/>
                  <a:pt x="6101694" y="3700373"/>
                </a:cubicBezTo>
                <a:cubicBezTo>
                  <a:pt x="6074543" y="3898788"/>
                  <a:pt x="6073804" y="4046823"/>
                  <a:pt x="6101694" y="4336176"/>
                </a:cubicBezTo>
                <a:cubicBezTo>
                  <a:pt x="6129584" y="4625529"/>
                  <a:pt x="6130911" y="4774033"/>
                  <a:pt x="6101694" y="5029202"/>
                </a:cubicBezTo>
                <a:cubicBezTo>
                  <a:pt x="6072477" y="5284371"/>
                  <a:pt x="6105424" y="5383875"/>
                  <a:pt x="6101694" y="5722227"/>
                </a:cubicBezTo>
                <a:cubicBezTo>
                  <a:pt x="5868939" y="5758327"/>
                  <a:pt x="5599911" y="5706985"/>
                  <a:pt x="5362711" y="5722227"/>
                </a:cubicBezTo>
                <a:cubicBezTo>
                  <a:pt x="5125511" y="5737469"/>
                  <a:pt x="4979264" y="5718034"/>
                  <a:pt x="4806779" y="5722227"/>
                </a:cubicBezTo>
                <a:cubicBezTo>
                  <a:pt x="4634294" y="5726420"/>
                  <a:pt x="4390013" y="5742179"/>
                  <a:pt x="4006779" y="5722227"/>
                </a:cubicBezTo>
                <a:cubicBezTo>
                  <a:pt x="3623545" y="5702275"/>
                  <a:pt x="3615470" y="5754067"/>
                  <a:pt x="3328813" y="5722227"/>
                </a:cubicBezTo>
                <a:cubicBezTo>
                  <a:pt x="3042156" y="5690387"/>
                  <a:pt x="2924084" y="5695553"/>
                  <a:pt x="2772881" y="5722227"/>
                </a:cubicBezTo>
                <a:cubicBezTo>
                  <a:pt x="2621678" y="5748901"/>
                  <a:pt x="2380031" y="5698146"/>
                  <a:pt x="2094915" y="5722227"/>
                </a:cubicBezTo>
                <a:cubicBezTo>
                  <a:pt x="1809799" y="5746308"/>
                  <a:pt x="1743826" y="5719353"/>
                  <a:pt x="1600000" y="5722227"/>
                </a:cubicBezTo>
                <a:cubicBezTo>
                  <a:pt x="1456174" y="5725101"/>
                  <a:pt x="1293395" y="5743243"/>
                  <a:pt x="1105085" y="5722227"/>
                </a:cubicBezTo>
                <a:cubicBezTo>
                  <a:pt x="916775" y="5701211"/>
                  <a:pt x="536449" y="5753320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25400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FF93F7-2CC3-44B6-92FA-A857F665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40" y="804544"/>
            <a:ext cx="5544312" cy="5146675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Ohjattavien kohtaaminen yksilöinä heidän erityistarpeensa huomioiden</a:t>
            </a:r>
          </a:p>
          <a:p>
            <a:r>
              <a:rPr lang="fi-FI" dirty="0">
                <a:solidFill>
                  <a:schemeClr val="bg1"/>
                </a:solidFill>
              </a:rPr>
              <a:t>Syrjintään puuttuminen</a:t>
            </a:r>
          </a:p>
          <a:p>
            <a:r>
              <a:rPr lang="fi-FI" dirty="0">
                <a:solidFill>
                  <a:schemeClr val="bg1"/>
                </a:solidFill>
              </a:rPr>
              <a:t>Ohjaajan omien arvojen tiedostaminen</a:t>
            </a:r>
          </a:p>
          <a:p>
            <a:r>
              <a:rPr lang="fi-FI" dirty="0">
                <a:solidFill>
                  <a:schemeClr val="bg1"/>
                </a:solidFill>
              </a:rPr>
              <a:t>Ohjaajan toiminnan, sanojen ja tekojen vaikuttavuus</a:t>
            </a:r>
          </a:p>
          <a:p>
            <a:r>
              <a:rPr lang="fi-FI" dirty="0">
                <a:solidFill>
                  <a:schemeClr val="bg1"/>
                </a:solidFill>
              </a:rPr>
              <a:t>Osallistuminen on mahdollista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Toiminnan esteettömyys fyysisesti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Toiminnan esteettömyys sosiaalisesti</a:t>
            </a:r>
          </a:p>
        </p:txBody>
      </p:sp>
    </p:spTree>
    <p:extLst>
      <p:ext uri="{BB962C8B-B14F-4D97-AF65-F5344CB8AC3E}">
        <p14:creationId xmlns:p14="http://schemas.microsoft.com/office/powerpoint/2010/main" val="12621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rgbClr val="E37A2D"/>
          </a:solidFill>
          <a:ln w="57150">
            <a:solidFill>
              <a:srgbClr val="E37A2D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9D8972-496A-4399-979B-6CB72819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 err="1">
                <a:solidFill>
                  <a:srgbClr val="FFFFFF"/>
                </a:solidFill>
              </a:rPr>
              <a:t>Kuvittele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jääkiekkoilija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suutelemassa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puolisoaan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2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4988003-97F0-4399-90BC-16F84AEFB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695325"/>
            <a:ext cx="9234488" cy="59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9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rgbClr val="E37A2D"/>
          </a:solidFill>
          <a:ln w="57150">
            <a:solidFill>
              <a:srgbClr val="E37A2D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E56F3F-A3BB-4B9B-8AFC-68463F17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FFFFFF"/>
                </a:solidFill>
              </a:rPr>
              <a:t>Kuvittele suomalainen nainen mainostamassa maitoa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3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45F3B00-1E84-4401-9A6E-4F04839D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87" y="928687"/>
            <a:ext cx="5000625" cy="500062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190D940-769C-42B9-A853-3F386CB1BEF3}"/>
              </a:ext>
            </a:extLst>
          </p:cNvPr>
          <p:cNvSpPr txBox="1"/>
          <p:nvPr/>
        </p:nvSpPr>
        <p:spPr>
          <a:xfrm>
            <a:off x="9521072" y="4382273"/>
            <a:ext cx="19890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200" b="0" i="0" dirty="0">
                <a:solidFill>
                  <a:srgbClr val="222222"/>
                </a:solidFill>
                <a:effectLst/>
                <a:latin typeface="Lato"/>
              </a:rPr>
              <a:t>Koti etsii ihmistä - Romanikuvat mainoksissa</a:t>
            </a:r>
            <a:br>
              <a:rPr lang="fi-FI" sz="1200" b="0" i="0" dirty="0">
                <a:solidFill>
                  <a:srgbClr val="222222"/>
                </a:solidFill>
                <a:effectLst/>
                <a:latin typeface="Lato"/>
              </a:rPr>
            </a:br>
            <a:r>
              <a:rPr lang="fi-FI" sz="1200" b="0" i="0" dirty="0">
                <a:solidFill>
                  <a:srgbClr val="222222"/>
                </a:solidFill>
                <a:effectLst/>
                <a:latin typeface="Lato"/>
              </a:rPr>
              <a:t>Valokuvat: </a:t>
            </a:r>
            <a:r>
              <a:rPr lang="fi-FI" sz="1200" b="0" i="0" u="none" strike="noStrike" dirty="0">
                <a:solidFill>
                  <a:srgbClr val="0981D8"/>
                </a:solidFill>
                <a:effectLst/>
                <a:latin typeface="Lato"/>
                <a:hlinkClick r:id="rId3"/>
              </a:rPr>
              <a:t>Irmeli Huhtala</a:t>
            </a:r>
            <a:r>
              <a:rPr lang="fi-FI" sz="1200" b="0" i="0" dirty="0">
                <a:solidFill>
                  <a:srgbClr val="222222"/>
                </a:solidFill>
                <a:effectLst/>
                <a:latin typeface="Lato"/>
              </a:rPr>
              <a:t> / Graafinen suunnittelu: Hanna Ruusulampi</a:t>
            </a:r>
          </a:p>
        </p:txBody>
      </p:sp>
    </p:spTree>
    <p:extLst>
      <p:ext uri="{BB962C8B-B14F-4D97-AF65-F5344CB8AC3E}">
        <p14:creationId xmlns:p14="http://schemas.microsoft.com/office/powerpoint/2010/main" val="261508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F8690AC-6946-4248-8EE3-FE019F04C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4C36E9E-316E-42CD-9A3C-57F5420E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4543"/>
            <a:ext cx="4059647" cy="5146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200">
                <a:solidFill>
                  <a:srgbClr val="E37A2D"/>
                </a:solidFill>
              </a:rPr>
              <a:t>Ennakkoluulot ja stereotypiat</a:t>
            </a:r>
          </a:p>
        </p:txBody>
      </p:sp>
      <p:sp>
        <p:nvSpPr>
          <p:cNvPr id="25" name="sketchy content container">
            <a:extLst>
              <a:ext uri="{FF2B5EF4-FFF2-40B4-BE49-F238E27FC236}">
                <a16:creationId xmlns:a16="http://schemas.microsoft.com/office/drawing/2014/main" id="{54012837-9F12-440F-990A-71AA288B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4340" y="493776"/>
            <a:ext cx="6101694" cy="5722227"/>
          </a:xfrm>
          <a:custGeom>
            <a:avLst/>
            <a:gdLst>
              <a:gd name="connsiteX0" fmla="*/ 0 w 6101694"/>
              <a:gd name="connsiteY0" fmla="*/ 0 h 5722227"/>
              <a:gd name="connsiteX1" fmla="*/ 800000 w 6101694"/>
              <a:gd name="connsiteY1" fmla="*/ 0 h 5722227"/>
              <a:gd name="connsiteX2" fmla="*/ 1355932 w 6101694"/>
              <a:gd name="connsiteY2" fmla="*/ 0 h 5722227"/>
              <a:gd name="connsiteX3" fmla="*/ 2033898 w 6101694"/>
              <a:gd name="connsiteY3" fmla="*/ 0 h 5722227"/>
              <a:gd name="connsiteX4" fmla="*/ 2772881 w 6101694"/>
              <a:gd name="connsiteY4" fmla="*/ 0 h 5722227"/>
              <a:gd name="connsiteX5" fmla="*/ 3267796 w 6101694"/>
              <a:gd name="connsiteY5" fmla="*/ 0 h 5722227"/>
              <a:gd name="connsiteX6" fmla="*/ 3762711 w 6101694"/>
              <a:gd name="connsiteY6" fmla="*/ 0 h 5722227"/>
              <a:gd name="connsiteX7" fmla="*/ 4562711 w 6101694"/>
              <a:gd name="connsiteY7" fmla="*/ 0 h 5722227"/>
              <a:gd name="connsiteX8" fmla="*/ 5240677 w 6101694"/>
              <a:gd name="connsiteY8" fmla="*/ 0 h 5722227"/>
              <a:gd name="connsiteX9" fmla="*/ 6101694 w 6101694"/>
              <a:gd name="connsiteY9" fmla="*/ 0 h 5722227"/>
              <a:gd name="connsiteX10" fmla="*/ 6101694 w 6101694"/>
              <a:gd name="connsiteY10" fmla="*/ 635803 h 5722227"/>
              <a:gd name="connsiteX11" fmla="*/ 6101694 w 6101694"/>
              <a:gd name="connsiteY11" fmla="*/ 1328828 h 5722227"/>
              <a:gd name="connsiteX12" fmla="*/ 6101694 w 6101694"/>
              <a:gd name="connsiteY12" fmla="*/ 1850187 h 5722227"/>
              <a:gd name="connsiteX13" fmla="*/ 6101694 w 6101694"/>
              <a:gd name="connsiteY13" fmla="*/ 2485990 h 5722227"/>
              <a:gd name="connsiteX14" fmla="*/ 6101694 w 6101694"/>
              <a:gd name="connsiteY14" fmla="*/ 2950126 h 5722227"/>
              <a:gd name="connsiteX15" fmla="*/ 6101694 w 6101694"/>
              <a:gd name="connsiteY15" fmla="*/ 3700373 h 5722227"/>
              <a:gd name="connsiteX16" fmla="*/ 6101694 w 6101694"/>
              <a:gd name="connsiteY16" fmla="*/ 4336176 h 5722227"/>
              <a:gd name="connsiteX17" fmla="*/ 6101694 w 6101694"/>
              <a:gd name="connsiteY17" fmla="*/ 5086424 h 5722227"/>
              <a:gd name="connsiteX18" fmla="*/ 6101694 w 6101694"/>
              <a:gd name="connsiteY18" fmla="*/ 5722227 h 5722227"/>
              <a:gd name="connsiteX19" fmla="*/ 5545762 w 6101694"/>
              <a:gd name="connsiteY19" fmla="*/ 5722227 h 5722227"/>
              <a:gd name="connsiteX20" fmla="*/ 4745762 w 6101694"/>
              <a:gd name="connsiteY20" fmla="*/ 5722227 h 5722227"/>
              <a:gd name="connsiteX21" fmla="*/ 4067796 w 6101694"/>
              <a:gd name="connsiteY21" fmla="*/ 5722227 h 5722227"/>
              <a:gd name="connsiteX22" fmla="*/ 3572881 w 6101694"/>
              <a:gd name="connsiteY22" fmla="*/ 5722227 h 5722227"/>
              <a:gd name="connsiteX23" fmla="*/ 2894915 w 6101694"/>
              <a:gd name="connsiteY23" fmla="*/ 5722227 h 5722227"/>
              <a:gd name="connsiteX24" fmla="*/ 2277966 w 6101694"/>
              <a:gd name="connsiteY24" fmla="*/ 5722227 h 5722227"/>
              <a:gd name="connsiteX25" fmla="*/ 1661017 w 6101694"/>
              <a:gd name="connsiteY25" fmla="*/ 5722227 h 5722227"/>
              <a:gd name="connsiteX26" fmla="*/ 1044068 w 6101694"/>
              <a:gd name="connsiteY26" fmla="*/ 5722227 h 5722227"/>
              <a:gd name="connsiteX27" fmla="*/ 0 w 6101694"/>
              <a:gd name="connsiteY27" fmla="*/ 5722227 h 5722227"/>
              <a:gd name="connsiteX28" fmla="*/ 0 w 6101694"/>
              <a:gd name="connsiteY28" fmla="*/ 5029202 h 5722227"/>
              <a:gd name="connsiteX29" fmla="*/ 0 w 6101694"/>
              <a:gd name="connsiteY29" fmla="*/ 4450621 h 5722227"/>
              <a:gd name="connsiteX30" fmla="*/ 0 w 6101694"/>
              <a:gd name="connsiteY30" fmla="*/ 3986485 h 5722227"/>
              <a:gd name="connsiteX31" fmla="*/ 0 w 6101694"/>
              <a:gd name="connsiteY31" fmla="*/ 3407904 h 5722227"/>
              <a:gd name="connsiteX32" fmla="*/ 0 w 6101694"/>
              <a:gd name="connsiteY32" fmla="*/ 2714879 h 5722227"/>
              <a:gd name="connsiteX33" fmla="*/ 0 w 6101694"/>
              <a:gd name="connsiteY33" fmla="*/ 1964631 h 5722227"/>
              <a:gd name="connsiteX34" fmla="*/ 0 w 6101694"/>
              <a:gd name="connsiteY34" fmla="*/ 1500495 h 5722227"/>
              <a:gd name="connsiteX35" fmla="*/ 0 w 6101694"/>
              <a:gd name="connsiteY35" fmla="*/ 1036359 h 5722227"/>
              <a:gd name="connsiteX36" fmla="*/ 0 w 610169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101694" h="5722227" fill="none" extrusionOk="0">
                <a:moveTo>
                  <a:pt x="0" y="0"/>
                </a:moveTo>
                <a:cubicBezTo>
                  <a:pt x="264111" y="-34544"/>
                  <a:pt x="599981" y="-21810"/>
                  <a:pt x="800000" y="0"/>
                </a:cubicBezTo>
                <a:cubicBezTo>
                  <a:pt x="1000019" y="21810"/>
                  <a:pt x="1172170" y="-17208"/>
                  <a:pt x="1355932" y="0"/>
                </a:cubicBezTo>
                <a:cubicBezTo>
                  <a:pt x="1539694" y="17208"/>
                  <a:pt x="1711827" y="4491"/>
                  <a:pt x="2033898" y="0"/>
                </a:cubicBezTo>
                <a:cubicBezTo>
                  <a:pt x="2355969" y="-4491"/>
                  <a:pt x="2445821" y="-13174"/>
                  <a:pt x="2772881" y="0"/>
                </a:cubicBezTo>
                <a:cubicBezTo>
                  <a:pt x="3099941" y="13174"/>
                  <a:pt x="3023884" y="12786"/>
                  <a:pt x="3267796" y="0"/>
                </a:cubicBezTo>
                <a:cubicBezTo>
                  <a:pt x="3511709" y="-12786"/>
                  <a:pt x="3662887" y="-22845"/>
                  <a:pt x="3762711" y="0"/>
                </a:cubicBezTo>
                <a:cubicBezTo>
                  <a:pt x="3862535" y="22845"/>
                  <a:pt x="4224831" y="13579"/>
                  <a:pt x="4562711" y="0"/>
                </a:cubicBezTo>
                <a:cubicBezTo>
                  <a:pt x="4900591" y="-13579"/>
                  <a:pt x="4973014" y="1525"/>
                  <a:pt x="5240677" y="0"/>
                </a:cubicBezTo>
                <a:cubicBezTo>
                  <a:pt x="5508340" y="-1525"/>
                  <a:pt x="5866423" y="39443"/>
                  <a:pt x="6101694" y="0"/>
                </a:cubicBezTo>
                <a:cubicBezTo>
                  <a:pt x="6116066" y="203473"/>
                  <a:pt x="6082666" y="354587"/>
                  <a:pt x="6101694" y="635803"/>
                </a:cubicBezTo>
                <a:cubicBezTo>
                  <a:pt x="6120722" y="917019"/>
                  <a:pt x="6128465" y="1080490"/>
                  <a:pt x="6101694" y="1328828"/>
                </a:cubicBezTo>
                <a:cubicBezTo>
                  <a:pt x="6074923" y="1577167"/>
                  <a:pt x="6096140" y="1683839"/>
                  <a:pt x="6101694" y="1850187"/>
                </a:cubicBezTo>
                <a:cubicBezTo>
                  <a:pt x="6107248" y="2016535"/>
                  <a:pt x="6116565" y="2293482"/>
                  <a:pt x="6101694" y="2485990"/>
                </a:cubicBezTo>
                <a:cubicBezTo>
                  <a:pt x="6086823" y="2678498"/>
                  <a:pt x="6119719" y="2760200"/>
                  <a:pt x="6101694" y="2950126"/>
                </a:cubicBezTo>
                <a:cubicBezTo>
                  <a:pt x="6083669" y="3140052"/>
                  <a:pt x="6086742" y="3337929"/>
                  <a:pt x="6101694" y="3700373"/>
                </a:cubicBezTo>
                <a:cubicBezTo>
                  <a:pt x="6116646" y="4062817"/>
                  <a:pt x="6100526" y="4074588"/>
                  <a:pt x="6101694" y="4336176"/>
                </a:cubicBezTo>
                <a:cubicBezTo>
                  <a:pt x="6102862" y="4597764"/>
                  <a:pt x="6089487" y="4910678"/>
                  <a:pt x="6101694" y="5086424"/>
                </a:cubicBezTo>
                <a:cubicBezTo>
                  <a:pt x="6113901" y="5262170"/>
                  <a:pt x="6085924" y="5572099"/>
                  <a:pt x="6101694" y="5722227"/>
                </a:cubicBezTo>
                <a:cubicBezTo>
                  <a:pt x="5919744" y="5716778"/>
                  <a:pt x="5790906" y="5742305"/>
                  <a:pt x="5545762" y="5722227"/>
                </a:cubicBezTo>
                <a:cubicBezTo>
                  <a:pt x="5300618" y="5702149"/>
                  <a:pt x="5040097" y="5710674"/>
                  <a:pt x="4745762" y="5722227"/>
                </a:cubicBezTo>
                <a:cubicBezTo>
                  <a:pt x="4451427" y="5733780"/>
                  <a:pt x="4304452" y="5701165"/>
                  <a:pt x="4067796" y="5722227"/>
                </a:cubicBezTo>
                <a:cubicBezTo>
                  <a:pt x="3831140" y="5743289"/>
                  <a:pt x="3687500" y="5717858"/>
                  <a:pt x="3572881" y="5722227"/>
                </a:cubicBezTo>
                <a:cubicBezTo>
                  <a:pt x="3458263" y="5726596"/>
                  <a:pt x="3233099" y="5703665"/>
                  <a:pt x="2894915" y="5722227"/>
                </a:cubicBezTo>
                <a:cubicBezTo>
                  <a:pt x="2556731" y="5740789"/>
                  <a:pt x="2513553" y="5741605"/>
                  <a:pt x="2277966" y="5722227"/>
                </a:cubicBezTo>
                <a:cubicBezTo>
                  <a:pt x="2042379" y="5702849"/>
                  <a:pt x="1946932" y="5707233"/>
                  <a:pt x="1661017" y="5722227"/>
                </a:cubicBezTo>
                <a:cubicBezTo>
                  <a:pt x="1375102" y="5737221"/>
                  <a:pt x="1212345" y="5721134"/>
                  <a:pt x="1044068" y="5722227"/>
                </a:cubicBezTo>
                <a:cubicBezTo>
                  <a:pt x="875791" y="5723320"/>
                  <a:pt x="298249" y="5685035"/>
                  <a:pt x="0" y="5722227"/>
                </a:cubicBezTo>
                <a:cubicBezTo>
                  <a:pt x="-7210" y="5391018"/>
                  <a:pt x="-25179" y="5360677"/>
                  <a:pt x="0" y="5029202"/>
                </a:cubicBezTo>
                <a:cubicBezTo>
                  <a:pt x="25179" y="4697727"/>
                  <a:pt x="-20542" y="4653879"/>
                  <a:pt x="0" y="4450621"/>
                </a:cubicBezTo>
                <a:cubicBezTo>
                  <a:pt x="20542" y="4247363"/>
                  <a:pt x="-2859" y="4184961"/>
                  <a:pt x="0" y="3986485"/>
                </a:cubicBezTo>
                <a:cubicBezTo>
                  <a:pt x="2859" y="3788009"/>
                  <a:pt x="-1796" y="3641618"/>
                  <a:pt x="0" y="3407904"/>
                </a:cubicBezTo>
                <a:cubicBezTo>
                  <a:pt x="1796" y="3174190"/>
                  <a:pt x="24860" y="2909434"/>
                  <a:pt x="0" y="2714879"/>
                </a:cubicBezTo>
                <a:cubicBezTo>
                  <a:pt x="-24860" y="2520324"/>
                  <a:pt x="16000" y="2130810"/>
                  <a:pt x="0" y="1964631"/>
                </a:cubicBezTo>
                <a:cubicBezTo>
                  <a:pt x="-16000" y="1798452"/>
                  <a:pt x="7625" y="1600521"/>
                  <a:pt x="0" y="1500495"/>
                </a:cubicBezTo>
                <a:cubicBezTo>
                  <a:pt x="-7625" y="1400469"/>
                  <a:pt x="11054" y="1189580"/>
                  <a:pt x="0" y="1036359"/>
                </a:cubicBezTo>
                <a:cubicBezTo>
                  <a:pt x="-11054" y="883138"/>
                  <a:pt x="-253" y="300104"/>
                  <a:pt x="0" y="0"/>
                </a:cubicBezTo>
                <a:close/>
              </a:path>
              <a:path w="6101694" h="5722227" stroke="0" extrusionOk="0">
                <a:moveTo>
                  <a:pt x="0" y="0"/>
                </a:moveTo>
                <a:cubicBezTo>
                  <a:pt x="209331" y="11587"/>
                  <a:pt x="450211" y="18912"/>
                  <a:pt x="616949" y="0"/>
                </a:cubicBezTo>
                <a:cubicBezTo>
                  <a:pt x="783687" y="-18912"/>
                  <a:pt x="893121" y="-1594"/>
                  <a:pt x="1111864" y="0"/>
                </a:cubicBezTo>
                <a:cubicBezTo>
                  <a:pt x="1330608" y="1594"/>
                  <a:pt x="1740887" y="-39579"/>
                  <a:pt x="1911864" y="0"/>
                </a:cubicBezTo>
                <a:cubicBezTo>
                  <a:pt x="2082841" y="39579"/>
                  <a:pt x="2378650" y="-14252"/>
                  <a:pt x="2528813" y="0"/>
                </a:cubicBezTo>
                <a:cubicBezTo>
                  <a:pt x="2678976" y="14252"/>
                  <a:pt x="2911915" y="20021"/>
                  <a:pt x="3145762" y="0"/>
                </a:cubicBezTo>
                <a:cubicBezTo>
                  <a:pt x="3379609" y="-20021"/>
                  <a:pt x="3572055" y="-4809"/>
                  <a:pt x="3945762" y="0"/>
                </a:cubicBezTo>
                <a:cubicBezTo>
                  <a:pt x="4319469" y="4809"/>
                  <a:pt x="4380532" y="22923"/>
                  <a:pt x="4501694" y="0"/>
                </a:cubicBezTo>
                <a:cubicBezTo>
                  <a:pt x="4622856" y="-22923"/>
                  <a:pt x="5105454" y="38231"/>
                  <a:pt x="5301694" y="0"/>
                </a:cubicBezTo>
                <a:cubicBezTo>
                  <a:pt x="5497934" y="-38231"/>
                  <a:pt x="5801758" y="-1787"/>
                  <a:pt x="6101694" y="0"/>
                </a:cubicBezTo>
                <a:cubicBezTo>
                  <a:pt x="6080386" y="256153"/>
                  <a:pt x="6091900" y="335049"/>
                  <a:pt x="6101694" y="635803"/>
                </a:cubicBezTo>
                <a:cubicBezTo>
                  <a:pt x="6111488" y="936557"/>
                  <a:pt x="6102274" y="1092448"/>
                  <a:pt x="6101694" y="1271606"/>
                </a:cubicBezTo>
                <a:cubicBezTo>
                  <a:pt x="6101114" y="1450764"/>
                  <a:pt x="6089931" y="1797531"/>
                  <a:pt x="6101694" y="1964631"/>
                </a:cubicBezTo>
                <a:cubicBezTo>
                  <a:pt x="6113457" y="2131731"/>
                  <a:pt x="6092457" y="2235822"/>
                  <a:pt x="6101694" y="2428767"/>
                </a:cubicBezTo>
                <a:cubicBezTo>
                  <a:pt x="6110931" y="2621712"/>
                  <a:pt x="6093019" y="2925917"/>
                  <a:pt x="6101694" y="3064570"/>
                </a:cubicBezTo>
                <a:cubicBezTo>
                  <a:pt x="6110369" y="3203223"/>
                  <a:pt x="6128845" y="3501958"/>
                  <a:pt x="6101694" y="3700373"/>
                </a:cubicBezTo>
                <a:cubicBezTo>
                  <a:pt x="6074543" y="3898788"/>
                  <a:pt x="6073804" y="4046823"/>
                  <a:pt x="6101694" y="4336176"/>
                </a:cubicBezTo>
                <a:cubicBezTo>
                  <a:pt x="6129584" y="4625529"/>
                  <a:pt x="6130911" y="4774033"/>
                  <a:pt x="6101694" y="5029202"/>
                </a:cubicBezTo>
                <a:cubicBezTo>
                  <a:pt x="6072477" y="5284371"/>
                  <a:pt x="6105424" y="5383875"/>
                  <a:pt x="6101694" y="5722227"/>
                </a:cubicBezTo>
                <a:cubicBezTo>
                  <a:pt x="5868939" y="5758327"/>
                  <a:pt x="5599911" y="5706985"/>
                  <a:pt x="5362711" y="5722227"/>
                </a:cubicBezTo>
                <a:cubicBezTo>
                  <a:pt x="5125511" y="5737469"/>
                  <a:pt x="4979264" y="5718034"/>
                  <a:pt x="4806779" y="5722227"/>
                </a:cubicBezTo>
                <a:cubicBezTo>
                  <a:pt x="4634294" y="5726420"/>
                  <a:pt x="4390013" y="5742179"/>
                  <a:pt x="4006779" y="5722227"/>
                </a:cubicBezTo>
                <a:cubicBezTo>
                  <a:pt x="3623545" y="5702275"/>
                  <a:pt x="3615470" y="5754067"/>
                  <a:pt x="3328813" y="5722227"/>
                </a:cubicBezTo>
                <a:cubicBezTo>
                  <a:pt x="3042156" y="5690387"/>
                  <a:pt x="2924084" y="5695553"/>
                  <a:pt x="2772881" y="5722227"/>
                </a:cubicBezTo>
                <a:cubicBezTo>
                  <a:pt x="2621678" y="5748901"/>
                  <a:pt x="2380031" y="5698146"/>
                  <a:pt x="2094915" y="5722227"/>
                </a:cubicBezTo>
                <a:cubicBezTo>
                  <a:pt x="1809799" y="5746308"/>
                  <a:pt x="1743826" y="5719353"/>
                  <a:pt x="1600000" y="5722227"/>
                </a:cubicBezTo>
                <a:cubicBezTo>
                  <a:pt x="1456174" y="5725101"/>
                  <a:pt x="1293395" y="5743243"/>
                  <a:pt x="1105085" y="5722227"/>
                </a:cubicBezTo>
                <a:cubicBezTo>
                  <a:pt x="916775" y="5701211"/>
                  <a:pt x="536449" y="5753320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25400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F1BF20E-193D-4614-8A04-9989758D72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06440" y="804544"/>
            <a:ext cx="5544312" cy="5146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Stereotypia on pelkistetty oletus joihinkin ihmisryhmiin liitetyistä ominaisuuksista tai käyttäytymisestä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Ennakkoluulo on </a:t>
            </a:r>
            <a:r>
              <a:rPr lang="en-US">
                <a:solidFill>
                  <a:schemeClr val="bg1"/>
                </a:solidFill>
                <a:effectLst/>
              </a:rPr>
              <a:t>perusteeton ja torjuva </a:t>
            </a:r>
            <a:r>
              <a:rPr lang="en-US">
                <a:solidFill>
                  <a:schemeClr val="bg1"/>
                </a:solidFill>
              </a:rPr>
              <a:t>olettamus</a:t>
            </a:r>
            <a:r>
              <a:rPr lang="en-US">
                <a:solidFill>
                  <a:schemeClr val="bg1"/>
                </a:solidFill>
                <a:effectLst/>
              </a:rPr>
              <a:t>, jonka muodostamme mielessämme toisesta ihmisestä tai ryhmästä ihmisiä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effectLst/>
              </a:rPr>
              <a:t>Ennakkoluulot auttavat jäsentämään ajatuksia ja hallitsemaan informaatiota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Ennakkoluulot tulee tunnistaa, kohdata ja käsitellä</a:t>
            </a:r>
          </a:p>
          <a:p>
            <a:pPr>
              <a:lnSpc>
                <a:spcPct val="100000"/>
              </a:lnSpc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6D6211B-6F22-4460-BB0F-E0FB58A5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fi-FI" sz="3300" dirty="0"/>
              <a:t>Yhdenvertainen kohtaaminen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41275" cap="rnd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17F529-2A7D-43A5-8FBB-D91CF11A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146394" cy="558475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400" dirty="0"/>
              <a:t>Kohtaa ihmisenä, aidosti – hallitse ennakkoluuloja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Älä oleta, muista että erilaisuus ei aina näy ulospäin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Muista itsemäärittelyoikeus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Vältä lokerointia ja stereotypioita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Älä vitsaile vähemmistöryhmistä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Huomioi kaikki kuulijat puheessasi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Anna tilaa erilaisuudelle  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Tutustu uuteen ja hanki omakohtaista tietoa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Jos et tiedä, kysy!</a:t>
            </a:r>
          </a:p>
        </p:txBody>
      </p:sp>
    </p:spTree>
    <p:extLst>
      <p:ext uri="{BB962C8B-B14F-4D97-AF65-F5344CB8AC3E}">
        <p14:creationId xmlns:p14="http://schemas.microsoft.com/office/powerpoint/2010/main" val="11504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3E64B-BC30-4C5F-96E3-B22DBC1F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EDCDDE-67A3-47E2-9146-EA48C905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Järjestätte </a:t>
            </a:r>
            <a:r>
              <a:rPr lang="fi-FI" dirty="0" err="1"/>
              <a:t>ryhmäytyspäivän</a:t>
            </a:r>
            <a:r>
              <a:rPr lang="fi-FI" dirty="0"/>
              <a:t> uusille opiskelijoille. Päivään sisältyy toiminnallisia tuokioita sekä tutustumista. Ette tunne osallistujia etukäteen. Miten huomioitte yhdenvertaisuuden ja tasa-arvon periaatteita etukäteen toiminnan suunnittelussa ja päivän aikana?</a:t>
            </a:r>
          </a:p>
          <a:p>
            <a:r>
              <a:rPr lang="fi-FI" dirty="0"/>
              <a:t>Jokaisella ryhmällä on oma näkökulma, josta käsin kysymykseen vastataan. Voitte vastata kysymykseen tämän lisäksi halutessanne myös kaikkien opiskelijoiden näkökulmasta. </a:t>
            </a:r>
          </a:p>
          <a:p>
            <a:pPr lvl="1"/>
            <a:r>
              <a:rPr lang="fi-FI" dirty="0"/>
              <a:t>Ryhmä 1: Monikulttuuristen ja monikielisten osallistujien näkökulma </a:t>
            </a:r>
          </a:p>
          <a:p>
            <a:pPr lvl="1"/>
            <a:r>
              <a:rPr lang="fi-FI" dirty="0"/>
              <a:t>Ryhmä 2: Sukupuoli- ja seksuaalivähemmistöjen näkökulma </a:t>
            </a:r>
          </a:p>
          <a:p>
            <a:pPr lvl="1"/>
            <a:r>
              <a:rPr lang="fi-FI" dirty="0"/>
              <a:t>Ryhmä 3: Fyysisten rajoitteiden näkökulma, näkö- tai kuulovammaisuus</a:t>
            </a:r>
          </a:p>
          <a:p>
            <a:pPr lvl="1"/>
            <a:r>
              <a:rPr lang="fi-FI" dirty="0"/>
              <a:t>Ryhmä 4: Fyysisten rajoitteiden näkökulma, liikuntavammaisuus</a:t>
            </a:r>
          </a:p>
          <a:p>
            <a:r>
              <a:rPr lang="fi-FI" dirty="0"/>
              <a:t>Kirjatkaa ajatuksenne </a:t>
            </a:r>
            <a:r>
              <a:rPr lang="fi-FI" dirty="0" err="1"/>
              <a:t>padletille</a:t>
            </a:r>
            <a:endParaRPr lang="fi-FI" dirty="0"/>
          </a:p>
          <a:p>
            <a:r>
              <a:rPr lang="fi-FI" dirty="0">
                <a:hlinkClick r:id="rId3"/>
              </a:rPr>
              <a:t>https://padlet.com/jennalampinen/lyk4udi8oo6w667x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8EFC308-4364-4CB0-A3FE-EF9D32D47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575" y="3590923"/>
            <a:ext cx="2305051" cy="23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6FD12F-865E-415A-9476-DFD6D605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Ryhmätehtävän tuotokset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8BFD8C2-ADF6-4835-B876-0A6041A48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314" y="2106700"/>
            <a:ext cx="9824386" cy="48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57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33EC125-45CA-4EAD-8325-F0A2A75E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fi-FI" sz="2900" dirty="0"/>
              <a:t>Yhdenvertaisuus ja tasa-arvo</a:t>
            </a:r>
            <a:br>
              <a:rPr lang="fi-FI" sz="2900" dirty="0"/>
            </a:br>
            <a:br>
              <a:rPr lang="fi-FI" sz="2900" dirty="0"/>
            </a:br>
            <a:r>
              <a:rPr lang="fi-FI" sz="3200" dirty="0"/>
              <a:t>26.1.2021</a:t>
            </a:r>
            <a:br>
              <a:rPr lang="fi-FI" sz="3200" dirty="0"/>
            </a:br>
            <a:endParaRPr lang="fi-FI" sz="29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41275" cap="rnd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5512D2F-760E-42DE-852F-0A50466E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Yhdenvertaisuus -ryhmätehtävien läpikäyminen</a:t>
            </a:r>
          </a:p>
          <a:p>
            <a:r>
              <a:rPr lang="fi-FI" dirty="0"/>
              <a:t>Toiminnan yhdenvertaisuuden arviointi</a:t>
            </a:r>
          </a:p>
          <a:p>
            <a:r>
              <a:rPr lang="fi-FI" dirty="0"/>
              <a:t>Teflon –harjoite</a:t>
            </a:r>
          </a:p>
          <a:p>
            <a:r>
              <a:rPr lang="fi-FI" dirty="0"/>
              <a:t>Identiteettiharjoite</a:t>
            </a:r>
          </a:p>
          <a:p>
            <a:r>
              <a:rPr lang="fi-FI" dirty="0"/>
              <a:t>Yhdenvertaisuuden edellytykset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504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2F3E6A-79CF-4A0E-9A0F-68189CBF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fi-FI" sz="6000" dirty="0"/>
              <a:t>Oppi-tuntien aiheet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41275" cap="rnd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8C21CB-96CA-41E0-A95E-5C684C54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b="1" dirty="0"/>
              <a:t>Opiskelija toimii ohjattavien kanssa yhdenvertaisuuden ja tasa-arvon periaatteiden mukaan edistäen moninaisuutta kunnioittavaa toimintakulttuuria työyhteisössään</a:t>
            </a:r>
          </a:p>
          <a:p>
            <a:endParaRPr lang="fi-FI" dirty="0"/>
          </a:p>
          <a:p>
            <a:r>
              <a:rPr lang="fi-FI" b="1" dirty="0"/>
              <a:t>Yhdenvertaisuus</a:t>
            </a:r>
          </a:p>
          <a:p>
            <a:r>
              <a:rPr lang="fi-FI" b="1" dirty="0"/>
              <a:t>Syrjintä</a:t>
            </a:r>
          </a:p>
          <a:p>
            <a:r>
              <a:rPr lang="fi-FI" b="1" dirty="0"/>
              <a:t>Tasa-arvo</a:t>
            </a:r>
          </a:p>
          <a:p>
            <a:r>
              <a:rPr lang="fi-FI" b="1" dirty="0"/>
              <a:t>Ennakkoluulot ja stereotypiat</a:t>
            </a:r>
          </a:p>
          <a:p>
            <a:r>
              <a:rPr lang="fi-FI" b="1" dirty="0"/>
              <a:t>Ryhmätehtävä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645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38100" cap="rnd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194A6B8-6412-43EE-B289-BE645BE7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5600"/>
              <a:t>Toiminnan yhdenvertaisuus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CE1202-45A8-49D4-B993-CFC32F1E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600" b="1"/>
              <a:t>Onko eri taustoista tulevilla henkilöillä yhdenvertaiset mahdollisuudet käyttää palveluita?</a:t>
            </a:r>
          </a:p>
          <a:p>
            <a:pPr>
              <a:lnSpc>
                <a:spcPct val="100000"/>
              </a:lnSpc>
            </a:pPr>
            <a:r>
              <a:rPr lang="fi-FI" sz="2600"/>
              <a:t>Ikä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600"/>
              <a:t>Tunnistetaanko eri-ikäisten tarpeet palveluissa ja viestinnässä?</a:t>
            </a:r>
          </a:p>
          <a:p>
            <a:pPr>
              <a:lnSpc>
                <a:spcPct val="100000"/>
              </a:lnSpc>
            </a:pPr>
            <a:r>
              <a:rPr lang="fi-FI" sz="2600"/>
              <a:t>Alkuperä ja kansalaisuus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600"/>
              <a:t>Onko saamelaisten ja romanien erityiskysymyksiä pohdittu toimenpiteitä suunniteltaessa ja toteutettaessa?</a:t>
            </a:r>
          </a:p>
          <a:p>
            <a:pPr>
              <a:lnSpc>
                <a:spcPct val="100000"/>
              </a:lnSpc>
            </a:pPr>
            <a:r>
              <a:rPr lang="fi-FI" sz="2600"/>
              <a:t>Kieli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600"/>
              <a:t>Voidaanko viestintää parantaa erikielisyyden osalta (vähemmistökielet ja selkokielisyys)?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600"/>
              <a:t>Miten tulkkauspalvelut toimivat?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600"/>
          </a:p>
          <a:p>
            <a:pPr>
              <a:lnSpc>
                <a:spcPct val="100000"/>
              </a:lnSpc>
            </a:pPr>
            <a:endParaRPr lang="fi-FI" sz="2600"/>
          </a:p>
        </p:txBody>
      </p:sp>
    </p:spTree>
    <p:extLst>
      <p:ext uri="{BB962C8B-B14F-4D97-AF65-F5344CB8AC3E}">
        <p14:creationId xmlns:p14="http://schemas.microsoft.com/office/powerpoint/2010/main" val="38140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38100" cap="rnd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20F217-0BED-4E3F-9AD5-18CF7465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5600"/>
              <a:t>Toiminnan yhdenvertaisuus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48546D-5911-427B-BB1B-8A503303E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/>
              <a:t>Uskonto ja vakaumus</a:t>
            </a:r>
          </a:p>
          <a:p>
            <a:pPr marL="0" indent="0">
              <a:buNone/>
            </a:pPr>
            <a:r>
              <a:rPr lang="fi-FI"/>
              <a:t>Huomioidaanko eri uskontoihin kuuluvien erityistarpeita palveluissa?</a:t>
            </a:r>
          </a:p>
          <a:p>
            <a:r>
              <a:rPr lang="fi-FI"/>
              <a:t>Sukupuolen moninaisuus</a:t>
            </a:r>
          </a:p>
          <a:p>
            <a:pPr marL="0" indent="0">
              <a:buNone/>
            </a:pPr>
            <a:r>
              <a:rPr lang="fi-FI"/>
              <a:t>Huomioidaanko toiminnassa sukupuolten tasa-arvo?</a:t>
            </a:r>
          </a:p>
          <a:p>
            <a:pPr marL="0" indent="0">
              <a:buNone/>
            </a:pPr>
            <a:r>
              <a:rPr lang="fi-FI"/>
              <a:t>Tunnistetaanko sukupuolivähemmistöjen erityistarpeet?</a:t>
            </a:r>
          </a:p>
          <a:p>
            <a:r>
              <a:rPr lang="fi-FI"/>
              <a:t>Perhesuhteet</a:t>
            </a:r>
          </a:p>
          <a:p>
            <a:pPr marL="0" indent="0">
              <a:buNone/>
            </a:pPr>
            <a:r>
              <a:rPr lang="fi-FI"/>
              <a:t>Tunnistetaanko eri perhetaustoista tulevien erityistarpeita palveluissa?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04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38100" cap="rnd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3A1EC8-8978-40F7-9258-6E53413C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5600"/>
              <a:t>Toiminnan yhdenvertaisuus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729044-6706-4B36-B957-57A3239D5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dirty="0"/>
              <a:t>Terveydentila</a:t>
            </a:r>
          </a:p>
          <a:p>
            <a:pPr marL="0" indent="0">
              <a:buNone/>
            </a:pPr>
            <a:r>
              <a:rPr lang="fi-FI" dirty="0"/>
              <a:t>Millaisin toimenpitein asiakkaiden terveydentilaan liittyviä erityiskysymyksiä huomioidaan (esim. allergiat jne.)?</a:t>
            </a:r>
          </a:p>
          <a:p>
            <a:r>
              <a:rPr lang="fi-FI" dirty="0"/>
              <a:t>Vammaisuus</a:t>
            </a:r>
          </a:p>
          <a:p>
            <a:pPr marL="0" indent="0">
              <a:buNone/>
            </a:pPr>
            <a:r>
              <a:rPr lang="fi-FI" dirty="0"/>
              <a:t>Onko palveluiden esteettömyyttä ja saavutettavuutta selvitetty erilaisten vammaryhmien näkökulmasta?</a:t>
            </a:r>
          </a:p>
          <a:p>
            <a:pPr marL="0" indent="0">
              <a:buNone/>
            </a:pPr>
            <a:r>
              <a:rPr lang="fi-FI" dirty="0"/>
              <a:t>Millaisin viestintämenetelmin saavutettavuutta voidaan lisätä?</a:t>
            </a:r>
          </a:p>
          <a:p>
            <a:r>
              <a:rPr lang="fi-FI" dirty="0"/>
              <a:t>Seksuaalinen suuntautuminen</a:t>
            </a:r>
          </a:p>
          <a:p>
            <a:pPr marL="0" indent="0">
              <a:buNone/>
            </a:pPr>
            <a:r>
              <a:rPr lang="fi-FI" dirty="0"/>
              <a:t>Onko palvelusuunnittelussa kiinnitetty huomiota seksuaalivähemmistöön kuuluvien henkilöiden erityistarpeisiin?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5706314F-AEFA-471C-A782-DCDAF58B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/>
              <a:t>Teflon -testi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41275" cap="rnd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4CC2C6-CBF8-45FA-9C3A-2DED46ABE3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8595" y="552091"/>
            <a:ext cx="605215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spcAft>
                <a:spcPts val="800"/>
              </a:spcAft>
            </a:pPr>
            <a:r>
              <a:rPr lang="en-US">
                <a:effectLst/>
              </a:rPr>
              <a:t>Teflon –testi on harjoitus, jonka avulla voi pohtia</a:t>
            </a:r>
            <a:r>
              <a:rPr lang="en-US"/>
              <a:t> </a:t>
            </a:r>
            <a:r>
              <a:rPr lang="en-US">
                <a:effectLst/>
              </a:rPr>
              <a:t>yhteiskuntamme etuoikeuksia ja eriarvoisuutta.</a:t>
            </a:r>
          </a:p>
          <a:p>
            <a:pPr marL="0">
              <a:spcAft>
                <a:spcPts val="800"/>
              </a:spcAft>
            </a:pPr>
            <a:r>
              <a:rPr lang="en-US">
                <a:effectLst/>
              </a:rPr>
              <a:t>Jokaisesta kyllä-vastauksesta saa yhden pisteen.</a:t>
            </a:r>
          </a:p>
          <a:p>
            <a:pPr marL="0">
              <a:spcAft>
                <a:spcPts val="800"/>
              </a:spcAft>
            </a:pPr>
            <a:r>
              <a:rPr lang="en-US"/>
              <a:t>Mieti vastauksia itseksesi.</a:t>
            </a:r>
            <a:endParaRPr lang="en-US"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7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8">
            <a:extLst>
              <a:ext uri="{FF2B5EF4-FFF2-40B4-BE49-F238E27FC236}">
                <a16:creationId xmlns:a16="http://schemas.microsoft.com/office/drawing/2014/main" id="{C519DF57-CF93-4495-B3F2-6971706A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Teflon -testi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462F3E5-C0AE-4836-89D4-E74E0AC80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50" y="2015109"/>
            <a:ext cx="5181600" cy="425196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sz="3300" b="1" kern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1. Pyhäpäiväsi on merkattu kalenteriin punaisella.</a:t>
            </a:r>
            <a:endParaRPr lang="fi-FI" sz="3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sz="3300" b="1" kern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2. Voit ostaa laastaria, joka on samanväristä kuin ihosi.</a:t>
            </a:r>
            <a:endParaRPr lang="fi-FI" sz="3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sz="3300" b="1" kern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3. Mennessäsi uimahalliin sinun ei tarvitse miettiä,</a:t>
            </a:r>
            <a:r>
              <a:rPr lang="fi-FI" sz="3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3300" b="1" kern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menetkö naisten vai miesten pukuhuoneeseen.</a:t>
            </a:r>
            <a:endParaRPr lang="fi-FI" sz="3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sz="3300" b="1" kern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4. Voit matkustaa minne haluat ilman, että sinun täytyy selvittää, onko bussi, juna tai lentokone esteetön.</a:t>
            </a:r>
            <a:endParaRPr lang="fi-FI" sz="3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sz="3300" b="1" kern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5. Mahdollisuutesi saada töitä eivät ole huonommat </a:t>
            </a:r>
            <a:r>
              <a:rPr lang="fi-FI" sz="3300" b="1" dirty="0">
                <a:ea typeface="Calibri" panose="020F0502020204030204" pitchFamily="34" charset="0"/>
                <a:cs typeface="Calibri" panose="020F0502020204030204" pitchFamily="34" charset="0"/>
              </a:rPr>
              <a:t>nimesi tai ikäsi takia.</a:t>
            </a:r>
            <a:endParaRPr lang="fi-FI" sz="3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Aft>
                <a:spcPts val="800"/>
              </a:spcAft>
            </a:pPr>
            <a:endParaRPr lang="fi-FI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isällön paikkamerkki 19">
            <a:extLst>
              <a:ext uri="{FF2B5EF4-FFF2-40B4-BE49-F238E27FC236}">
                <a16:creationId xmlns:a16="http://schemas.microsoft.com/office/drawing/2014/main" id="{A8E46601-2CE7-4FA1-ADDE-687A61F839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b="1" dirty="0">
                <a:ea typeface="Calibri" panose="020F0502020204030204" pitchFamily="34" charset="0"/>
                <a:cs typeface="Calibri" panose="020F0502020204030204" pitchFamily="34" charset="0"/>
              </a:rPr>
              <a:t>6. Kukaan ei ole koskaan kysynyt</a:t>
            </a: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b="1" dirty="0">
                <a:ea typeface="Calibri" panose="020F0502020204030204" pitchFamily="34" charset="0"/>
                <a:cs typeface="Calibri" panose="020F0502020204030204" pitchFamily="34" charset="0"/>
              </a:rPr>
              <a:t>mistä olet ”oikeasti”</a:t>
            </a: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b="1" dirty="0">
                <a:ea typeface="Calibri" panose="020F0502020204030204" pitchFamily="34" charset="0"/>
                <a:cs typeface="Calibri" panose="020F0502020204030204" pitchFamily="34" charset="0"/>
              </a:rPr>
              <a:t>kotoisin.</a:t>
            </a:r>
            <a:endParaRPr lang="fi-FI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b="1" dirty="0">
                <a:ea typeface="Calibri" panose="020F0502020204030204" pitchFamily="34" charset="0"/>
                <a:cs typeface="Calibri" panose="020F0502020204030204" pitchFamily="34" charset="0"/>
              </a:rPr>
              <a:t>7. Kukaan ei ole kysynyt sinulta, oletko tyttö vai poika.</a:t>
            </a:r>
            <a:endParaRPr lang="fi-FI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b="1" dirty="0">
                <a:ea typeface="Calibri" panose="020F0502020204030204" pitchFamily="34" charset="0"/>
                <a:cs typeface="Calibri" panose="020F0502020204030204" pitchFamily="34" charset="0"/>
              </a:rPr>
              <a:t>8. Sinun ei ole koskaan tarvinnut kertoa sukulaisillesi</a:t>
            </a: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b="1" dirty="0">
                <a:ea typeface="Calibri" panose="020F0502020204030204" pitchFamily="34" charset="0"/>
                <a:cs typeface="Calibri" panose="020F0502020204030204" pitchFamily="34" charset="0"/>
              </a:rPr>
              <a:t>seksuaalisesta suuntautumisestasi.</a:t>
            </a:r>
            <a:endParaRPr lang="fi-FI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b="1" dirty="0">
                <a:ea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Voit asioida viranomaisten luona ilman tulkkia.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b="1" dirty="0">
                <a:ea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Ihmiset eivät juuri koskaan vilkuile sinua epäluuloisesti kadulla.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49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38100" cap="rnd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E30784E-7700-4498-A31E-9D570432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6600" dirty="0"/>
              <a:t>Teflon -testi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D3884B1-148F-4249-87D1-FF01AC59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dirty="0"/>
              <a:t>Paljon sait pisteitä (0-10)?</a:t>
            </a:r>
          </a:p>
          <a:p>
            <a:endParaRPr lang="fi-FI" dirty="0"/>
          </a:p>
          <a:p>
            <a:r>
              <a:rPr lang="fi-FI" dirty="0"/>
              <a:t>Teflon –pinnan alla on vaikeampi havaita syrjintää ja olemassa olevia epätasa-arvoisia valtarakenteita. </a:t>
            </a:r>
          </a:p>
          <a:p>
            <a:r>
              <a:rPr lang="fi-FI" dirty="0"/>
              <a:t>Etuoikeudet eivät liity yksilöön, vaan hänen toimintamahdollisuuksiinsa yhteiskunnassa</a:t>
            </a:r>
          </a:p>
          <a:p>
            <a:r>
              <a:rPr lang="fi-FI" dirty="0"/>
              <a:t>Etuoikeutettuna voi olla vaikea tunnistaa eriarvoisuutta</a:t>
            </a:r>
          </a:p>
          <a:p>
            <a:r>
              <a:rPr lang="fi-FI" dirty="0"/>
              <a:t>Etuoikeuksia voi hyödyntää edistämällä yhdenvertaisuutta aktiivisesti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9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8505119-A01C-446A-9C10-B6D45079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ryhmiin kuulut?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7A05587D-B5F4-4014-9085-81BB8CDDE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6056" y="128990"/>
            <a:ext cx="4262919" cy="6600019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48A7FE2-A58C-438C-BA9E-214622F60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Kirjaa identiteettihahmoon ylös omia identiteetin osasia eli rooleja, joita omassa elämässäsi on.</a:t>
            </a:r>
          </a:p>
          <a:p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Kuva: </a:t>
            </a:r>
            <a:r>
              <a:rPr lang="fi-FI" sz="2100" dirty="0">
                <a:hlinkClick r:id="rId3"/>
              </a:rPr>
              <a:t>https://rauhankasvatus.fi/wp-content/uploads/2018/02/yhdenvertaisuus_opas_web.pdf</a:t>
            </a:r>
            <a:endParaRPr lang="fi-FI" sz="21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37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20DBF1-9465-4192-A055-CDAF4699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94" y="616839"/>
            <a:ext cx="6769562" cy="14930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38100" cap="rnd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899AD9F-384C-4098-A9FD-A3E8B1CDA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08307"/>
            <a:ext cx="6894576" cy="348526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Onko </a:t>
            </a:r>
            <a:r>
              <a:rPr lang="en-US" dirty="0" err="1"/>
              <a:t>elämässäsi</a:t>
            </a:r>
            <a:r>
              <a:rPr lang="en-US" dirty="0"/>
              <a:t> </a:t>
            </a:r>
            <a:r>
              <a:rPr lang="en-US" dirty="0" err="1"/>
              <a:t>rooleja</a:t>
            </a:r>
            <a:r>
              <a:rPr lang="en-US" dirty="0"/>
              <a:t>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olet</a:t>
            </a:r>
            <a:r>
              <a:rPr lang="en-US" dirty="0"/>
              <a:t> </a:t>
            </a:r>
            <a:r>
              <a:rPr lang="en-US" dirty="0" err="1"/>
              <a:t>voinut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valita</a:t>
            </a:r>
            <a:r>
              <a:rPr lang="en-US" dirty="0"/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Onko </a:t>
            </a:r>
            <a:r>
              <a:rPr lang="en-US" dirty="0" err="1"/>
              <a:t>roolit</a:t>
            </a:r>
            <a:r>
              <a:rPr lang="en-US" dirty="0"/>
              <a:t> </a:t>
            </a:r>
            <a:r>
              <a:rPr lang="en-US" dirty="0" err="1"/>
              <a:t>arvostettuja</a:t>
            </a:r>
            <a:r>
              <a:rPr lang="en-US" dirty="0"/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Ominaisuudet</a:t>
            </a:r>
            <a:r>
              <a:rPr lang="en-US" dirty="0"/>
              <a:t> </a:t>
            </a:r>
            <a:r>
              <a:rPr lang="en-US" dirty="0" err="1"/>
              <a:t>määräytyvät</a:t>
            </a:r>
            <a:r>
              <a:rPr lang="en-US" dirty="0"/>
              <a:t> </a:t>
            </a:r>
            <a:r>
              <a:rPr lang="en-US" dirty="0" err="1"/>
              <a:t>suhteessa</a:t>
            </a:r>
            <a:r>
              <a:rPr lang="en-US" dirty="0"/>
              <a:t> </a:t>
            </a:r>
            <a:r>
              <a:rPr lang="en-US" dirty="0" err="1"/>
              <a:t>toisiinsa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Jokainen</a:t>
            </a:r>
            <a:r>
              <a:rPr lang="en-US" dirty="0"/>
              <a:t> </a:t>
            </a:r>
            <a:r>
              <a:rPr lang="en-US" dirty="0" err="1"/>
              <a:t>kuuluu</a:t>
            </a:r>
            <a:r>
              <a:rPr lang="en-US" dirty="0"/>
              <a:t> </a:t>
            </a:r>
            <a:r>
              <a:rPr lang="en-US" dirty="0" err="1"/>
              <a:t>jossain</a:t>
            </a:r>
            <a:r>
              <a:rPr lang="en-US" dirty="0"/>
              <a:t> </a:t>
            </a:r>
            <a:r>
              <a:rPr lang="en-US" dirty="0" err="1"/>
              <a:t>mielessä</a:t>
            </a:r>
            <a:r>
              <a:rPr lang="en-US" dirty="0"/>
              <a:t> </a:t>
            </a:r>
            <a:r>
              <a:rPr lang="en-US" dirty="0" err="1"/>
              <a:t>enemmistöön</a:t>
            </a:r>
            <a:r>
              <a:rPr lang="en-US" dirty="0"/>
              <a:t> ja </a:t>
            </a:r>
            <a:r>
              <a:rPr lang="en-US" dirty="0" err="1"/>
              <a:t>jossain</a:t>
            </a:r>
            <a:r>
              <a:rPr lang="en-US" dirty="0"/>
              <a:t> </a:t>
            </a:r>
            <a:r>
              <a:rPr lang="en-US" dirty="0" err="1"/>
              <a:t>mielessä</a:t>
            </a:r>
            <a:r>
              <a:rPr lang="en-US" dirty="0"/>
              <a:t> </a:t>
            </a:r>
            <a:r>
              <a:rPr lang="en-US" dirty="0" err="1"/>
              <a:t>vähemmistöön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Yhden</a:t>
            </a:r>
            <a:r>
              <a:rPr lang="en-US" dirty="0"/>
              <a:t> </a:t>
            </a:r>
            <a:r>
              <a:rPr lang="en-US" dirty="0" err="1"/>
              <a:t>ominaisuuden</a:t>
            </a:r>
            <a:r>
              <a:rPr lang="en-US" dirty="0"/>
              <a:t> </a:t>
            </a:r>
            <a:r>
              <a:rPr lang="en-US" dirty="0" err="1"/>
              <a:t>kautta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määritellä</a:t>
            </a:r>
            <a:r>
              <a:rPr lang="en-US" dirty="0"/>
              <a:t> </a:t>
            </a:r>
            <a:r>
              <a:rPr lang="en-US" dirty="0" err="1"/>
              <a:t>ketään</a:t>
            </a:r>
            <a:endParaRPr lang="en-US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429DF6B-F23C-4656-8884-28A09F6FC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28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75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E37A2D"/>
          </a:solidFill>
          <a:ln w="25400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DD5B72-8A20-46F5-B035-54BCBBAC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5100">
                <a:solidFill>
                  <a:schemeClr val="bg1"/>
                </a:solidFill>
              </a:rPr>
              <a:t>Yhdenvertaisuuden edellytykset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5E096B-61F0-4FFE-AF41-66C1DC25A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DIALOGISUUS: 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Kuuleminen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Tunnistaminen yksilönä 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Tarpeiden tunnistaminen osana vuoropuhelua</a:t>
            </a:r>
          </a:p>
          <a:p>
            <a:r>
              <a:rPr lang="fi-FI" dirty="0">
                <a:solidFill>
                  <a:schemeClr val="bg1"/>
                </a:solidFill>
              </a:rPr>
              <a:t>AITO KOHTAAMINEN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Ihmisen kohtaaminen osana sitä yhteisöä, johon hän kuuluu</a:t>
            </a:r>
          </a:p>
          <a:p>
            <a:pPr lvl="1"/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6321A2-D82D-4DD4-AF2E-923452AB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MITÄ YHDENVERTAISUUS TARKOITTAA?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3A78187-B279-4C1B-9541-321C18EB1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b="1" dirty="0"/>
          </a:p>
          <a:p>
            <a:r>
              <a:rPr lang="fi-FI" b="1" dirty="0"/>
              <a:t>Katso </a:t>
            </a:r>
            <a:r>
              <a:rPr lang="fi-FI" b="1" dirty="0" err="1"/>
              <a:t>Youtubesta</a:t>
            </a:r>
            <a:r>
              <a:rPr lang="fi-FI" b="1" dirty="0"/>
              <a:t> Yhdenvertaisuus ja syrjimättömyys (video 2) : Omakohtaisia tarinoita (Oikeusministeriö 2017)</a:t>
            </a:r>
          </a:p>
          <a:p>
            <a:r>
              <a:rPr lang="fi-FI" b="1" dirty="0"/>
              <a:t>Kesto noin 5 minuuttia</a:t>
            </a:r>
          </a:p>
          <a:p>
            <a:r>
              <a:rPr lang="fi-FI" b="1" dirty="0"/>
              <a:t>Kirjaa jokin videosta herännyt ajatus </a:t>
            </a:r>
            <a:r>
              <a:rPr lang="fi-FI" b="1" dirty="0" err="1"/>
              <a:t>Teamsin</a:t>
            </a:r>
            <a:r>
              <a:rPr lang="fi-FI" b="1" dirty="0"/>
              <a:t> chattiin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en-US" dirty="0" err="1">
                <a:hlinkClick r:id="rId2"/>
              </a:rPr>
              <a:t>Yhdenvertaisuus</a:t>
            </a:r>
            <a:r>
              <a:rPr lang="en-US" dirty="0">
                <a:hlinkClick r:id="rId2"/>
              </a:rPr>
              <a:t> ja </a:t>
            </a:r>
            <a:r>
              <a:rPr lang="en-US" dirty="0" err="1">
                <a:hlinkClick r:id="rId2"/>
              </a:rPr>
              <a:t>syrjimättömyys</a:t>
            </a:r>
            <a:r>
              <a:rPr lang="en-US" dirty="0">
                <a:hlinkClick r:id="rId2"/>
              </a:rPr>
              <a:t> (video 2): </a:t>
            </a:r>
            <a:r>
              <a:rPr lang="en-US" dirty="0" err="1">
                <a:hlinkClick r:id="rId2"/>
              </a:rPr>
              <a:t>Omakohtaisia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tarinoita</a:t>
            </a:r>
            <a:r>
              <a:rPr lang="en-US" dirty="0">
                <a:hlinkClick r:id="rId2"/>
              </a:rPr>
              <a:t> - YouTube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B4C725D-8961-43DD-AF1A-132D4EC8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070" y="326912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E8532D-7774-41A3-A2B0-FAA0089F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Yhdenvertaisuuslaki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A46AC2-66D0-4681-9A20-909756195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1800" b="1" i="0" dirty="0">
              <a:solidFill>
                <a:srgbClr val="000000"/>
              </a:solidFill>
              <a:effectLst/>
            </a:endParaRPr>
          </a:p>
          <a:p>
            <a:r>
              <a:rPr lang="fi-FI" sz="2400" b="1" dirty="0">
                <a:solidFill>
                  <a:srgbClr val="000000"/>
                </a:solidFill>
              </a:rPr>
              <a:t>Yhdenvertaisuuslain (1325/2014) tarkoituksena on edistää yhdenvertaisuutta ja ehkäistä syrjintää sekä tehostaa syrjinnän kohteeksi joutuneen oikeusturvaa.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Yhdenvertaisuuslaissa kiellettyjä syrjintäperusteita ovat i</a:t>
            </a:r>
            <a:r>
              <a:rPr lang="fi-FI" sz="2400" b="1" i="0" dirty="0">
                <a:solidFill>
                  <a:srgbClr val="000000"/>
                </a:solidFill>
                <a:effectLst/>
              </a:rPr>
              <a:t>kä, alkuperä, kansalaisuus, kieli, uskonto, vakaumus, mielipide, poliittinen toiminta, ammattiyhdistystoiminta, perhesuhteet, terveydentila, vammaisuus, seksuaalinen suuntautuminen ja muu henkilöön liittyvä syy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Henkilöön liittyvät tekijät eivät saa vaikuttaa esimerkiksi mahdollisuuteen päästä koulutukseen, saada työtä tai käyttää palveluja</a:t>
            </a:r>
          </a:p>
          <a:p>
            <a:r>
              <a:rPr lang="fi-FI" sz="2400" b="1" dirty="0">
                <a:solidFill>
                  <a:srgbClr val="000000"/>
                </a:solidFill>
              </a:rPr>
              <a:t>V</a:t>
            </a:r>
            <a:r>
              <a:rPr lang="fi-FI" sz="2400" b="1" i="0" dirty="0">
                <a:solidFill>
                  <a:srgbClr val="000000"/>
                </a:solidFill>
                <a:effectLst/>
              </a:rPr>
              <a:t>iranomaisilla, koulutuksen järjestäjillä ja työnantajilla on velvollisuus toiminnassaan edistää yhdenvertaisuutta.</a:t>
            </a:r>
          </a:p>
        </p:txBody>
      </p:sp>
    </p:spTree>
    <p:extLst>
      <p:ext uri="{BB962C8B-B14F-4D97-AF65-F5344CB8AC3E}">
        <p14:creationId xmlns:p14="http://schemas.microsoft.com/office/powerpoint/2010/main" val="10302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FC9D218-6257-4576-83BE-8A44CC38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400" dirty="0"/>
              <a:t>Yhdenvertaisuuslain mukaan syrjintää on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41275" cap="rnd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1E9D06-68EC-4B9D-9199-65B034BF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r>
              <a:rPr lang="fi-FI" b="1" dirty="0"/>
              <a:t>Välitön syrjintä (10 §)</a:t>
            </a:r>
          </a:p>
          <a:p>
            <a:r>
              <a:rPr lang="fi-FI" b="1" dirty="0"/>
              <a:t>Välillinen syrjintä (13 §)</a:t>
            </a:r>
          </a:p>
          <a:p>
            <a:r>
              <a:rPr lang="fi-FI" b="1" dirty="0"/>
              <a:t>Häirintä (14 §)</a:t>
            </a:r>
          </a:p>
          <a:p>
            <a:r>
              <a:rPr lang="fi-FI" b="1" dirty="0"/>
              <a:t>Ohje tai käsky syrjiä (8 §)</a:t>
            </a:r>
          </a:p>
          <a:p>
            <a:r>
              <a:rPr lang="fi-FI" b="1" dirty="0"/>
              <a:t>Kohtuullisten mukautusten epääminen (15 §)</a:t>
            </a:r>
          </a:p>
          <a:p>
            <a:r>
              <a:rPr lang="fi-FI" b="1" dirty="0"/>
              <a:t>Syrjivän työpaikkailmoittelun kielto (17 §)</a:t>
            </a:r>
          </a:p>
          <a:p>
            <a:r>
              <a:rPr lang="fi-FI" b="1" dirty="0"/>
              <a:t>Vastatoimen kielto (16 §)</a:t>
            </a:r>
          </a:p>
        </p:txBody>
      </p:sp>
    </p:spTree>
    <p:extLst>
      <p:ext uri="{BB962C8B-B14F-4D97-AF65-F5344CB8AC3E}">
        <p14:creationId xmlns:p14="http://schemas.microsoft.com/office/powerpoint/2010/main" val="38230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017539-A36F-491C-B33C-742CE3D6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419856" cy="14630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000"/>
              <a:t>Sallittu erilainen kohtelu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2E1C8E-444D-4895-A3A4-25CE70F7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630936"/>
            <a:ext cx="6894576" cy="1463040"/>
          </a:xfrm>
        </p:spPr>
        <p:txBody>
          <a:bodyPr anchor="ctr">
            <a:normAutofit fontScale="92500" lnSpcReduction="20000"/>
          </a:bodyPr>
          <a:lstStyle/>
          <a:p>
            <a:r>
              <a:rPr lang="fi-FI" sz="2000" b="1" dirty="0"/>
              <a:t>Positiivinen erityiskohtelu tarkoittaa tosiasiallisen yhdenvertaisuuden edistämistä tai syrjinnästä johtuvien haittojen ennaltaehkäisemistä tai poistamista (Yhdenvertaisuuslaki 9 §)</a:t>
            </a:r>
          </a:p>
          <a:p>
            <a:pPr fontAlgn="base"/>
            <a:r>
              <a:rPr lang="fi-FI" sz="2000" b="1" i="0" dirty="0">
                <a:effectLst/>
              </a:rPr>
              <a:t>Erilaisen kohtelun oikeuttamisperusteet työssä ja työhön otettaessa (</a:t>
            </a:r>
            <a:r>
              <a:rPr lang="fi-FI" sz="2000" b="1" dirty="0"/>
              <a:t>Yhdenvertaisuuslaki 12 §)</a:t>
            </a:r>
          </a:p>
          <a:p>
            <a:pPr fontAlgn="base"/>
            <a:r>
              <a:rPr lang="fi-FI" sz="2000" b="1" dirty="0"/>
              <a:t>Kohtuulliset mukautukset vammaisten ihmisten yhdenvertaisuuden toteuttamiseksi (Yhdenvertaisuuslaki 15 §)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04088"/>
            <a:ext cx="18288" cy="1316736"/>
          </a:xfrm>
          <a:custGeom>
            <a:avLst/>
            <a:gdLst>
              <a:gd name="connsiteX0" fmla="*/ 0 w 18288"/>
              <a:gd name="connsiteY0" fmla="*/ 0 h 1316736"/>
              <a:gd name="connsiteX1" fmla="*/ 18288 w 18288"/>
              <a:gd name="connsiteY1" fmla="*/ 0 h 1316736"/>
              <a:gd name="connsiteX2" fmla="*/ 18288 w 18288"/>
              <a:gd name="connsiteY2" fmla="*/ 632033 h 1316736"/>
              <a:gd name="connsiteX3" fmla="*/ 18288 w 18288"/>
              <a:gd name="connsiteY3" fmla="*/ 1316736 h 1316736"/>
              <a:gd name="connsiteX4" fmla="*/ 0 w 18288"/>
              <a:gd name="connsiteY4" fmla="*/ 1316736 h 1316736"/>
              <a:gd name="connsiteX5" fmla="*/ 0 w 18288"/>
              <a:gd name="connsiteY5" fmla="*/ 671535 h 1316736"/>
              <a:gd name="connsiteX6" fmla="*/ 0 w 18288"/>
              <a:gd name="connsiteY6" fmla="*/ 0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" h="1316736" fill="none" extrusionOk="0">
                <a:moveTo>
                  <a:pt x="0" y="0"/>
                </a:moveTo>
                <a:cubicBezTo>
                  <a:pt x="5414" y="683"/>
                  <a:pt x="12510" y="720"/>
                  <a:pt x="18288" y="0"/>
                </a:cubicBezTo>
                <a:cubicBezTo>
                  <a:pt x="11385" y="276484"/>
                  <a:pt x="47354" y="495364"/>
                  <a:pt x="18288" y="632033"/>
                </a:cubicBezTo>
                <a:cubicBezTo>
                  <a:pt x="-10778" y="768702"/>
                  <a:pt x="26786" y="1005085"/>
                  <a:pt x="18288" y="1316736"/>
                </a:cubicBezTo>
                <a:cubicBezTo>
                  <a:pt x="9577" y="1315893"/>
                  <a:pt x="6900" y="1316365"/>
                  <a:pt x="0" y="1316736"/>
                </a:cubicBezTo>
                <a:cubicBezTo>
                  <a:pt x="-29997" y="1144491"/>
                  <a:pt x="20055" y="926108"/>
                  <a:pt x="0" y="671535"/>
                </a:cubicBezTo>
                <a:cubicBezTo>
                  <a:pt x="-20055" y="416962"/>
                  <a:pt x="15787" y="211813"/>
                  <a:pt x="0" y="0"/>
                </a:cubicBezTo>
                <a:close/>
              </a:path>
              <a:path w="18288" h="1316736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-6741" y="195124"/>
                  <a:pt x="36996" y="409062"/>
                  <a:pt x="18288" y="618866"/>
                </a:cubicBezTo>
                <a:cubicBezTo>
                  <a:pt x="-420" y="828670"/>
                  <a:pt x="28345" y="1144651"/>
                  <a:pt x="18288" y="1316736"/>
                </a:cubicBezTo>
                <a:cubicBezTo>
                  <a:pt x="10476" y="1317615"/>
                  <a:pt x="8805" y="1316987"/>
                  <a:pt x="0" y="1316736"/>
                </a:cubicBezTo>
                <a:cubicBezTo>
                  <a:pt x="30302" y="1053606"/>
                  <a:pt x="-1997" y="890047"/>
                  <a:pt x="0" y="671535"/>
                </a:cubicBezTo>
                <a:cubicBezTo>
                  <a:pt x="1997" y="453023"/>
                  <a:pt x="-25538" y="322042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34925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C12AF0-CBB1-433C-88FA-63D954C2E6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5"/>
          <a:stretch/>
        </p:blipFill>
        <p:spPr>
          <a:xfrm>
            <a:off x="630936" y="2338561"/>
            <a:ext cx="10872760" cy="39593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A38FBD5-0831-432D-85D9-ED9F100251E0}"/>
              </a:ext>
            </a:extLst>
          </p:cNvPr>
          <p:cNvSpPr txBox="1"/>
          <p:nvPr/>
        </p:nvSpPr>
        <p:spPr>
          <a:xfrm>
            <a:off x="7791450" y="629791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>
                <a:hlinkClick r:id="rId6"/>
              </a:rPr>
              <a:t>Kaikkien kasvojen kunta (yhdenvertaisuus.fi)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10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FE79DE-CDA9-421D-87A7-D9F2C8AD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dirty="0" err="1"/>
              <a:t>Mitä</a:t>
            </a:r>
            <a:r>
              <a:rPr lang="en-US" sz="8100" dirty="0"/>
              <a:t> </a:t>
            </a:r>
            <a:r>
              <a:rPr lang="en-US" sz="8100" dirty="0" err="1"/>
              <a:t>tasa-arvo</a:t>
            </a:r>
            <a:r>
              <a:rPr lang="en-US" sz="8100" dirty="0"/>
              <a:t> </a:t>
            </a:r>
            <a:r>
              <a:rPr lang="en-US" sz="8100" dirty="0" err="1"/>
              <a:t>tarkoittaa</a:t>
            </a:r>
            <a:r>
              <a:rPr lang="en-US" sz="8100" dirty="0"/>
              <a:t>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rgbClr val="E37A2D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B82E2D-59C3-4683-B50C-B9CEADD5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872" y="1122363"/>
            <a:ext cx="322392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Tasa-</a:t>
            </a:r>
            <a:r>
              <a:rPr lang="en-US" sz="3600" dirty="0" err="1">
                <a:solidFill>
                  <a:srgbClr val="FFFFFF"/>
                </a:solidFill>
              </a:rPr>
              <a:t>arvolla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viitataan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sukupuoleen</a:t>
            </a:r>
            <a:r>
              <a:rPr lang="en-US" sz="3600" dirty="0">
                <a:solidFill>
                  <a:srgbClr val="FFFFFF"/>
                </a:solidFill>
              </a:rPr>
              <a:t>, </a:t>
            </a:r>
            <a:r>
              <a:rPr lang="en-US" sz="3600" dirty="0" err="1">
                <a:solidFill>
                  <a:srgbClr val="FFFFFF"/>
                </a:solidFill>
              </a:rPr>
              <a:t>sukupuolen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ilmaisuun</a:t>
            </a:r>
            <a:r>
              <a:rPr lang="en-US" sz="3600" dirty="0">
                <a:solidFill>
                  <a:srgbClr val="FFFFFF"/>
                </a:solidFill>
              </a:rPr>
              <a:t> ja </a:t>
            </a:r>
            <a:r>
              <a:rPr lang="en-US" sz="3600" dirty="0" err="1">
                <a:solidFill>
                  <a:srgbClr val="FFFFFF"/>
                </a:solidFill>
              </a:rPr>
              <a:t>sukupuoli-identiteettiin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E37A2D"/>
          </a:solidFill>
          <a:ln w="41275" cap="rnd">
            <a:solidFill>
              <a:srgbClr val="E37A2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2CF166-5434-41E8-9E95-648EE74B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Tasa-arvo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C47A28-17AD-48B5-864E-377635924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Laki naisten ja miesten välisestä tasa-arvosta (609/1986) eli tasa-arvolaki </a:t>
            </a:r>
          </a:p>
          <a:p>
            <a:r>
              <a:rPr lang="fi-FI" dirty="0"/>
              <a:t>Estää sukupuoleen perustuvaa syrjintää</a:t>
            </a:r>
          </a:p>
          <a:p>
            <a:r>
              <a:rPr lang="fi-FI" dirty="0"/>
              <a:t>Edistää naisten ja miesten välistä tasa-arvoa</a:t>
            </a:r>
          </a:p>
          <a:p>
            <a:r>
              <a:rPr lang="fi-FI" dirty="0"/>
              <a:t>Parantaa naisten asemaa erityisesti työelämässä</a:t>
            </a:r>
          </a:p>
          <a:p>
            <a:r>
              <a:rPr lang="fi-FI" dirty="0"/>
              <a:t>Estää sukupuoli-identiteettiin tai sukupuolen ilmaisuun perustuvaa syrjintää </a:t>
            </a:r>
          </a:p>
        </p:txBody>
      </p:sp>
    </p:spTree>
    <p:extLst>
      <p:ext uri="{BB962C8B-B14F-4D97-AF65-F5344CB8AC3E}">
        <p14:creationId xmlns:p14="http://schemas.microsoft.com/office/powerpoint/2010/main" val="297078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E37A2D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55072B-58B1-4957-AFC5-D51BF7A4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600" dirty="0">
                <a:solidFill>
                  <a:schemeClr val="bg1"/>
                </a:solidFill>
              </a:rPr>
              <a:t>Syrjintää kohtaavia väestöryhmiä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58CA0D-7563-493F-9676-468FA1949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 lnSpcReduction="10000"/>
          </a:bodyPr>
          <a:lstStyle/>
          <a:p>
            <a:pPr latinLnBrk="0"/>
            <a:r>
              <a:rPr lang="fi-FI" b="1" i="0" cap="all" dirty="0">
                <a:effectLst/>
                <a:cs typeface="Khmer UI" panose="020B0604020202020204" pitchFamily="34" charset="0"/>
              </a:rPr>
              <a:t>ROMANIT</a:t>
            </a:r>
          </a:p>
          <a:p>
            <a:pPr latinLnBrk="0"/>
            <a:r>
              <a:rPr lang="fi-FI" b="1" i="0" cap="all" dirty="0">
                <a:effectLst/>
                <a:cs typeface="Khmer UI" panose="020B0604020202020204" pitchFamily="34" charset="0"/>
              </a:rPr>
              <a:t>SAAMELAISET</a:t>
            </a:r>
          </a:p>
          <a:p>
            <a:pPr latinLnBrk="0"/>
            <a:r>
              <a:rPr lang="fi-FI" b="1" i="0" cap="all" dirty="0">
                <a:effectLst/>
                <a:cs typeface="Khmer UI" panose="020B0604020202020204" pitchFamily="34" charset="0"/>
              </a:rPr>
              <a:t>MAAHANMUUTTAJAT</a:t>
            </a:r>
          </a:p>
          <a:p>
            <a:pPr latinLnBrk="0"/>
            <a:r>
              <a:rPr lang="fi-FI" b="1" i="0" cap="all" dirty="0">
                <a:effectLst/>
                <a:cs typeface="Khmer UI" panose="020B0604020202020204" pitchFamily="34" charset="0"/>
              </a:rPr>
              <a:t>VAMMAISET</a:t>
            </a:r>
            <a:endParaRPr lang="fi-FI" b="0" i="0" dirty="0">
              <a:effectLst/>
              <a:cs typeface="Khmer UI" panose="020B0604020202020204" pitchFamily="34" charset="0"/>
            </a:endParaRPr>
          </a:p>
          <a:p>
            <a:r>
              <a:rPr lang="fi-FI" b="1" i="0" cap="all" dirty="0">
                <a:effectLst/>
                <a:cs typeface="Khmer UI" panose="020B0604020202020204" pitchFamily="34" charset="0"/>
              </a:rPr>
              <a:t>Sukupuoli- ja SEKSUAALIVÄHEMMISTÖT</a:t>
            </a:r>
          </a:p>
          <a:p>
            <a:r>
              <a:rPr lang="fi-FI" b="1" cap="all" dirty="0">
                <a:cs typeface="Kalinga" panose="020B0502040204020203" pitchFamily="34" charset="0"/>
              </a:rPr>
              <a:t>LAPSET JA NUORET</a:t>
            </a:r>
          </a:p>
          <a:p>
            <a:r>
              <a:rPr lang="fi-FI" b="1" cap="all" dirty="0">
                <a:cs typeface="Kalinga" panose="020B0502040204020203" pitchFamily="34" charset="0"/>
              </a:rPr>
              <a:t>VANHUKSET JA IKÄÄNTYNEET</a:t>
            </a:r>
          </a:p>
          <a:p>
            <a:r>
              <a:rPr lang="fi-FI" b="1" cap="all" dirty="0">
                <a:cs typeface="Kalinga" panose="020B0502040204020203" pitchFamily="34" charset="0"/>
              </a:rPr>
              <a:t>USKONNOLLISET JA VAKAUMUKSELLISET RYHMÄT</a:t>
            </a:r>
          </a:p>
          <a:p>
            <a:r>
              <a:rPr lang="fi-FI" b="1" dirty="0">
                <a:cs typeface="Kalinga" panose="020B0502040204020203" pitchFamily="34" charset="0"/>
              </a:rPr>
              <a:t>MONIPERUSTEINEN SYRJINTÄ</a:t>
            </a:r>
          </a:p>
          <a:p>
            <a:pPr latinLnBrk="0"/>
            <a:endParaRPr lang="fi-FI" b="1" i="0" cap="all" dirty="0">
              <a:effectLst/>
              <a:cs typeface="Khmer UI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8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3A3621"/>
      </a:dk2>
      <a:lt2>
        <a:srgbClr val="E2E5E8"/>
      </a:lt2>
      <a:accent1>
        <a:srgbClr val="E37A2D"/>
      </a:accent1>
      <a:accent2>
        <a:srgbClr val="B99F18"/>
      </a:accent2>
      <a:accent3>
        <a:srgbClr val="8BB022"/>
      </a:accent3>
      <a:accent4>
        <a:srgbClr val="4CB918"/>
      </a:accent4>
      <a:accent5>
        <a:srgbClr val="25BB32"/>
      </a:accent5>
      <a:accent6>
        <a:srgbClr val="18B96A"/>
      </a:accent6>
      <a:hlink>
        <a:srgbClr val="3F89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9519</TotalTime>
  <Words>1026</Words>
  <Application>Microsoft Office PowerPoint</Application>
  <PresentationFormat>Laajakuva</PresentationFormat>
  <Paragraphs>171</Paragraphs>
  <Slides>28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4" baseType="lpstr">
      <vt:lpstr>Arial</vt:lpstr>
      <vt:lpstr>Calibri</vt:lpstr>
      <vt:lpstr>Lato</vt:lpstr>
      <vt:lpstr>Modern Love</vt:lpstr>
      <vt:lpstr>The Hand</vt:lpstr>
      <vt:lpstr>SketchyVTI</vt:lpstr>
      <vt:lpstr>Yhdenvertaisuus ja tasa-arvo</vt:lpstr>
      <vt:lpstr>Oppi-tuntien aiheet</vt:lpstr>
      <vt:lpstr>  MITÄ YHDENVERTAISUUS TARKOITTAA?</vt:lpstr>
      <vt:lpstr>Yhdenvertaisuuslaki</vt:lpstr>
      <vt:lpstr>Yhdenvertaisuuslain mukaan syrjintää on</vt:lpstr>
      <vt:lpstr>Sallittu erilainen kohtelu</vt:lpstr>
      <vt:lpstr>Mitä tasa-arvo tarkoittaa?</vt:lpstr>
      <vt:lpstr>Tasa-arvo</vt:lpstr>
      <vt:lpstr>Syrjintää kohtaavia väestöryhmiä</vt:lpstr>
      <vt:lpstr>Yhdenvertaisuutta ja tasa-arvoa edistävät tekijät ohjaustoiminnassa</vt:lpstr>
      <vt:lpstr>Kuvittele jääkiekkoilija suutelemassa puolisoaan</vt:lpstr>
      <vt:lpstr>PowerPoint-esitys</vt:lpstr>
      <vt:lpstr>Kuvittele suomalainen nainen mainostamassa maitoa</vt:lpstr>
      <vt:lpstr>PowerPoint-esitys</vt:lpstr>
      <vt:lpstr>Ennakkoluulot ja stereotypiat</vt:lpstr>
      <vt:lpstr>Yhdenvertainen kohtaaminen</vt:lpstr>
      <vt:lpstr>Ryhmätehtävä</vt:lpstr>
      <vt:lpstr>Ryhmätehtävän tuotokset</vt:lpstr>
      <vt:lpstr>Yhdenvertaisuus ja tasa-arvo  26.1.2021 </vt:lpstr>
      <vt:lpstr>Toiminnan yhdenvertaisuus</vt:lpstr>
      <vt:lpstr>Toiminnan yhdenvertaisuus</vt:lpstr>
      <vt:lpstr>Toiminnan yhdenvertaisuus</vt:lpstr>
      <vt:lpstr>Teflon -testi</vt:lpstr>
      <vt:lpstr>Teflon -testi</vt:lpstr>
      <vt:lpstr>Teflon -testi</vt:lpstr>
      <vt:lpstr>Mihin ryhmiin kuulut?</vt:lpstr>
      <vt:lpstr> </vt:lpstr>
      <vt:lpstr>Yhdenvertaisuuden edellytykset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Yhdenvertaisuus ja tasa-arvo</dc:title>
  <dc:creator>Lampinen Jenna</dc:creator>
  <cp:lastModifiedBy>Jenna Lampinen</cp:lastModifiedBy>
  <cp:revision>25</cp:revision>
  <dcterms:created xsi:type="dcterms:W3CDTF">2021-01-18T12:45:54Z</dcterms:created>
  <dcterms:modified xsi:type="dcterms:W3CDTF">2021-01-26T12:06:30Z</dcterms:modified>
</cp:coreProperties>
</file>