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9" r:id="rId6"/>
    <p:sldId id="268" r:id="rId7"/>
    <p:sldId id="265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003" autoAdjust="0"/>
  </p:normalViewPr>
  <p:slideViewPr>
    <p:cSldViewPr snapToGrid="0">
      <p:cViewPr varScale="1">
        <p:scale>
          <a:sx n="52" d="100"/>
          <a:sy n="52" d="100"/>
        </p:scale>
        <p:origin x="1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0BF166-BE49-4867-8ACE-ADCE604DA523}" type="doc">
      <dgm:prSet loTypeId="urn:microsoft.com/office/officeart/2005/8/layout/hProcess9" loCatId="process" qsTypeId="urn:microsoft.com/office/officeart/2005/8/quickstyle/3d5" qsCatId="3D" csTypeId="urn:microsoft.com/office/officeart/2005/8/colors/colorful3" csCatId="colorful"/>
      <dgm:spPr/>
      <dgm:t>
        <a:bodyPr/>
        <a:lstStyle/>
        <a:p>
          <a:endParaRPr lang="fi-FI"/>
        </a:p>
      </dgm:t>
    </dgm:pt>
    <dgm:pt modelId="{07369F0F-4C42-4F06-934D-CCA1BA784124}">
      <dgm:prSet/>
      <dgm:spPr/>
      <dgm:t>
        <a:bodyPr/>
        <a:lstStyle/>
        <a:p>
          <a:r>
            <a:rPr lang="fi-FI"/>
            <a:t>Oikeus antaa lääkettä</a:t>
          </a:r>
        </a:p>
      </dgm:t>
    </dgm:pt>
    <dgm:pt modelId="{7381433C-BD4C-43B0-B431-14B6A6E008FA}" type="parTrans" cxnId="{90BB9131-CA08-4F65-BFD2-744ACD91780D}">
      <dgm:prSet/>
      <dgm:spPr/>
      <dgm:t>
        <a:bodyPr/>
        <a:lstStyle/>
        <a:p>
          <a:endParaRPr lang="fi-FI"/>
        </a:p>
      </dgm:t>
    </dgm:pt>
    <dgm:pt modelId="{9CD1E5DA-E9A8-4716-B0E4-18C10D3F0CBC}" type="sibTrans" cxnId="{90BB9131-CA08-4F65-BFD2-744ACD91780D}">
      <dgm:prSet/>
      <dgm:spPr/>
      <dgm:t>
        <a:bodyPr/>
        <a:lstStyle/>
        <a:p>
          <a:endParaRPr lang="fi-FI"/>
        </a:p>
      </dgm:t>
    </dgm:pt>
    <dgm:pt modelId="{F8303074-BBB5-4F8B-8AF8-E59234A21FA8}">
      <dgm:prSet/>
      <dgm:spPr/>
      <dgm:t>
        <a:bodyPr/>
        <a:lstStyle/>
        <a:p>
          <a:r>
            <a:rPr lang="fi-FI"/>
            <a:t>Oikea lääke</a:t>
          </a:r>
        </a:p>
      </dgm:t>
    </dgm:pt>
    <dgm:pt modelId="{3A08D6A5-A67C-415E-A6FA-822F5DBF3084}" type="parTrans" cxnId="{480C7014-9EA1-438E-9D02-6158D4F3BB39}">
      <dgm:prSet/>
      <dgm:spPr/>
      <dgm:t>
        <a:bodyPr/>
        <a:lstStyle/>
        <a:p>
          <a:endParaRPr lang="fi-FI"/>
        </a:p>
      </dgm:t>
    </dgm:pt>
    <dgm:pt modelId="{00CCDCE8-7FED-4877-B97A-B11F619544A0}" type="sibTrans" cxnId="{480C7014-9EA1-438E-9D02-6158D4F3BB39}">
      <dgm:prSet/>
      <dgm:spPr/>
      <dgm:t>
        <a:bodyPr/>
        <a:lstStyle/>
        <a:p>
          <a:endParaRPr lang="fi-FI"/>
        </a:p>
      </dgm:t>
    </dgm:pt>
    <dgm:pt modelId="{24C13802-53DC-446A-A81F-EAA0379FE5A8}">
      <dgm:prSet/>
      <dgm:spPr/>
      <dgm:t>
        <a:bodyPr/>
        <a:lstStyle/>
        <a:p>
          <a:r>
            <a:rPr lang="fi-FI"/>
            <a:t>Oikea annos</a:t>
          </a:r>
        </a:p>
      </dgm:t>
    </dgm:pt>
    <dgm:pt modelId="{FB238833-9FA8-4086-9700-3C52D9395BAE}" type="parTrans" cxnId="{BABAD1FC-36AE-463F-862E-08196C2FAD34}">
      <dgm:prSet/>
      <dgm:spPr/>
      <dgm:t>
        <a:bodyPr/>
        <a:lstStyle/>
        <a:p>
          <a:endParaRPr lang="fi-FI"/>
        </a:p>
      </dgm:t>
    </dgm:pt>
    <dgm:pt modelId="{AD605483-4779-4A14-A15E-5A99483233EA}" type="sibTrans" cxnId="{BABAD1FC-36AE-463F-862E-08196C2FAD34}">
      <dgm:prSet/>
      <dgm:spPr/>
      <dgm:t>
        <a:bodyPr/>
        <a:lstStyle/>
        <a:p>
          <a:endParaRPr lang="fi-FI"/>
        </a:p>
      </dgm:t>
    </dgm:pt>
    <dgm:pt modelId="{1056DD91-43EE-4E20-9A81-0CDAB432829F}">
      <dgm:prSet/>
      <dgm:spPr/>
      <dgm:t>
        <a:bodyPr/>
        <a:lstStyle/>
        <a:p>
          <a:r>
            <a:rPr lang="fi-FI"/>
            <a:t>Oikea aika</a:t>
          </a:r>
        </a:p>
      </dgm:t>
    </dgm:pt>
    <dgm:pt modelId="{77660B23-1165-48FA-AB4E-1467481CC1E0}" type="parTrans" cxnId="{9E8AA394-5DE0-4790-B2FF-CE05305406C8}">
      <dgm:prSet/>
      <dgm:spPr/>
      <dgm:t>
        <a:bodyPr/>
        <a:lstStyle/>
        <a:p>
          <a:endParaRPr lang="fi-FI"/>
        </a:p>
      </dgm:t>
    </dgm:pt>
    <dgm:pt modelId="{F039BCDE-DAAD-4BA7-BA4A-549A2154689D}" type="sibTrans" cxnId="{9E8AA394-5DE0-4790-B2FF-CE05305406C8}">
      <dgm:prSet/>
      <dgm:spPr/>
      <dgm:t>
        <a:bodyPr/>
        <a:lstStyle/>
        <a:p>
          <a:endParaRPr lang="fi-FI"/>
        </a:p>
      </dgm:t>
    </dgm:pt>
    <dgm:pt modelId="{66D48293-F75D-466D-8703-075EA7896913}">
      <dgm:prSet/>
      <dgm:spPr/>
      <dgm:t>
        <a:bodyPr/>
        <a:lstStyle/>
        <a:p>
          <a:r>
            <a:rPr lang="fi-FI"/>
            <a:t>Oikea tapa</a:t>
          </a:r>
        </a:p>
      </dgm:t>
    </dgm:pt>
    <dgm:pt modelId="{C69A115B-E744-454A-9571-B4547AA9AF62}" type="parTrans" cxnId="{A3720705-F213-4901-8BB9-10757B941C55}">
      <dgm:prSet/>
      <dgm:spPr/>
      <dgm:t>
        <a:bodyPr/>
        <a:lstStyle/>
        <a:p>
          <a:endParaRPr lang="fi-FI"/>
        </a:p>
      </dgm:t>
    </dgm:pt>
    <dgm:pt modelId="{2190DEA6-446D-45AB-99D0-0DA4D76B0880}" type="sibTrans" cxnId="{A3720705-F213-4901-8BB9-10757B941C55}">
      <dgm:prSet/>
      <dgm:spPr/>
      <dgm:t>
        <a:bodyPr/>
        <a:lstStyle/>
        <a:p>
          <a:endParaRPr lang="fi-FI"/>
        </a:p>
      </dgm:t>
    </dgm:pt>
    <dgm:pt modelId="{9F5AC45F-8EA2-4928-8021-9F4B8337B924}">
      <dgm:prSet/>
      <dgm:spPr/>
      <dgm:t>
        <a:bodyPr/>
        <a:lstStyle/>
        <a:p>
          <a:r>
            <a:rPr lang="fi-FI"/>
            <a:t>Oikea potilas</a:t>
          </a:r>
        </a:p>
      </dgm:t>
    </dgm:pt>
    <dgm:pt modelId="{69A48981-283D-4366-BB59-C728EF90EA48}" type="parTrans" cxnId="{19EB9B81-9197-47BE-9871-3DE5260DC00D}">
      <dgm:prSet/>
      <dgm:spPr/>
      <dgm:t>
        <a:bodyPr/>
        <a:lstStyle/>
        <a:p>
          <a:endParaRPr lang="fi-FI"/>
        </a:p>
      </dgm:t>
    </dgm:pt>
    <dgm:pt modelId="{B363008E-0817-4C16-93C6-6000B94FF764}" type="sibTrans" cxnId="{19EB9B81-9197-47BE-9871-3DE5260DC00D}">
      <dgm:prSet/>
      <dgm:spPr/>
      <dgm:t>
        <a:bodyPr/>
        <a:lstStyle/>
        <a:p>
          <a:endParaRPr lang="fi-FI"/>
        </a:p>
      </dgm:t>
    </dgm:pt>
    <dgm:pt modelId="{35940C9C-A7A8-4BA2-AD95-0E10DB6EB8A5}">
      <dgm:prSet/>
      <dgm:spPr/>
      <dgm:t>
        <a:bodyPr/>
        <a:lstStyle/>
        <a:p>
          <a:r>
            <a:rPr lang="fi-FI"/>
            <a:t>Oikea ohjaus</a:t>
          </a:r>
        </a:p>
      </dgm:t>
    </dgm:pt>
    <dgm:pt modelId="{E5098A37-5CA7-4A0A-A322-CCC83C13D088}" type="parTrans" cxnId="{93D1A35A-429B-4511-84E4-E8F85B0BE9B3}">
      <dgm:prSet/>
      <dgm:spPr/>
      <dgm:t>
        <a:bodyPr/>
        <a:lstStyle/>
        <a:p>
          <a:endParaRPr lang="fi-FI"/>
        </a:p>
      </dgm:t>
    </dgm:pt>
    <dgm:pt modelId="{4739519F-67B3-4459-B223-86480A2769D1}" type="sibTrans" cxnId="{93D1A35A-429B-4511-84E4-E8F85B0BE9B3}">
      <dgm:prSet/>
      <dgm:spPr/>
      <dgm:t>
        <a:bodyPr/>
        <a:lstStyle/>
        <a:p>
          <a:endParaRPr lang="fi-FI"/>
        </a:p>
      </dgm:t>
    </dgm:pt>
    <dgm:pt modelId="{BCB5ECF5-BAAD-4191-AB03-1FD3293F4696}">
      <dgm:prSet/>
      <dgm:spPr/>
      <dgm:t>
        <a:bodyPr/>
        <a:lstStyle/>
        <a:p>
          <a:r>
            <a:rPr lang="fi-FI"/>
            <a:t>Oikea dokumentointi</a:t>
          </a:r>
        </a:p>
      </dgm:t>
    </dgm:pt>
    <dgm:pt modelId="{A3EA4E39-83BF-4E0D-8003-DC7843EB3909}" type="parTrans" cxnId="{2C5204FF-9667-4076-A459-895650D4F706}">
      <dgm:prSet/>
      <dgm:spPr/>
      <dgm:t>
        <a:bodyPr/>
        <a:lstStyle/>
        <a:p>
          <a:endParaRPr lang="fi-FI"/>
        </a:p>
      </dgm:t>
    </dgm:pt>
    <dgm:pt modelId="{5D24E077-C462-4F7F-A1AA-921E4FE505AB}" type="sibTrans" cxnId="{2C5204FF-9667-4076-A459-895650D4F706}">
      <dgm:prSet/>
      <dgm:spPr/>
      <dgm:t>
        <a:bodyPr/>
        <a:lstStyle/>
        <a:p>
          <a:endParaRPr lang="fi-FI"/>
        </a:p>
      </dgm:t>
    </dgm:pt>
    <dgm:pt modelId="{1DD9BD17-1517-4347-9073-356A0FA6E766}" type="pres">
      <dgm:prSet presAssocID="{B60BF166-BE49-4867-8ACE-ADCE604DA523}" presName="CompostProcess" presStyleCnt="0">
        <dgm:presLayoutVars>
          <dgm:dir/>
          <dgm:resizeHandles val="exact"/>
        </dgm:presLayoutVars>
      </dgm:prSet>
      <dgm:spPr/>
    </dgm:pt>
    <dgm:pt modelId="{3E7E8658-7108-4B76-8937-10A9E6D2B294}" type="pres">
      <dgm:prSet presAssocID="{B60BF166-BE49-4867-8ACE-ADCE604DA523}" presName="arrow" presStyleLbl="bgShp" presStyleIdx="0" presStyleCnt="1"/>
      <dgm:spPr/>
    </dgm:pt>
    <dgm:pt modelId="{F340C160-2C13-42BC-BC19-458881B90AD7}" type="pres">
      <dgm:prSet presAssocID="{B60BF166-BE49-4867-8ACE-ADCE604DA523}" presName="linearProcess" presStyleCnt="0"/>
      <dgm:spPr/>
    </dgm:pt>
    <dgm:pt modelId="{F5A54B68-3D83-47BA-8CB3-E11BA0832BEA}" type="pres">
      <dgm:prSet presAssocID="{07369F0F-4C42-4F06-934D-CCA1BA784124}" presName="textNode" presStyleLbl="node1" presStyleIdx="0" presStyleCnt="8">
        <dgm:presLayoutVars>
          <dgm:bulletEnabled val="1"/>
        </dgm:presLayoutVars>
      </dgm:prSet>
      <dgm:spPr/>
    </dgm:pt>
    <dgm:pt modelId="{9BABCB96-C8CC-4CD1-AA39-0431ED32D2EC}" type="pres">
      <dgm:prSet presAssocID="{9CD1E5DA-E9A8-4716-B0E4-18C10D3F0CBC}" presName="sibTrans" presStyleCnt="0"/>
      <dgm:spPr/>
    </dgm:pt>
    <dgm:pt modelId="{6355FED7-FEC3-42FC-A6C9-13EC49A7A0B6}" type="pres">
      <dgm:prSet presAssocID="{F8303074-BBB5-4F8B-8AF8-E59234A21FA8}" presName="textNode" presStyleLbl="node1" presStyleIdx="1" presStyleCnt="8">
        <dgm:presLayoutVars>
          <dgm:bulletEnabled val="1"/>
        </dgm:presLayoutVars>
      </dgm:prSet>
      <dgm:spPr/>
    </dgm:pt>
    <dgm:pt modelId="{347A42C9-138E-4D7F-8B73-737BD7BD52F2}" type="pres">
      <dgm:prSet presAssocID="{00CCDCE8-7FED-4877-B97A-B11F619544A0}" presName="sibTrans" presStyleCnt="0"/>
      <dgm:spPr/>
    </dgm:pt>
    <dgm:pt modelId="{8F625EDD-D00D-4321-9DAA-008A15E03F7D}" type="pres">
      <dgm:prSet presAssocID="{24C13802-53DC-446A-A81F-EAA0379FE5A8}" presName="textNode" presStyleLbl="node1" presStyleIdx="2" presStyleCnt="8">
        <dgm:presLayoutVars>
          <dgm:bulletEnabled val="1"/>
        </dgm:presLayoutVars>
      </dgm:prSet>
      <dgm:spPr/>
    </dgm:pt>
    <dgm:pt modelId="{75B0FD39-B5C3-49F0-AAF6-1D23C9124DFA}" type="pres">
      <dgm:prSet presAssocID="{AD605483-4779-4A14-A15E-5A99483233EA}" presName="sibTrans" presStyleCnt="0"/>
      <dgm:spPr/>
    </dgm:pt>
    <dgm:pt modelId="{378CCC09-87F9-44E9-974F-9356E4F05E97}" type="pres">
      <dgm:prSet presAssocID="{1056DD91-43EE-4E20-9A81-0CDAB432829F}" presName="textNode" presStyleLbl="node1" presStyleIdx="3" presStyleCnt="8">
        <dgm:presLayoutVars>
          <dgm:bulletEnabled val="1"/>
        </dgm:presLayoutVars>
      </dgm:prSet>
      <dgm:spPr/>
    </dgm:pt>
    <dgm:pt modelId="{CF8B2ED3-76D7-47E9-9082-D6980927D97A}" type="pres">
      <dgm:prSet presAssocID="{F039BCDE-DAAD-4BA7-BA4A-549A2154689D}" presName="sibTrans" presStyleCnt="0"/>
      <dgm:spPr/>
    </dgm:pt>
    <dgm:pt modelId="{583C6192-5B37-4D76-B969-E8BC0E66566B}" type="pres">
      <dgm:prSet presAssocID="{66D48293-F75D-466D-8703-075EA7896913}" presName="textNode" presStyleLbl="node1" presStyleIdx="4" presStyleCnt="8">
        <dgm:presLayoutVars>
          <dgm:bulletEnabled val="1"/>
        </dgm:presLayoutVars>
      </dgm:prSet>
      <dgm:spPr/>
    </dgm:pt>
    <dgm:pt modelId="{F370BF2D-533A-41EB-8D61-14C3DA5142F3}" type="pres">
      <dgm:prSet presAssocID="{2190DEA6-446D-45AB-99D0-0DA4D76B0880}" presName="sibTrans" presStyleCnt="0"/>
      <dgm:spPr/>
    </dgm:pt>
    <dgm:pt modelId="{4C50BDB1-645E-4B36-8286-EF7C8FB3C4B0}" type="pres">
      <dgm:prSet presAssocID="{9F5AC45F-8EA2-4928-8021-9F4B8337B924}" presName="textNode" presStyleLbl="node1" presStyleIdx="5" presStyleCnt="8">
        <dgm:presLayoutVars>
          <dgm:bulletEnabled val="1"/>
        </dgm:presLayoutVars>
      </dgm:prSet>
      <dgm:spPr/>
    </dgm:pt>
    <dgm:pt modelId="{1AD73F7A-A847-4D83-8C7C-A31B2F3975AE}" type="pres">
      <dgm:prSet presAssocID="{B363008E-0817-4C16-93C6-6000B94FF764}" presName="sibTrans" presStyleCnt="0"/>
      <dgm:spPr/>
    </dgm:pt>
    <dgm:pt modelId="{AD6A6F5F-0ABE-4936-ABA7-73938EADD101}" type="pres">
      <dgm:prSet presAssocID="{35940C9C-A7A8-4BA2-AD95-0E10DB6EB8A5}" presName="textNode" presStyleLbl="node1" presStyleIdx="6" presStyleCnt="8">
        <dgm:presLayoutVars>
          <dgm:bulletEnabled val="1"/>
        </dgm:presLayoutVars>
      </dgm:prSet>
      <dgm:spPr/>
    </dgm:pt>
    <dgm:pt modelId="{A3DA90D6-E9B9-4E6B-B77C-206432D4DB99}" type="pres">
      <dgm:prSet presAssocID="{4739519F-67B3-4459-B223-86480A2769D1}" presName="sibTrans" presStyleCnt="0"/>
      <dgm:spPr/>
    </dgm:pt>
    <dgm:pt modelId="{DA2A48DB-2F98-4EC1-8777-E0C6E2148EAB}" type="pres">
      <dgm:prSet presAssocID="{BCB5ECF5-BAAD-4191-AB03-1FD3293F4696}" presName="textNode" presStyleLbl="node1" presStyleIdx="7" presStyleCnt="8">
        <dgm:presLayoutVars>
          <dgm:bulletEnabled val="1"/>
        </dgm:presLayoutVars>
      </dgm:prSet>
      <dgm:spPr/>
    </dgm:pt>
  </dgm:ptLst>
  <dgm:cxnLst>
    <dgm:cxn modelId="{A3720705-F213-4901-8BB9-10757B941C55}" srcId="{B60BF166-BE49-4867-8ACE-ADCE604DA523}" destId="{66D48293-F75D-466D-8703-075EA7896913}" srcOrd="4" destOrd="0" parTransId="{C69A115B-E744-454A-9571-B4547AA9AF62}" sibTransId="{2190DEA6-446D-45AB-99D0-0DA4D76B0880}"/>
    <dgm:cxn modelId="{3DFFD212-A1D4-4E7D-8589-395C5A3B25B1}" type="presOf" srcId="{35940C9C-A7A8-4BA2-AD95-0E10DB6EB8A5}" destId="{AD6A6F5F-0ABE-4936-ABA7-73938EADD101}" srcOrd="0" destOrd="0" presId="urn:microsoft.com/office/officeart/2005/8/layout/hProcess9"/>
    <dgm:cxn modelId="{480C7014-9EA1-438E-9D02-6158D4F3BB39}" srcId="{B60BF166-BE49-4867-8ACE-ADCE604DA523}" destId="{F8303074-BBB5-4F8B-8AF8-E59234A21FA8}" srcOrd="1" destOrd="0" parTransId="{3A08D6A5-A67C-415E-A6FA-822F5DBF3084}" sibTransId="{00CCDCE8-7FED-4877-B97A-B11F619544A0}"/>
    <dgm:cxn modelId="{0596B51F-D338-4F50-92E3-1BC2F456D074}" type="presOf" srcId="{07369F0F-4C42-4F06-934D-CCA1BA784124}" destId="{F5A54B68-3D83-47BA-8CB3-E11BA0832BEA}" srcOrd="0" destOrd="0" presId="urn:microsoft.com/office/officeart/2005/8/layout/hProcess9"/>
    <dgm:cxn modelId="{90BB9131-CA08-4F65-BFD2-744ACD91780D}" srcId="{B60BF166-BE49-4867-8ACE-ADCE604DA523}" destId="{07369F0F-4C42-4F06-934D-CCA1BA784124}" srcOrd="0" destOrd="0" parTransId="{7381433C-BD4C-43B0-B431-14B6A6E008FA}" sibTransId="{9CD1E5DA-E9A8-4716-B0E4-18C10D3F0CBC}"/>
    <dgm:cxn modelId="{5DA0963B-617A-4561-BED4-E3A139B2F606}" type="presOf" srcId="{1056DD91-43EE-4E20-9A81-0CDAB432829F}" destId="{378CCC09-87F9-44E9-974F-9356E4F05E97}" srcOrd="0" destOrd="0" presId="urn:microsoft.com/office/officeart/2005/8/layout/hProcess9"/>
    <dgm:cxn modelId="{FA0CFF73-E948-4835-9C19-F1BDDBD6B762}" type="presOf" srcId="{24C13802-53DC-446A-A81F-EAA0379FE5A8}" destId="{8F625EDD-D00D-4321-9DAA-008A15E03F7D}" srcOrd="0" destOrd="0" presId="urn:microsoft.com/office/officeart/2005/8/layout/hProcess9"/>
    <dgm:cxn modelId="{93D1A35A-429B-4511-84E4-E8F85B0BE9B3}" srcId="{B60BF166-BE49-4867-8ACE-ADCE604DA523}" destId="{35940C9C-A7A8-4BA2-AD95-0E10DB6EB8A5}" srcOrd="6" destOrd="0" parTransId="{E5098A37-5CA7-4A0A-A322-CCC83C13D088}" sibTransId="{4739519F-67B3-4459-B223-86480A2769D1}"/>
    <dgm:cxn modelId="{19EB9B81-9197-47BE-9871-3DE5260DC00D}" srcId="{B60BF166-BE49-4867-8ACE-ADCE604DA523}" destId="{9F5AC45F-8EA2-4928-8021-9F4B8337B924}" srcOrd="5" destOrd="0" parTransId="{69A48981-283D-4366-BB59-C728EF90EA48}" sibTransId="{B363008E-0817-4C16-93C6-6000B94FF764}"/>
    <dgm:cxn modelId="{14601087-1046-4F3C-94F1-07587ECDAE8C}" type="presOf" srcId="{B60BF166-BE49-4867-8ACE-ADCE604DA523}" destId="{1DD9BD17-1517-4347-9073-356A0FA6E766}" srcOrd="0" destOrd="0" presId="urn:microsoft.com/office/officeart/2005/8/layout/hProcess9"/>
    <dgm:cxn modelId="{9E8AA394-5DE0-4790-B2FF-CE05305406C8}" srcId="{B60BF166-BE49-4867-8ACE-ADCE604DA523}" destId="{1056DD91-43EE-4E20-9A81-0CDAB432829F}" srcOrd="3" destOrd="0" parTransId="{77660B23-1165-48FA-AB4E-1467481CC1E0}" sibTransId="{F039BCDE-DAAD-4BA7-BA4A-549A2154689D}"/>
    <dgm:cxn modelId="{B0C74D96-D65D-43AC-BE53-4BA8F1E1E859}" type="presOf" srcId="{9F5AC45F-8EA2-4928-8021-9F4B8337B924}" destId="{4C50BDB1-645E-4B36-8286-EF7C8FB3C4B0}" srcOrd="0" destOrd="0" presId="urn:microsoft.com/office/officeart/2005/8/layout/hProcess9"/>
    <dgm:cxn modelId="{4FE2A2D7-D58E-4469-B366-1FBC23023533}" type="presOf" srcId="{BCB5ECF5-BAAD-4191-AB03-1FD3293F4696}" destId="{DA2A48DB-2F98-4EC1-8777-E0C6E2148EAB}" srcOrd="0" destOrd="0" presId="urn:microsoft.com/office/officeart/2005/8/layout/hProcess9"/>
    <dgm:cxn modelId="{2204FCF1-4449-481A-A5C6-BA0DBD62FDB8}" type="presOf" srcId="{66D48293-F75D-466D-8703-075EA7896913}" destId="{583C6192-5B37-4D76-B969-E8BC0E66566B}" srcOrd="0" destOrd="0" presId="urn:microsoft.com/office/officeart/2005/8/layout/hProcess9"/>
    <dgm:cxn modelId="{BABAD1FC-36AE-463F-862E-08196C2FAD34}" srcId="{B60BF166-BE49-4867-8ACE-ADCE604DA523}" destId="{24C13802-53DC-446A-A81F-EAA0379FE5A8}" srcOrd="2" destOrd="0" parTransId="{FB238833-9FA8-4086-9700-3C52D9395BAE}" sibTransId="{AD605483-4779-4A14-A15E-5A99483233EA}"/>
    <dgm:cxn modelId="{65E5E5FC-C092-4B14-85A8-437788E6D347}" type="presOf" srcId="{F8303074-BBB5-4F8B-8AF8-E59234A21FA8}" destId="{6355FED7-FEC3-42FC-A6C9-13EC49A7A0B6}" srcOrd="0" destOrd="0" presId="urn:microsoft.com/office/officeart/2005/8/layout/hProcess9"/>
    <dgm:cxn modelId="{2C5204FF-9667-4076-A459-895650D4F706}" srcId="{B60BF166-BE49-4867-8ACE-ADCE604DA523}" destId="{BCB5ECF5-BAAD-4191-AB03-1FD3293F4696}" srcOrd="7" destOrd="0" parTransId="{A3EA4E39-83BF-4E0D-8003-DC7843EB3909}" sibTransId="{5D24E077-C462-4F7F-A1AA-921E4FE505AB}"/>
    <dgm:cxn modelId="{1A6ABAAB-40F1-43B0-BE18-016932FC9E69}" type="presParOf" srcId="{1DD9BD17-1517-4347-9073-356A0FA6E766}" destId="{3E7E8658-7108-4B76-8937-10A9E6D2B294}" srcOrd="0" destOrd="0" presId="urn:microsoft.com/office/officeart/2005/8/layout/hProcess9"/>
    <dgm:cxn modelId="{1F0AF4A6-3697-4305-B048-2AD09AF7BD0E}" type="presParOf" srcId="{1DD9BD17-1517-4347-9073-356A0FA6E766}" destId="{F340C160-2C13-42BC-BC19-458881B90AD7}" srcOrd="1" destOrd="0" presId="urn:microsoft.com/office/officeart/2005/8/layout/hProcess9"/>
    <dgm:cxn modelId="{7EEAEE1C-6578-4845-B160-40D4BBF172D4}" type="presParOf" srcId="{F340C160-2C13-42BC-BC19-458881B90AD7}" destId="{F5A54B68-3D83-47BA-8CB3-E11BA0832BEA}" srcOrd="0" destOrd="0" presId="urn:microsoft.com/office/officeart/2005/8/layout/hProcess9"/>
    <dgm:cxn modelId="{20CFCB17-2017-4613-AF91-222C8E811554}" type="presParOf" srcId="{F340C160-2C13-42BC-BC19-458881B90AD7}" destId="{9BABCB96-C8CC-4CD1-AA39-0431ED32D2EC}" srcOrd="1" destOrd="0" presId="urn:microsoft.com/office/officeart/2005/8/layout/hProcess9"/>
    <dgm:cxn modelId="{E44CBC28-F551-486C-8DE7-9B1FF196C05F}" type="presParOf" srcId="{F340C160-2C13-42BC-BC19-458881B90AD7}" destId="{6355FED7-FEC3-42FC-A6C9-13EC49A7A0B6}" srcOrd="2" destOrd="0" presId="urn:microsoft.com/office/officeart/2005/8/layout/hProcess9"/>
    <dgm:cxn modelId="{428468E5-3A29-4927-BCA6-B71138852E34}" type="presParOf" srcId="{F340C160-2C13-42BC-BC19-458881B90AD7}" destId="{347A42C9-138E-4D7F-8B73-737BD7BD52F2}" srcOrd="3" destOrd="0" presId="urn:microsoft.com/office/officeart/2005/8/layout/hProcess9"/>
    <dgm:cxn modelId="{8CB0930B-E3F4-4C13-9A66-4A2C29DBF5ED}" type="presParOf" srcId="{F340C160-2C13-42BC-BC19-458881B90AD7}" destId="{8F625EDD-D00D-4321-9DAA-008A15E03F7D}" srcOrd="4" destOrd="0" presId="urn:microsoft.com/office/officeart/2005/8/layout/hProcess9"/>
    <dgm:cxn modelId="{DEC7A227-C4A6-40B3-A672-4E1AABAE0EE5}" type="presParOf" srcId="{F340C160-2C13-42BC-BC19-458881B90AD7}" destId="{75B0FD39-B5C3-49F0-AAF6-1D23C9124DFA}" srcOrd="5" destOrd="0" presId="urn:microsoft.com/office/officeart/2005/8/layout/hProcess9"/>
    <dgm:cxn modelId="{4678127C-50BF-443C-9B29-2B84F683692F}" type="presParOf" srcId="{F340C160-2C13-42BC-BC19-458881B90AD7}" destId="{378CCC09-87F9-44E9-974F-9356E4F05E97}" srcOrd="6" destOrd="0" presId="urn:microsoft.com/office/officeart/2005/8/layout/hProcess9"/>
    <dgm:cxn modelId="{414F2314-953D-48F7-85ED-188E1301AAC4}" type="presParOf" srcId="{F340C160-2C13-42BC-BC19-458881B90AD7}" destId="{CF8B2ED3-76D7-47E9-9082-D6980927D97A}" srcOrd="7" destOrd="0" presId="urn:microsoft.com/office/officeart/2005/8/layout/hProcess9"/>
    <dgm:cxn modelId="{5C109AA8-3A3B-4AE1-8FB8-EBCCAB6D49A7}" type="presParOf" srcId="{F340C160-2C13-42BC-BC19-458881B90AD7}" destId="{583C6192-5B37-4D76-B969-E8BC0E66566B}" srcOrd="8" destOrd="0" presId="urn:microsoft.com/office/officeart/2005/8/layout/hProcess9"/>
    <dgm:cxn modelId="{0090E4DE-DADE-4FA9-A984-4C7145C4BAD4}" type="presParOf" srcId="{F340C160-2C13-42BC-BC19-458881B90AD7}" destId="{F370BF2D-533A-41EB-8D61-14C3DA5142F3}" srcOrd="9" destOrd="0" presId="urn:microsoft.com/office/officeart/2005/8/layout/hProcess9"/>
    <dgm:cxn modelId="{6D1F663A-1F9C-4F14-92B2-D1A0AD37102D}" type="presParOf" srcId="{F340C160-2C13-42BC-BC19-458881B90AD7}" destId="{4C50BDB1-645E-4B36-8286-EF7C8FB3C4B0}" srcOrd="10" destOrd="0" presId="urn:microsoft.com/office/officeart/2005/8/layout/hProcess9"/>
    <dgm:cxn modelId="{A455E176-B4C9-4F2D-8611-E59264DDEEB2}" type="presParOf" srcId="{F340C160-2C13-42BC-BC19-458881B90AD7}" destId="{1AD73F7A-A847-4D83-8C7C-A31B2F3975AE}" srcOrd="11" destOrd="0" presId="urn:microsoft.com/office/officeart/2005/8/layout/hProcess9"/>
    <dgm:cxn modelId="{1784DBD3-58C9-46A5-93D2-FC0A35FB9431}" type="presParOf" srcId="{F340C160-2C13-42BC-BC19-458881B90AD7}" destId="{AD6A6F5F-0ABE-4936-ABA7-73938EADD101}" srcOrd="12" destOrd="0" presId="urn:microsoft.com/office/officeart/2005/8/layout/hProcess9"/>
    <dgm:cxn modelId="{32FF28B0-96E7-43FA-B491-6E855DCFD0AD}" type="presParOf" srcId="{F340C160-2C13-42BC-BC19-458881B90AD7}" destId="{A3DA90D6-E9B9-4E6B-B77C-206432D4DB99}" srcOrd="13" destOrd="0" presId="urn:microsoft.com/office/officeart/2005/8/layout/hProcess9"/>
    <dgm:cxn modelId="{29C1E3A6-9DF8-41E3-B9DE-FE6B4BAB6EDE}" type="presParOf" srcId="{F340C160-2C13-42BC-BC19-458881B90AD7}" destId="{DA2A48DB-2F98-4EC1-8777-E0C6E2148EAB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7CD4CE-A61E-4B40-BF5F-9248BAA5251D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14786604-FBF3-4DF4-B115-807BBD60B3E3}">
      <dgm:prSet/>
      <dgm:spPr/>
      <dgm:t>
        <a:bodyPr/>
        <a:lstStyle/>
        <a:p>
          <a:r>
            <a:rPr lang="fi-FI"/>
            <a:t>Tarkista kenelle annat (eli onko oikea ”potilas”)</a:t>
          </a:r>
        </a:p>
      </dgm:t>
    </dgm:pt>
    <dgm:pt modelId="{EE45AE11-2849-4725-8925-CADEAD9E3BA8}" type="parTrans" cxnId="{5D2E4C2F-FC66-4C39-B31D-D87BA85E0BBD}">
      <dgm:prSet/>
      <dgm:spPr/>
      <dgm:t>
        <a:bodyPr/>
        <a:lstStyle/>
        <a:p>
          <a:endParaRPr lang="fi-FI"/>
        </a:p>
      </dgm:t>
    </dgm:pt>
    <dgm:pt modelId="{7E1AE36A-3F1D-458E-ADCB-234F1C8E7D58}" type="sibTrans" cxnId="{5D2E4C2F-FC66-4C39-B31D-D87BA85E0BBD}">
      <dgm:prSet/>
      <dgm:spPr/>
      <dgm:t>
        <a:bodyPr/>
        <a:lstStyle/>
        <a:p>
          <a:endParaRPr lang="fi-FI"/>
        </a:p>
      </dgm:t>
    </dgm:pt>
    <dgm:pt modelId="{181CABB3-7C1F-4518-AA45-0454AC595A85}">
      <dgm:prSet/>
      <dgm:spPr/>
      <dgm:t>
        <a:bodyPr/>
        <a:lstStyle/>
        <a:p>
          <a:r>
            <a:rPr lang="fi-FI"/>
            <a:t>Tarkista lääkkeen nimi </a:t>
          </a:r>
        </a:p>
      </dgm:t>
    </dgm:pt>
    <dgm:pt modelId="{3C2D49EF-2390-4788-A542-C604AB02C7FA}" type="parTrans" cxnId="{09B26DD9-E976-4BF4-910C-DCD61113D4BC}">
      <dgm:prSet/>
      <dgm:spPr/>
      <dgm:t>
        <a:bodyPr/>
        <a:lstStyle/>
        <a:p>
          <a:endParaRPr lang="fi-FI"/>
        </a:p>
      </dgm:t>
    </dgm:pt>
    <dgm:pt modelId="{7CC162F1-1916-4C8D-8A57-D91A44F7AC2C}" type="sibTrans" cxnId="{09B26DD9-E976-4BF4-910C-DCD61113D4BC}">
      <dgm:prSet/>
      <dgm:spPr/>
      <dgm:t>
        <a:bodyPr/>
        <a:lstStyle/>
        <a:p>
          <a:endParaRPr lang="fi-FI"/>
        </a:p>
      </dgm:t>
    </dgm:pt>
    <dgm:pt modelId="{05913B1A-4C8B-4D71-A81E-F0E5E5F8D904}">
      <dgm:prSet/>
      <dgm:spPr/>
      <dgm:t>
        <a:bodyPr/>
        <a:lstStyle/>
        <a:p>
          <a:r>
            <a:rPr lang="fi-FI"/>
            <a:t>Tarkista annostus</a:t>
          </a:r>
        </a:p>
      </dgm:t>
    </dgm:pt>
    <dgm:pt modelId="{AD83CA5F-5E2D-4F18-A506-46EF9D78433F}" type="parTrans" cxnId="{3C3DC609-6613-4B8A-8A22-CBA21BBB9F77}">
      <dgm:prSet/>
      <dgm:spPr/>
      <dgm:t>
        <a:bodyPr/>
        <a:lstStyle/>
        <a:p>
          <a:endParaRPr lang="fi-FI"/>
        </a:p>
      </dgm:t>
    </dgm:pt>
    <dgm:pt modelId="{2BF87EDD-FF81-47B8-9203-F0D130F147DA}" type="sibTrans" cxnId="{3C3DC609-6613-4B8A-8A22-CBA21BBB9F77}">
      <dgm:prSet/>
      <dgm:spPr/>
      <dgm:t>
        <a:bodyPr/>
        <a:lstStyle/>
        <a:p>
          <a:endParaRPr lang="fi-FI"/>
        </a:p>
      </dgm:t>
    </dgm:pt>
    <dgm:pt modelId="{E4C5852E-F5D0-4EFA-9ECE-37E523CF3266}">
      <dgm:prSet/>
      <dgm:spPr/>
      <dgm:t>
        <a:bodyPr/>
        <a:lstStyle/>
        <a:p>
          <a:r>
            <a:rPr lang="fi-FI" dirty="0"/>
            <a:t>Anna oikealla tavalla ja oikeaan aikaan</a:t>
          </a:r>
        </a:p>
      </dgm:t>
    </dgm:pt>
    <dgm:pt modelId="{BB96DEA7-28D2-48FE-8A97-26FCD76D7F3D}" type="parTrans" cxnId="{FFC5DCA3-96E2-4800-B37E-26074F244F2A}">
      <dgm:prSet/>
      <dgm:spPr/>
      <dgm:t>
        <a:bodyPr/>
        <a:lstStyle/>
        <a:p>
          <a:endParaRPr lang="fi-FI"/>
        </a:p>
      </dgm:t>
    </dgm:pt>
    <dgm:pt modelId="{134B7F2C-EB7D-4B9C-AA98-BF04E5ED3C6C}" type="sibTrans" cxnId="{FFC5DCA3-96E2-4800-B37E-26074F244F2A}">
      <dgm:prSet/>
      <dgm:spPr/>
      <dgm:t>
        <a:bodyPr/>
        <a:lstStyle/>
        <a:p>
          <a:endParaRPr lang="fi-FI"/>
        </a:p>
      </dgm:t>
    </dgm:pt>
    <dgm:pt modelId="{9BFFF862-664D-4765-A5FB-18F76CC0A0BC}">
      <dgm:prSet/>
      <dgm:spPr/>
      <dgm:t>
        <a:bodyPr/>
        <a:lstStyle/>
        <a:p>
          <a:r>
            <a:rPr lang="fi-FI"/>
            <a:t>Seuraa vointia</a:t>
          </a:r>
        </a:p>
      </dgm:t>
    </dgm:pt>
    <dgm:pt modelId="{2B1733C9-4EC7-4A36-BDAB-3EE39112C564}" type="parTrans" cxnId="{1CF664C5-18EE-439C-A3FA-1AD4582D0865}">
      <dgm:prSet/>
      <dgm:spPr/>
      <dgm:t>
        <a:bodyPr/>
        <a:lstStyle/>
        <a:p>
          <a:endParaRPr lang="fi-FI"/>
        </a:p>
      </dgm:t>
    </dgm:pt>
    <dgm:pt modelId="{672B63EC-FABC-4E41-BAF5-3108DCC5C680}" type="sibTrans" cxnId="{1CF664C5-18EE-439C-A3FA-1AD4582D0865}">
      <dgm:prSet/>
      <dgm:spPr/>
      <dgm:t>
        <a:bodyPr/>
        <a:lstStyle/>
        <a:p>
          <a:endParaRPr lang="fi-FI"/>
        </a:p>
      </dgm:t>
    </dgm:pt>
    <dgm:pt modelId="{8212D67C-7A5B-40B7-BA2D-FB77A3A7C90B}" type="pres">
      <dgm:prSet presAssocID="{787CD4CE-A61E-4B40-BF5F-9248BAA5251D}" presName="CompostProcess" presStyleCnt="0">
        <dgm:presLayoutVars>
          <dgm:dir/>
          <dgm:resizeHandles val="exact"/>
        </dgm:presLayoutVars>
      </dgm:prSet>
      <dgm:spPr/>
    </dgm:pt>
    <dgm:pt modelId="{02060D01-0655-454B-9C3F-CA5C7BE7782D}" type="pres">
      <dgm:prSet presAssocID="{787CD4CE-A61E-4B40-BF5F-9248BAA5251D}" presName="arrow" presStyleLbl="bgShp" presStyleIdx="0" presStyleCnt="1"/>
      <dgm:spPr/>
    </dgm:pt>
    <dgm:pt modelId="{8183C6C8-F134-4027-AC87-A5EA2E93FBD3}" type="pres">
      <dgm:prSet presAssocID="{787CD4CE-A61E-4B40-BF5F-9248BAA5251D}" presName="linearProcess" presStyleCnt="0"/>
      <dgm:spPr/>
    </dgm:pt>
    <dgm:pt modelId="{4DE29A61-671F-455E-A5E0-07A2AF038E5D}" type="pres">
      <dgm:prSet presAssocID="{14786604-FBF3-4DF4-B115-807BBD60B3E3}" presName="textNode" presStyleLbl="node1" presStyleIdx="0" presStyleCnt="5">
        <dgm:presLayoutVars>
          <dgm:bulletEnabled val="1"/>
        </dgm:presLayoutVars>
      </dgm:prSet>
      <dgm:spPr/>
    </dgm:pt>
    <dgm:pt modelId="{B1A6556A-C5BA-4354-B186-002F421C1AB0}" type="pres">
      <dgm:prSet presAssocID="{7E1AE36A-3F1D-458E-ADCB-234F1C8E7D58}" presName="sibTrans" presStyleCnt="0"/>
      <dgm:spPr/>
    </dgm:pt>
    <dgm:pt modelId="{B64D5CB4-CA3D-4BCE-AC1A-1A1237F3DD8B}" type="pres">
      <dgm:prSet presAssocID="{181CABB3-7C1F-4518-AA45-0454AC595A85}" presName="textNode" presStyleLbl="node1" presStyleIdx="1" presStyleCnt="5">
        <dgm:presLayoutVars>
          <dgm:bulletEnabled val="1"/>
        </dgm:presLayoutVars>
      </dgm:prSet>
      <dgm:spPr/>
    </dgm:pt>
    <dgm:pt modelId="{5D37AF79-6CDF-43D3-8353-BCE8D3BB2C55}" type="pres">
      <dgm:prSet presAssocID="{7CC162F1-1916-4C8D-8A57-D91A44F7AC2C}" presName="sibTrans" presStyleCnt="0"/>
      <dgm:spPr/>
    </dgm:pt>
    <dgm:pt modelId="{B7943C81-10B6-4284-A1AE-91C1A8C19584}" type="pres">
      <dgm:prSet presAssocID="{05913B1A-4C8B-4D71-A81E-F0E5E5F8D904}" presName="textNode" presStyleLbl="node1" presStyleIdx="2" presStyleCnt="5">
        <dgm:presLayoutVars>
          <dgm:bulletEnabled val="1"/>
        </dgm:presLayoutVars>
      </dgm:prSet>
      <dgm:spPr/>
    </dgm:pt>
    <dgm:pt modelId="{0BC2BE57-E728-45C2-A8B6-1C4A3B75652A}" type="pres">
      <dgm:prSet presAssocID="{2BF87EDD-FF81-47B8-9203-F0D130F147DA}" presName="sibTrans" presStyleCnt="0"/>
      <dgm:spPr/>
    </dgm:pt>
    <dgm:pt modelId="{EDAB3721-DF21-4BF1-8B4C-78AE936228A5}" type="pres">
      <dgm:prSet presAssocID="{E4C5852E-F5D0-4EFA-9ECE-37E523CF3266}" presName="textNode" presStyleLbl="node1" presStyleIdx="3" presStyleCnt="5">
        <dgm:presLayoutVars>
          <dgm:bulletEnabled val="1"/>
        </dgm:presLayoutVars>
      </dgm:prSet>
      <dgm:spPr/>
    </dgm:pt>
    <dgm:pt modelId="{0B891CA6-5ED1-4D28-98CB-3CB55D873DE8}" type="pres">
      <dgm:prSet presAssocID="{134B7F2C-EB7D-4B9C-AA98-BF04E5ED3C6C}" presName="sibTrans" presStyleCnt="0"/>
      <dgm:spPr/>
    </dgm:pt>
    <dgm:pt modelId="{C6BDED5B-79DD-472E-9D3F-93FFCD6F3DE4}" type="pres">
      <dgm:prSet presAssocID="{9BFFF862-664D-4765-A5FB-18F76CC0A0BC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3C3DC609-6613-4B8A-8A22-CBA21BBB9F77}" srcId="{787CD4CE-A61E-4B40-BF5F-9248BAA5251D}" destId="{05913B1A-4C8B-4D71-A81E-F0E5E5F8D904}" srcOrd="2" destOrd="0" parTransId="{AD83CA5F-5E2D-4F18-A506-46EF9D78433F}" sibTransId="{2BF87EDD-FF81-47B8-9203-F0D130F147DA}"/>
    <dgm:cxn modelId="{5601701A-1D17-4F6F-BC41-30D4CF28D041}" type="presOf" srcId="{05913B1A-4C8B-4D71-A81E-F0E5E5F8D904}" destId="{B7943C81-10B6-4284-A1AE-91C1A8C19584}" srcOrd="0" destOrd="0" presId="urn:microsoft.com/office/officeart/2005/8/layout/hProcess9"/>
    <dgm:cxn modelId="{5D27CF1E-D97B-40C4-AC9E-A1BFE93740B5}" type="presOf" srcId="{9BFFF862-664D-4765-A5FB-18F76CC0A0BC}" destId="{C6BDED5B-79DD-472E-9D3F-93FFCD6F3DE4}" srcOrd="0" destOrd="0" presId="urn:microsoft.com/office/officeart/2005/8/layout/hProcess9"/>
    <dgm:cxn modelId="{5D2E4C2F-FC66-4C39-B31D-D87BA85E0BBD}" srcId="{787CD4CE-A61E-4B40-BF5F-9248BAA5251D}" destId="{14786604-FBF3-4DF4-B115-807BBD60B3E3}" srcOrd="0" destOrd="0" parTransId="{EE45AE11-2849-4725-8925-CADEAD9E3BA8}" sibTransId="{7E1AE36A-3F1D-458E-ADCB-234F1C8E7D58}"/>
    <dgm:cxn modelId="{40ACB975-3C52-4034-99CB-9B7552C7F71D}" type="presOf" srcId="{787CD4CE-A61E-4B40-BF5F-9248BAA5251D}" destId="{8212D67C-7A5B-40B7-BA2D-FB77A3A7C90B}" srcOrd="0" destOrd="0" presId="urn:microsoft.com/office/officeart/2005/8/layout/hProcess9"/>
    <dgm:cxn modelId="{FFC5DCA3-96E2-4800-B37E-26074F244F2A}" srcId="{787CD4CE-A61E-4B40-BF5F-9248BAA5251D}" destId="{E4C5852E-F5D0-4EFA-9ECE-37E523CF3266}" srcOrd="3" destOrd="0" parTransId="{BB96DEA7-28D2-48FE-8A97-26FCD76D7F3D}" sibTransId="{134B7F2C-EB7D-4B9C-AA98-BF04E5ED3C6C}"/>
    <dgm:cxn modelId="{1CF664C5-18EE-439C-A3FA-1AD4582D0865}" srcId="{787CD4CE-A61E-4B40-BF5F-9248BAA5251D}" destId="{9BFFF862-664D-4765-A5FB-18F76CC0A0BC}" srcOrd="4" destOrd="0" parTransId="{2B1733C9-4EC7-4A36-BDAB-3EE39112C564}" sibTransId="{672B63EC-FABC-4E41-BAF5-3108DCC5C680}"/>
    <dgm:cxn modelId="{09B26DD9-E976-4BF4-910C-DCD61113D4BC}" srcId="{787CD4CE-A61E-4B40-BF5F-9248BAA5251D}" destId="{181CABB3-7C1F-4518-AA45-0454AC595A85}" srcOrd="1" destOrd="0" parTransId="{3C2D49EF-2390-4788-A542-C604AB02C7FA}" sibTransId="{7CC162F1-1916-4C8D-8A57-D91A44F7AC2C}"/>
    <dgm:cxn modelId="{3431CFE7-1B57-49D0-B329-E9CB78595818}" type="presOf" srcId="{14786604-FBF3-4DF4-B115-807BBD60B3E3}" destId="{4DE29A61-671F-455E-A5E0-07A2AF038E5D}" srcOrd="0" destOrd="0" presId="urn:microsoft.com/office/officeart/2005/8/layout/hProcess9"/>
    <dgm:cxn modelId="{95A36CEC-2A18-43AE-9835-585E7DC333CA}" type="presOf" srcId="{181CABB3-7C1F-4518-AA45-0454AC595A85}" destId="{B64D5CB4-CA3D-4BCE-AC1A-1A1237F3DD8B}" srcOrd="0" destOrd="0" presId="urn:microsoft.com/office/officeart/2005/8/layout/hProcess9"/>
    <dgm:cxn modelId="{0034DCFC-B66E-42B5-BEBC-E8D0CE84A655}" type="presOf" srcId="{E4C5852E-F5D0-4EFA-9ECE-37E523CF3266}" destId="{EDAB3721-DF21-4BF1-8B4C-78AE936228A5}" srcOrd="0" destOrd="0" presId="urn:microsoft.com/office/officeart/2005/8/layout/hProcess9"/>
    <dgm:cxn modelId="{597AAF9E-0D1F-481E-892D-9E252CA3AD85}" type="presParOf" srcId="{8212D67C-7A5B-40B7-BA2D-FB77A3A7C90B}" destId="{02060D01-0655-454B-9C3F-CA5C7BE7782D}" srcOrd="0" destOrd="0" presId="urn:microsoft.com/office/officeart/2005/8/layout/hProcess9"/>
    <dgm:cxn modelId="{24EFFEEF-9508-4423-B43D-847706670939}" type="presParOf" srcId="{8212D67C-7A5B-40B7-BA2D-FB77A3A7C90B}" destId="{8183C6C8-F134-4027-AC87-A5EA2E93FBD3}" srcOrd="1" destOrd="0" presId="urn:microsoft.com/office/officeart/2005/8/layout/hProcess9"/>
    <dgm:cxn modelId="{AE34528D-3CEA-46DF-A998-33240C7F81E6}" type="presParOf" srcId="{8183C6C8-F134-4027-AC87-A5EA2E93FBD3}" destId="{4DE29A61-671F-455E-A5E0-07A2AF038E5D}" srcOrd="0" destOrd="0" presId="urn:microsoft.com/office/officeart/2005/8/layout/hProcess9"/>
    <dgm:cxn modelId="{836A6484-BA4E-44BB-BD2F-EF5CA8112CAD}" type="presParOf" srcId="{8183C6C8-F134-4027-AC87-A5EA2E93FBD3}" destId="{B1A6556A-C5BA-4354-B186-002F421C1AB0}" srcOrd="1" destOrd="0" presId="urn:microsoft.com/office/officeart/2005/8/layout/hProcess9"/>
    <dgm:cxn modelId="{3529A1F1-6FC2-4DBC-B20E-B6657776FC19}" type="presParOf" srcId="{8183C6C8-F134-4027-AC87-A5EA2E93FBD3}" destId="{B64D5CB4-CA3D-4BCE-AC1A-1A1237F3DD8B}" srcOrd="2" destOrd="0" presId="urn:microsoft.com/office/officeart/2005/8/layout/hProcess9"/>
    <dgm:cxn modelId="{50D12491-F2A3-4868-B777-AD875152843A}" type="presParOf" srcId="{8183C6C8-F134-4027-AC87-A5EA2E93FBD3}" destId="{5D37AF79-6CDF-43D3-8353-BCE8D3BB2C55}" srcOrd="3" destOrd="0" presId="urn:microsoft.com/office/officeart/2005/8/layout/hProcess9"/>
    <dgm:cxn modelId="{E14AB40D-BBBA-4960-81B5-12FDDE82D65E}" type="presParOf" srcId="{8183C6C8-F134-4027-AC87-A5EA2E93FBD3}" destId="{B7943C81-10B6-4284-A1AE-91C1A8C19584}" srcOrd="4" destOrd="0" presId="urn:microsoft.com/office/officeart/2005/8/layout/hProcess9"/>
    <dgm:cxn modelId="{2E9732EA-5A96-4F2B-AE2B-9422B7FB6773}" type="presParOf" srcId="{8183C6C8-F134-4027-AC87-A5EA2E93FBD3}" destId="{0BC2BE57-E728-45C2-A8B6-1C4A3B75652A}" srcOrd="5" destOrd="0" presId="urn:microsoft.com/office/officeart/2005/8/layout/hProcess9"/>
    <dgm:cxn modelId="{9D4CE95F-4712-40B9-BF1C-63EE1C57EC35}" type="presParOf" srcId="{8183C6C8-F134-4027-AC87-A5EA2E93FBD3}" destId="{EDAB3721-DF21-4BF1-8B4C-78AE936228A5}" srcOrd="6" destOrd="0" presId="urn:microsoft.com/office/officeart/2005/8/layout/hProcess9"/>
    <dgm:cxn modelId="{09DF7CB3-CA38-45A9-B4D7-233338EF334B}" type="presParOf" srcId="{8183C6C8-F134-4027-AC87-A5EA2E93FBD3}" destId="{0B891CA6-5ED1-4D28-98CB-3CB55D873DE8}" srcOrd="7" destOrd="0" presId="urn:microsoft.com/office/officeart/2005/8/layout/hProcess9"/>
    <dgm:cxn modelId="{A35AC232-0402-4A6D-B89F-1F4582EDA201}" type="presParOf" srcId="{8183C6C8-F134-4027-AC87-A5EA2E93FBD3}" destId="{C6BDED5B-79DD-472E-9D3F-93FFCD6F3DE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735532-F0A4-4852-BB15-D2A7FE684954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fi-FI"/>
        </a:p>
      </dgm:t>
    </dgm:pt>
    <dgm:pt modelId="{CAC1281E-ADFD-42E9-BBC2-D8BC0F2AAD9C}">
      <dgm:prSet/>
      <dgm:spPr/>
      <dgm:t>
        <a:bodyPr/>
        <a:lstStyle/>
        <a:p>
          <a:r>
            <a:rPr lang="fi-FI" b="0" i="0" dirty="0"/>
            <a:t>Tavoitteena on kehittää lääkehoitojen ja lääkehuollon ohjausta siten, että se on kansallista, keskitettyä, ajantasaiseen tietoon ja yhteisiin tavoitteisiin perustuvaa</a:t>
          </a:r>
          <a:endParaRPr lang="fi-FI" dirty="0"/>
        </a:p>
      </dgm:t>
    </dgm:pt>
    <dgm:pt modelId="{37B874E0-F93B-45E2-AC07-90A4CE514FC7}" type="parTrans" cxnId="{2373B63C-163E-48B9-A05B-3A1A00CB2A09}">
      <dgm:prSet/>
      <dgm:spPr/>
      <dgm:t>
        <a:bodyPr/>
        <a:lstStyle/>
        <a:p>
          <a:endParaRPr lang="fi-FI"/>
        </a:p>
      </dgm:t>
    </dgm:pt>
    <dgm:pt modelId="{E0823FF3-404A-4F06-9AEB-AD6824249183}" type="sibTrans" cxnId="{2373B63C-163E-48B9-A05B-3A1A00CB2A09}">
      <dgm:prSet/>
      <dgm:spPr/>
      <dgm:t>
        <a:bodyPr/>
        <a:lstStyle/>
        <a:p>
          <a:endParaRPr lang="fi-FI"/>
        </a:p>
      </dgm:t>
    </dgm:pt>
    <dgm:pt modelId="{3ED34257-6564-4AB2-8596-E896861F70D6}">
      <dgm:prSet/>
      <dgm:spPr/>
      <dgm:t>
        <a:bodyPr/>
        <a:lstStyle/>
        <a:p>
          <a:r>
            <a:rPr lang="fi-FI"/>
            <a:t>Eli tarvitaan tilastoja, rekistereitä jne.</a:t>
          </a:r>
        </a:p>
      </dgm:t>
    </dgm:pt>
    <dgm:pt modelId="{7CE58B8F-02FD-47E3-9755-EEE30E9CEA78}" type="parTrans" cxnId="{2F1502FC-9426-4FCB-9981-BEE1536B1C1B}">
      <dgm:prSet/>
      <dgm:spPr/>
      <dgm:t>
        <a:bodyPr/>
        <a:lstStyle/>
        <a:p>
          <a:endParaRPr lang="fi-FI"/>
        </a:p>
      </dgm:t>
    </dgm:pt>
    <dgm:pt modelId="{B817EBF6-B324-42C5-9666-576981D65A03}" type="sibTrans" cxnId="{2F1502FC-9426-4FCB-9981-BEE1536B1C1B}">
      <dgm:prSet/>
      <dgm:spPr/>
      <dgm:t>
        <a:bodyPr/>
        <a:lstStyle/>
        <a:p>
          <a:endParaRPr lang="fi-FI"/>
        </a:p>
      </dgm:t>
    </dgm:pt>
    <dgm:pt modelId="{7E109653-4418-4D60-B6F8-A004602F9668}">
      <dgm:prSet/>
      <dgm:spPr/>
      <dgm:t>
        <a:bodyPr/>
        <a:lstStyle/>
        <a:p>
          <a:r>
            <a:rPr lang="fi-FI" b="0" i="0"/>
            <a:t>Tavoite on, että ajantasaiset hoitosuositukset, lääkekorvausjärjestelmä, kansallinen terveydenhuollon palveluvalikoima, kansalliset lääkehoidon ohjauksen tavoitteet sekä hoitotulosten seuranta muodostavat perustan eri organisaatioiden ja terveydenhuollon ammattilaisten päätöksille lääkehoitoprosessin eri vaiheissa.</a:t>
          </a:r>
          <a:endParaRPr lang="fi-FI"/>
        </a:p>
      </dgm:t>
    </dgm:pt>
    <dgm:pt modelId="{0A80BFD0-9CE5-4A1F-9B95-9FBF077547F1}" type="parTrans" cxnId="{EE7809C1-497A-40F8-A1E5-A661249587FA}">
      <dgm:prSet/>
      <dgm:spPr/>
      <dgm:t>
        <a:bodyPr/>
        <a:lstStyle/>
        <a:p>
          <a:endParaRPr lang="fi-FI"/>
        </a:p>
      </dgm:t>
    </dgm:pt>
    <dgm:pt modelId="{1BF0BD07-B97F-49C9-9CDB-4E999A48699D}" type="sibTrans" cxnId="{EE7809C1-497A-40F8-A1E5-A661249587FA}">
      <dgm:prSet/>
      <dgm:spPr/>
      <dgm:t>
        <a:bodyPr/>
        <a:lstStyle/>
        <a:p>
          <a:endParaRPr lang="fi-FI"/>
        </a:p>
      </dgm:t>
    </dgm:pt>
    <dgm:pt modelId="{0E31E4EC-CF9F-4AB3-A508-6C91ACF4850E}" type="pres">
      <dgm:prSet presAssocID="{D3735532-F0A4-4852-BB15-D2A7FE6849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708B95-CD5E-4226-BE79-C44E52230DA2}" type="pres">
      <dgm:prSet presAssocID="{CAC1281E-ADFD-42E9-BBC2-D8BC0F2AAD9C}" presName="root" presStyleCnt="0"/>
      <dgm:spPr/>
    </dgm:pt>
    <dgm:pt modelId="{7C4DE2A2-694D-4D42-9871-EB7E03027865}" type="pres">
      <dgm:prSet presAssocID="{CAC1281E-ADFD-42E9-BBC2-D8BC0F2AAD9C}" presName="rootComposite" presStyleCnt="0"/>
      <dgm:spPr/>
    </dgm:pt>
    <dgm:pt modelId="{DAE2F5EC-05C8-4037-8694-7E5C77805BF4}" type="pres">
      <dgm:prSet presAssocID="{CAC1281E-ADFD-42E9-BBC2-D8BC0F2AAD9C}" presName="rootText" presStyleLbl="node1" presStyleIdx="0" presStyleCnt="2"/>
      <dgm:spPr/>
    </dgm:pt>
    <dgm:pt modelId="{314686C9-FB0F-4344-89B5-C0ADDEE3B746}" type="pres">
      <dgm:prSet presAssocID="{CAC1281E-ADFD-42E9-BBC2-D8BC0F2AAD9C}" presName="rootConnector" presStyleLbl="node1" presStyleIdx="0" presStyleCnt="2"/>
      <dgm:spPr/>
    </dgm:pt>
    <dgm:pt modelId="{96F41236-6351-43DD-A31E-AC87E6D2EB41}" type="pres">
      <dgm:prSet presAssocID="{CAC1281E-ADFD-42E9-BBC2-D8BC0F2AAD9C}" presName="childShape" presStyleCnt="0"/>
      <dgm:spPr/>
    </dgm:pt>
    <dgm:pt modelId="{BD791542-458E-49A0-8A9B-1F2D5CE3AE89}" type="pres">
      <dgm:prSet presAssocID="{7CE58B8F-02FD-47E3-9755-EEE30E9CEA78}" presName="Name13" presStyleLbl="parChTrans1D2" presStyleIdx="0" presStyleCnt="1"/>
      <dgm:spPr/>
    </dgm:pt>
    <dgm:pt modelId="{D62BF89E-9537-4357-9CE0-DCAEEDBE1FBA}" type="pres">
      <dgm:prSet presAssocID="{3ED34257-6564-4AB2-8596-E896861F70D6}" presName="childText" presStyleLbl="bgAcc1" presStyleIdx="0" presStyleCnt="1">
        <dgm:presLayoutVars>
          <dgm:bulletEnabled val="1"/>
        </dgm:presLayoutVars>
      </dgm:prSet>
      <dgm:spPr/>
    </dgm:pt>
    <dgm:pt modelId="{D7277BDD-B0A2-4310-9E3E-26CF507AEFB0}" type="pres">
      <dgm:prSet presAssocID="{7E109653-4418-4D60-B6F8-A004602F9668}" presName="root" presStyleCnt="0"/>
      <dgm:spPr/>
    </dgm:pt>
    <dgm:pt modelId="{1833C9C8-1081-4025-9554-8C92F1266EBD}" type="pres">
      <dgm:prSet presAssocID="{7E109653-4418-4D60-B6F8-A004602F9668}" presName="rootComposite" presStyleCnt="0"/>
      <dgm:spPr/>
    </dgm:pt>
    <dgm:pt modelId="{7EE1A189-A686-48D3-954F-16C62A1C75CF}" type="pres">
      <dgm:prSet presAssocID="{7E109653-4418-4D60-B6F8-A004602F9668}" presName="rootText" presStyleLbl="node1" presStyleIdx="1" presStyleCnt="2"/>
      <dgm:spPr/>
    </dgm:pt>
    <dgm:pt modelId="{CBBD6AEF-9326-484E-9946-C836FF9B0218}" type="pres">
      <dgm:prSet presAssocID="{7E109653-4418-4D60-B6F8-A004602F9668}" presName="rootConnector" presStyleLbl="node1" presStyleIdx="1" presStyleCnt="2"/>
      <dgm:spPr/>
    </dgm:pt>
    <dgm:pt modelId="{D98DB4E5-716B-4457-8416-3D58AA321D44}" type="pres">
      <dgm:prSet presAssocID="{7E109653-4418-4D60-B6F8-A004602F9668}" presName="childShape" presStyleCnt="0"/>
      <dgm:spPr/>
    </dgm:pt>
  </dgm:ptLst>
  <dgm:cxnLst>
    <dgm:cxn modelId="{95D58D19-CEB5-4881-BD9B-560B5B742FF1}" type="presOf" srcId="{CAC1281E-ADFD-42E9-BBC2-D8BC0F2AAD9C}" destId="{DAE2F5EC-05C8-4037-8694-7E5C77805BF4}" srcOrd="0" destOrd="0" presId="urn:microsoft.com/office/officeart/2005/8/layout/hierarchy3"/>
    <dgm:cxn modelId="{2373B63C-163E-48B9-A05B-3A1A00CB2A09}" srcId="{D3735532-F0A4-4852-BB15-D2A7FE684954}" destId="{CAC1281E-ADFD-42E9-BBC2-D8BC0F2AAD9C}" srcOrd="0" destOrd="0" parTransId="{37B874E0-F93B-45E2-AC07-90A4CE514FC7}" sibTransId="{E0823FF3-404A-4F06-9AEB-AD6824249183}"/>
    <dgm:cxn modelId="{D84B584D-748A-49C7-8232-F9BF69F8FF10}" type="presOf" srcId="{7E109653-4418-4D60-B6F8-A004602F9668}" destId="{7EE1A189-A686-48D3-954F-16C62A1C75CF}" srcOrd="0" destOrd="0" presId="urn:microsoft.com/office/officeart/2005/8/layout/hierarchy3"/>
    <dgm:cxn modelId="{62758954-B19D-4AD5-A979-E29724CACFB3}" type="presOf" srcId="{7CE58B8F-02FD-47E3-9755-EEE30E9CEA78}" destId="{BD791542-458E-49A0-8A9B-1F2D5CE3AE89}" srcOrd="0" destOrd="0" presId="urn:microsoft.com/office/officeart/2005/8/layout/hierarchy3"/>
    <dgm:cxn modelId="{1BA5AD58-AC53-41F8-BE43-A775E62752C9}" type="presOf" srcId="{D3735532-F0A4-4852-BB15-D2A7FE684954}" destId="{0E31E4EC-CF9F-4AB3-A508-6C91ACF4850E}" srcOrd="0" destOrd="0" presId="urn:microsoft.com/office/officeart/2005/8/layout/hierarchy3"/>
    <dgm:cxn modelId="{55AD2695-A668-4431-80C2-DAAF1452B2E1}" type="presOf" srcId="{CAC1281E-ADFD-42E9-BBC2-D8BC0F2AAD9C}" destId="{314686C9-FB0F-4344-89B5-C0ADDEE3B746}" srcOrd="1" destOrd="0" presId="urn:microsoft.com/office/officeart/2005/8/layout/hierarchy3"/>
    <dgm:cxn modelId="{988EF69C-EB25-4574-AB56-87422D950D15}" type="presOf" srcId="{3ED34257-6564-4AB2-8596-E896861F70D6}" destId="{D62BF89E-9537-4357-9CE0-DCAEEDBE1FBA}" srcOrd="0" destOrd="0" presId="urn:microsoft.com/office/officeart/2005/8/layout/hierarchy3"/>
    <dgm:cxn modelId="{C42EDAB3-B1B2-4550-8BA7-8522B37661C2}" type="presOf" srcId="{7E109653-4418-4D60-B6F8-A004602F9668}" destId="{CBBD6AEF-9326-484E-9946-C836FF9B0218}" srcOrd="1" destOrd="0" presId="urn:microsoft.com/office/officeart/2005/8/layout/hierarchy3"/>
    <dgm:cxn modelId="{EE7809C1-497A-40F8-A1E5-A661249587FA}" srcId="{D3735532-F0A4-4852-BB15-D2A7FE684954}" destId="{7E109653-4418-4D60-B6F8-A004602F9668}" srcOrd="1" destOrd="0" parTransId="{0A80BFD0-9CE5-4A1F-9B95-9FBF077547F1}" sibTransId="{1BF0BD07-B97F-49C9-9CDB-4E999A48699D}"/>
    <dgm:cxn modelId="{2F1502FC-9426-4FCB-9981-BEE1536B1C1B}" srcId="{CAC1281E-ADFD-42E9-BBC2-D8BC0F2AAD9C}" destId="{3ED34257-6564-4AB2-8596-E896861F70D6}" srcOrd="0" destOrd="0" parTransId="{7CE58B8F-02FD-47E3-9755-EEE30E9CEA78}" sibTransId="{B817EBF6-B324-42C5-9666-576981D65A03}"/>
    <dgm:cxn modelId="{63A15746-7B63-4B0A-994A-B8F4B3640FBA}" type="presParOf" srcId="{0E31E4EC-CF9F-4AB3-A508-6C91ACF4850E}" destId="{A1708B95-CD5E-4226-BE79-C44E52230DA2}" srcOrd="0" destOrd="0" presId="urn:microsoft.com/office/officeart/2005/8/layout/hierarchy3"/>
    <dgm:cxn modelId="{EED3A198-91DA-4DBF-851B-B5DAFFCB3BFA}" type="presParOf" srcId="{A1708B95-CD5E-4226-BE79-C44E52230DA2}" destId="{7C4DE2A2-694D-4D42-9871-EB7E03027865}" srcOrd="0" destOrd="0" presId="urn:microsoft.com/office/officeart/2005/8/layout/hierarchy3"/>
    <dgm:cxn modelId="{7ED0E164-7981-4A1D-B471-C1AB1EA45F28}" type="presParOf" srcId="{7C4DE2A2-694D-4D42-9871-EB7E03027865}" destId="{DAE2F5EC-05C8-4037-8694-7E5C77805BF4}" srcOrd="0" destOrd="0" presId="urn:microsoft.com/office/officeart/2005/8/layout/hierarchy3"/>
    <dgm:cxn modelId="{08406A87-E9A0-41FA-9A5D-4C2532D2BD8C}" type="presParOf" srcId="{7C4DE2A2-694D-4D42-9871-EB7E03027865}" destId="{314686C9-FB0F-4344-89B5-C0ADDEE3B746}" srcOrd="1" destOrd="0" presId="urn:microsoft.com/office/officeart/2005/8/layout/hierarchy3"/>
    <dgm:cxn modelId="{0139615E-7F51-47E3-A0FB-84483D6C35E5}" type="presParOf" srcId="{A1708B95-CD5E-4226-BE79-C44E52230DA2}" destId="{96F41236-6351-43DD-A31E-AC87E6D2EB41}" srcOrd="1" destOrd="0" presId="urn:microsoft.com/office/officeart/2005/8/layout/hierarchy3"/>
    <dgm:cxn modelId="{ACD2A39D-4678-4B3A-80AC-ECDD4809F941}" type="presParOf" srcId="{96F41236-6351-43DD-A31E-AC87E6D2EB41}" destId="{BD791542-458E-49A0-8A9B-1F2D5CE3AE89}" srcOrd="0" destOrd="0" presId="urn:microsoft.com/office/officeart/2005/8/layout/hierarchy3"/>
    <dgm:cxn modelId="{F8BDB196-D735-4EFF-992D-5918C3A25973}" type="presParOf" srcId="{96F41236-6351-43DD-A31E-AC87E6D2EB41}" destId="{D62BF89E-9537-4357-9CE0-DCAEEDBE1FBA}" srcOrd="1" destOrd="0" presId="urn:microsoft.com/office/officeart/2005/8/layout/hierarchy3"/>
    <dgm:cxn modelId="{46EED036-7C7A-4C9F-885A-C716EDC9803B}" type="presParOf" srcId="{0E31E4EC-CF9F-4AB3-A508-6C91ACF4850E}" destId="{D7277BDD-B0A2-4310-9E3E-26CF507AEFB0}" srcOrd="1" destOrd="0" presId="urn:microsoft.com/office/officeart/2005/8/layout/hierarchy3"/>
    <dgm:cxn modelId="{14201FFC-F064-4421-8DEA-8AD28F0A0BB9}" type="presParOf" srcId="{D7277BDD-B0A2-4310-9E3E-26CF507AEFB0}" destId="{1833C9C8-1081-4025-9554-8C92F1266EBD}" srcOrd="0" destOrd="0" presId="urn:microsoft.com/office/officeart/2005/8/layout/hierarchy3"/>
    <dgm:cxn modelId="{07540E3C-DEAA-4A19-B808-C11729544031}" type="presParOf" srcId="{1833C9C8-1081-4025-9554-8C92F1266EBD}" destId="{7EE1A189-A686-48D3-954F-16C62A1C75CF}" srcOrd="0" destOrd="0" presId="urn:microsoft.com/office/officeart/2005/8/layout/hierarchy3"/>
    <dgm:cxn modelId="{BE08CCF2-B412-44FC-960B-BB1429FD73FB}" type="presParOf" srcId="{1833C9C8-1081-4025-9554-8C92F1266EBD}" destId="{CBBD6AEF-9326-484E-9946-C836FF9B0218}" srcOrd="1" destOrd="0" presId="urn:microsoft.com/office/officeart/2005/8/layout/hierarchy3"/>
    <dgm:cxn modelId="{9EF993B0-70CA-4E45-890E-8098B4903562}" type="presParOf" srcId="{D7277BDD-B0A2-4310-9E3E-26CF507AEFB0}" destId="{D98DB4E5-716B-4457-8416-3D58AA321D4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63C92C-741D-4769-ADD3-0C6B188ED28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fi-FI"/>
        </a:p>
      </dgm:t>
    </dgm:pt>
    <dgm:pt modelId="{2E0C169F-B358-4325-AD35-CB1D59DB0A01}">
      <dgm:prSet/>
      <dgm:spPr/>
      <dgm:t>
        <a:bodyPr/>
        <a:lstStyle/>
        <a:p>
          <a:r>
            <a:rPr lang="fi-FI" b="0" i="0"/>
            <a:t>Sosiaali- ja terveysministeriö, palveluiden järjestäjät ja niiden muodostamat yhteistyörakenteet (kuntayhtymät, erityisvastuualueet) ovat keskeisiä lääkehoidon ohjauksen toimijoita</a:t>
          </a:r>
          <a:endParaRPr lang="fi-FI"/>
        </a:p>
      </dgm:t>
    </dgm:pt>
    <dgm:pt modelId="{BAD2611B-2FF1-437C-A146-9F153508376C}" type="parTrans" cxnId="{C4ED88F5-71C7-4713-A8E9-A3E0CC11CCD9}">
      <dgm:prSet/>
      <dgm:spPr/>
      <dgm:t>
        <a:bodyPr/>
        <a:lstStyle/>
        <a:p>
          <a:endParaRPr lang="fi-FI"/>
        </a:p>
      </dgm:t>
    </dgm:pt>
    <dgm:pt modelId="{19B8B6BE-6F29-4AC7-B837-EBD723C0238C}" type="sibTrans" cxnId="{C4ED88F5-71C7-4713-A8E9-A3E0CC11CCD9}">
      <dgm:prSet/>
      <dgm:spPr/>
      <dgm:t>
        <a:bodyPr/>
        <a:lstStyle/>
        <a:p>
          <a:endParaRPr lang="fi-FI"/>
        </a:p>
      </dgm:t>
    </dgm:pt>
    <dgm:pt modelId="{B92ABD04-5E9F-43A2-B8E6-87A529D94ACA}">
      <dgm:prSet/>
      <dgm:spPr/>
      <dgm:t>
        <a:bodyPr/>
        <a:lstStyle/>
        <a:p>
          <a:r>
            <a:rPr lang="fi-FI" b="0" i="0"/>
            <a:t>millaisiin hoitoihin julkinen raha kanavoidaan</a:t>
          </a:r>
          <a:endParaRPr lang="fi-FI"/>
        </a:p>
      </dgm:t>
    </dgm:pt>
    <dgm:pt modelId="{81FD81E0-FB93-4E76-B96F-3980AF53F335}" type="parTrans" cxnId="{E4EFB07B-5872-4E02-8DF2-911CE83F3367}">
      <dgm:prSet/>
      <dgm:spPr/>
      <dgm:t>
        <a:bodyPr/>
        <a:lstStyle/>
        <a:p>
          <a:endParaRPr lang="fi-FI"/>
        </a:p>
      </dgm:t>
    </dgm:pt>
    <dgm:pt modelId="{268767B9-7695-4AAB-8C7D-00ABB952EEA5}" type="sibTrans" cxnId="{E4EFB07B-5872-4E02-8DF2-911CE83F3367}">
      <dgm:prSet/>
      <dgm:spPr/>
      <dgm:t>
        <a:bodyPr/>
        <a:lstStyle/>
        <a:p>
          <a:endParaRPr lang="fi-FI"/>
        </a:p>
      </dgm:t>
    </dgm:pt>
    <dgm:pt modelId="{F479A2B8-FA3D-4A87-8A0F-DBBF12532020}">
      <dgm:prSet/>
      <dgm:spPr/>
      <dgm:t>
        <a:bodyPr/>
        <a:lstStyle/>
        <a:p>
          <a:r>
            <a:rPr lang="fi-FI" b="0" i="0"/>
            <a:t>Ohjauksen kokonaisuus koostuu säädös-, informaatio- ja resurssiohjauksen osatekijöistä sekä useista eri toimijoista: </a:t>
          </a:r>
          <a:endParaRPr lang="fi-FI"/>
        </a:p>
      </dgm:t>
    </dgm:pt>
    <dgm:pt modelId="{5F96B54E-C1CE-456D-8B68-255A695BDB20}" type="parTrans" cxnId="{D42AB866-9115-4EB4-91AE-D532F9A184AF}">
      <dgm:prSet/>
      <dgm:spPr/>
      <dgm:t>
        <a:bodyPr/>
        <a:lstStyle/>
        <a:p>
          <a:endParaRPr lang="fi-FI"/>
        </a:p>
      </dgm:t>
    </dgm:pt>
    <dgm:pt modelId="{2DF8EBCB-09A8-4476-9FB8-4C4421D70739}" type="sibTrans" cxnId="{D42AB866-9115-4EB4-91AE-D532F9A184AF}">
      <dgm:prSet/>
      <dgm:spPr/>
      <dgm:t>
        <a:bodyPr/>
        <a:lstStyle/>
        <a:p>
          <a:endParaRPr lang="fi-FI"/>
        </a:p>
      </dgm:t>
    </dgm:pt>
    <dgm:pt modelId="{8F24F3B7-1645-4CA3-9C75-A0BBF1850F4D}" type="pres">
      <dgm:prSet presAssocID="{8B63C92C-741D-4769-ADD3-0C6B188ED28F}" presName="diagram" presStyleCnt="0">
        <dgm:presLayoutVars>
          <dgm:dir/>
          <dgm:resizeHandles val="exact"/>
        </dgm:presLayoutVars>
      </dgm:prSet>
      <dgm:spPr/>
    </dgm:pt>
    <dgm:pt modelId="{3D9BF61D-6253-42EF-A52B-EA3ED04B646B}" type="pres">
      <dgm:prSet presAssocID="{2E0C169F-B358-4325-AD35-CB1D59DB0A01}" presName="node" presStyleLbl="node1" presStyleIdx="0" presStyleCnt="3">
        <dgm:presLayoutVars>
          <dgm:bulletEnabled val="1"/>
        </dgm:presLayoutVars>
      </dgm:prSet>
      <dgm:spPr/>
    </dgm:pt>
    <dgm:pt modelId="{1D49F832-9C93-4EF9-A110-8FEDE38D5F90}" type="pres">
      <dgm:prSet presAssocID="{19B8B6BE-6F29-4AC7-B837-EBD723C0238C}" presName="sibTrans" presStyleCnt="0"/>
      <dgm:spPr/>
    </dgm:pt>
    <dgm:pt modelId="{4A1F5A04-E262-476A-BCAB-2FB0D8DFEC23}" type="pres">
      <dgm:prSet presAssocID="{B92ABD04-5E9F-43A2-B8E6-87A529D94ACA}" presName="node" presStyleLbl="node1" presStyleIdx="1" presStyleCnt="3">
        <dgm:presLayoutVars>
          <dgm:bulletEnabled val="1"/>
        </dgm:presLayoutVars>
      </dgm:prSet>
      <dgm:spPr/>
    </dgm:pt>
    <dgm:pt modelId="{B33D3E62-D81A-4E51-B20C-4E0CA72C082F}" type="pres">
      <dgm:prSet presAssocID="{268767B9-7695-4AAB-8C7D-00ABB952EEA5}" presName="sibTrans" presStyleCnt="0"/>
      <dgm:spPr/>
    </dgm:pt>
    <dgm:pt modelId="{FE25A4AE-8BB5-40C2-8B7B-65C51B986912}" type="pres">
      <dgm:prSet presAssocID="{F479A2B8-FA3D-4A87-8A0F-DBBF12532020}" presName="node" presStyleLbl="node1" presStyleIdx="2" presStyleCnt="3">
        <dgm:presLayoutVars>
          <dgm:bulletEnabled val="1"/>
        </dgm:presLayoutVars>
      </dgm:prSet>
      <dgm:spPr/>
    </dgm:pt>
  </dgm:ptLst>
  <dgm:cxnLst>
    <dgm:cxn modelId="{E91BC50B-C016-4783-BCB8-74DDADBAE62D}" type="presOf" srcId="{8B63C92C-741D-4769-ADD3-0C6B188ED28F}" destId="{8F24F3B7-1645-4CA3-9C75-A0BBF1850F4D}" srcOrd="0" destOrd="0" presId="urn:microsoft.com/office/officeart/2005/8/layout/default"/>
    <dgm:cxn modelId="{D42AB866-9115-4EB4-91AE-D532F9A184AF}" srcId="{8B63C92C-741D-4769-ADD3-0C6B188ED28F}" destId="{F479A2B8-FA3D-4A87-8A0F-DBBF12532020}" srcOrd="2" destOrd="0" parTransId="{5F96B54E-C1CE-456D-8B68-255A695BDB20}" sibTransId="{2DF8EBCB-09A8-4476-9FB8-4C4421D70739}"/>
    <dgm:cxn modelId="{E4EFB07B-5872-4E02-8DF2-911CE83F3367}" srcId="{8B63C92C-741D-4769-ADD3-0C6B188ED28F}" destId="{B92ABD04-5E9F-43A2-B8E6-87A529D94ACA}" srcOrd="1" destOrd="0" parTransId="{81FD81E0-FB93-4E76-B96F-3980AF53F335}" sibTransId="{268767B9-7695-4AAB-8C7D-00ABB952EEA5}"/>
    <dgm:cxn modelId="{85D5408C-FCB9-4AAA-BB82-79B8304FBA6C}" type="presOf" srcId="{2E0C169F-B358-4325-AD35-CB1D59DB0A01}" destId="{3D9BF61D-6253-42EF-A52B-EA3ED04B646B}" srcOrd="0" destOrd="0" presId="urn:microsoft.com/office/officeart/2005/8/layout/default"/>
    <dgm:cxn modelId="{061959B9-8912-420C-9F5A-D93B896F6E93}" type="presOf" srcId="{B92ABD04-5E9F-43A2-B8E6-87A529D94ACA}" destId="{4A1F5A04-E262-476A-BCAB-2FB0D8DFEC23}" srcOrd="0" destOrd="0" presId="urn:microsoft.com/office/officeart/2005/8/layout/default"/>
    <dgm:cxn modelId="{C4ED88F5-71C7-4713-A8E9-A3E0CC11CCD9}" srcId="{8B63C92C-741D-4769-ADD3-0C6B188ED28F}" destId="{2E0C169F-B358-4325-AD35-CB1D59DB0A01}" srcOrd="0" destOrd="0" parTransId="{BAD2611B-2FF1-437C-A146-9F153508376C}" sibTransId="{19B8B6BE-6F29-4AC7-B837-EBD723C0238C}"/>
    <dgm:cxn modelId="{0080D6FC-F864-483A-866E-2ACF77B208AA}" type="presOf" srcId="{F479A2B8-FA3D-4A87-8A0F-DBBF12532020}" destId="{FE25A4AE-8BB5-40C2-8B7B-65C51B986912}" srcOrd="0" destOrd="0" presId="urn:microsoft.com/office/officeart/2005/8/layout/default"/>
    <dgm:cxn modelId="{3BC82D70-F539-47D9-81D6-57A2294DAD8D}" type="presParOf" srcId="{8F24F3B7-1645-4CA3-9C75-A0BBF1850F4D}" destId="{3D9BF61D-6253-42EF-A52B-EA3ED04B646B}" srcOrd="0" destOrd="0" presId="urn:microsoft.com/office/officeart/2005/8/layout/default"/>
    <dgm:cxn modelId="{82E89F72-0FAF-4458-B8D3-5C2386639913}" type="presParOf" srcId="{8F24F3B7-1645-4CA3-9C75-A0BBF1850F4D}" destId="{1D49F832-9C93-4EF9-A110-8FEDE38D5F90}" srcOrd="1" destOrd="0" presId="urn:microsoft.com/office/officeart/2005/8/layout/default"/>
    <dgm:cxn modelId="{6E8BA81B-7B54-40DC-A0ED-E86718D5B2F0}" type="presParOf" srcId="{8F24F3B7-1645-4CA3-9C75-A0BBF1850F4D}" destId="{4A1F5A04-E262-476A-BCAB-2FB0D8DFEC23}" srcOrd="2" destOrd="0" presId="urn:microsoft.com/office/officeart/2005/8/layout/default"/>
    <dgm:cxn modelId="{842AB39E-4F44-4F0F-857A-DD88A424C382}" type="presParOf" srcId="{8F24F3B7-1645-4CA3-9C75-A0BBF1850F4D}" destId="{B33D3E62-D81A-4E51-B20C-4E0CA72C082F}" srcOrd="3" destOrd="0" presId="urn:microsoft.com/office/officeart/2005/8/layout/default"/>
    <dgm:cxn modelId="{1CA5D173-0F57-43BA-86D1-92422C7A4F46}" type="presParOf" srcId="{8F24F3B7-1645-4CA3-9C75-A0BBF1850F4D}" destId="{FE25A4AE-8BB5-40C2-8B7B-65C51B98691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E3E0E6-72A6-48F0-90AE-13B0AE4B87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427092F-55D6-4FE4-81D9-3F5000229BC5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b="0" i="0"/>
            <a:t>Lääkealan turvallisuus- ja kehittämiskeskus  </a:t>
          </a:r>
          <a:endParaRPr lang="en-US"/>
        </a:p>
      </dgm:t>
    </dgm:pt>
    <dgm:pt modelId="{2F7EA183-7EAE-435E-8292-C2D8F1EC3C0A}" type="parTrans" cxnId="{1D449A6D-68C9-4BC4-8AD7-AEEDB95EAD4B}">
      <dgm:prSet/>
      <dgm:spPr/>
      <dgm:t>
        <a:bodyPr/>
        <a:lstStyle/>
        <a:p>
          <a:endParaRPr lang="en-US"/>
        </a:p>
      </dgm:t>
    </dgm:pt>
    <dgm:pt modelId="{5DC116AD-82EC-4661-8739-A0CEC23FFE4F}" type="sibTrans" cxnId="{1D449A6D-68C9-4BC4-8AD7-AEEDB95EAD4B}">
      <dgm:prSet/>
      <dgm:spPr/>
      <dgm:t>
        <a:bodyPr/>
        <a:lstStyle/>
        <a:p>
          <a:endParaRPr lang="en-US"/>
        </a:p>
      </dgm:t>
    </dgm:pt>
    <dgm:pt modelId="{D9AE5F76-329A-42C6-8D2E-EC2F4A0CDD5E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b="0" i="0"/>
            <a:t>toimii ihmisille tai eläimille tarkoitettujen lääkkeiden, veri- ja kudosvalmisteiden sekä lääkealan toimijoiden lupa- ja valvontaviranomaisena. </a:t>
          </a:r>
          <a:endParaRPr lang="en-US"/>
        </a:p>
      </dgm:t>
    </dgm:pt>
    <dgm:pt modelId="{0A748311-5869-472C-AA4F-242D7CCE0078}" type="parTrans" cxnId="{44702A0E-B2FE-44C6-8D80-891A0BAC7594}">
      <dgm:prSet/>
      <dgm:spPr/>
      <dgm:t>
        <a:bodyPr/>
        <a:lstStyle/>
        <a:p>
          <a:endParaRPr lang="en-US"/>
        </a:p>
      </dgm:t>
    </dgm:pt>
    <dgm:pt modelId="{B23D9629-F044-4195-95B4-A4FC4F0087A1}" type="sibTrans" cxnId="{44702A0E-B2FE-44C6-8D80-891A0BAC7594}">
      <dgm:prSet/>
      <dgm:spPr/>
      <dgm:t>
        <a:bodyPr/>
        <a:lstStyle/>
        <a:p>
          <a:endParaRPr lang="en-US"/>
        </a:p>
      </dgm:t>
    </dgm:pt>
    <dgm:pt modelId="{DB0B6CA8-9933-42DA-BE89-F22A5735D74B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b="0" i="0"/>
            <a:t>Lisäksi tehtäviä ovat lääkealan kansallisen kehittämisen koordinointi, tutkimustehtävät ja lääkehoitojen arviointi.</a:t>
          </a:r>
          <a:endParaRPr lang="en-US"/>
        </a:p>
      </dgm:t>
    </dgm:pt>
    <dgm:pt modelId="{B180664C-DF7B-457B-A31A-1C79522502F0}" type="parTrans" cxnId="{09A89AEE-F528-4F2F-B111-3174404DDDA5}">
      <dgm:prSet/>
      <dgm:spPr/>
      <dgm:t>
        <a:bodyPr/>
        <a:lstStyle/>
        <a:p>
          <a:endParaRPr lang="en-US"/>
        </a:p>
      </dgm:t>
    </dgm:pt>
    <dgm:pt modelId="{AC237DA8-0B82-4E52-A00C-BC1E2095A60F}" type="sibTrans" cxnId="{09A89AEE-F528-4F2F-B111-3174404DDDA5}">
      <dgm:prSet/>
      <dgm:spPr/>
      <dgm:t>
        <a:bodyPr/>
        <a:lstStyle/>
        <a:p>
          <a:endParaRPr lang="en-US"/>
        </a:p>
      </dgm:t>
    </dgm:pt>
    <dgm:pt modelId="{1E029C04-30D9-45A3-87B6-2781C50E91D4}" type="pres">
      <dgm:prSet presAssocID="{26E3E0E6-72A6-48F0-90AE-13B0AE4B87C9}" presName="root" presStyleCnt="0">
        <dgm:presLayoutVars>
          <dgm:dir/>
          <dgm:resizeHandles val="exact"/>
        </dgm:presLayoutVars>
      </dgm:prSet>
      <dgm:spPr/>
    </dgm:pt>
    <dgm:pt modelId="{E73748F0-4850-40C7-B697-C49660E109B3}" type="pres">
      <dgm:prSet presAssocID="{9427092F-55D6-4FE4-81D9-3F5000229BC5}" presName="compNode" presStyleCnt="0"/>
      <dgm:spPr/>
    </dgm:pt>
    <dgm:pt modelId="{2B1FDC17-6E1B-4162-8F54-39BD04B5D2FD}" type="pres">
      <dgm:prSet presAssocID="{9427092F-55D6-4FE4-81D9-3F5000229BC5}" presName="bgRect" presStyleLbl="bgShp" presStyleIdx="0" presStyleCnt="3"/>
      <dgm:spPr/>
    </dgm:pt>
    <dgm:pt modelId="{34950EE6-8158-4147-BCF8-4C8FB0D9107C}" type="pres">
      <dgm:prSet presAssocID="{9427092F-55D6-4FE4-81D9-3F5000229BC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kitse"/>
        </a:ext>
      </dgm:extLst>
    </dgm:pt>
    <dgm:pt modelId="{5E71D05D-7461-474B-9D48-0FD9D0790FDA}" type="pres">
      <dgm:prSet presAssocID="{9427092F-55D6-4FE4-81D9-3F5000229BC5}" presName="spaceRect" presStyleCnt="0"/>
      <dgm:spPr/>
    </dgm:pt>
    <dgm:pt modelId="{29718E5C-C306-4430-BBE1-686ADF30B03F}" type="pres">
      <dgm:prSet presAssocID="{9427092F-55D6-4FE4-81D9-3F5000229BC5}" presName="parTx" presStyleLbl="revTx" presStyleIdx="0" presStyleCnt="3">
        <dgm:presLayoutVars>
          <dgm:chMax val="0"/>
          <dgm:chPref val="0"/>
        </dgm:presLayoutVars>
      </dgm:prSet>
      <dgm:spPr/>
    </dgm:pt>
    <dgm:pt modelId="{C3211BC2-8588-4CC5-9C7F-DAF63F2981B9}" type="pres">
      <dgm:prSet presAssocID="{5DC116AD-82EC-4661-8739-A0CEC23FFE4F}" presName="sibTrans" presStyleCnt="0"/>
      <dgm:spPr/>
    </dgm:pt>
    <dgm:pt modelId="{45E001A6-A755-45EA-8905-A53C9B7366DC}" type="pres">
      <dgm:prSet presAssocID="{D9AE5F76-329A-42C6-8D2E-EC2F4A0CDD5E}" presName="compNode" presStyleCnt="0"/>
      <dgm:spPr/>
    </dgm:pt>
    <dgm:pt modelId="{DEBF6800-EACF-42BB-BB85-315D72456F67}" type="pres">
      <dgm:prSet presAssocID="{D9AE5F76-329A-42C6-8D2E-EC2F4A0CDD5E}" presName="bgRect" presStyleLbl="bgShp" presStyleIdx="1" presStyleCnt="3"/>
      <dgm:spPr/>
    </dgm:pt>
    <dgm:pt modelId="{D5F85FC5-D8CD-4021-BC08-937CF96559EB}" type="pres">
      <dgm:prSet presAssocID="{D9AE5F76-329A-42C6-8D2E-EC2F4A0CDD5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o-Hazard"/>
        </a:ext>
      </dgm:extLst>
    </dgm:pt>
    <dgm:pt modelId="{D0EF0856-FF5E-46AB-BC80-F27ED4AC6D81}" type="pres">
      <dgm:prSet presAssocID="{D9AE5F76-329A-42C6-8D2E-EC2F4A0CDD5E}" presName="spaceRect" presStyleCnt="0"/>
      <dgm:spPr/>
    </dgm:pt>
    <dgm:pt modelId="{0D74C44E-D6B4-44C5-B338-B33E2009C481}" type="pres">
      <dgm:prSet presAssocID="{D9AE5F76-329A-42C6-8D2E-EC2F4A0CDD5E}" presName="parTx" presStyleLbl="revTx" presStyleIdx="1" presStyleCnt="3">
        <dgm:presLayoutVars>
          <dgm:chMax val="0"/>
          <dgm:chPref val="0"/>
        </dgm:presLayoutVars>
      </dgm:prSet>
      <dgm:spPr/>
    </dgm:pt>
    <dgm:pt modelId="{E600EF7A-FA2B-4397-A635-C804FA84F4E4}" type="pres">
      <dgm:prSet presAssocID="{B23D9629-F044-4195-95B4-A4FC4F0087A1}" presName="sibTrans" presStyleCnt="0"/>
      <dgm:spPr/>
    </dgm:pt>
    <dgm:pt modelId="{21A25F10-8C6A-4E6A-8114-FACADD9C00BB}" type="pres">
      <dgm:prSet presAssocID="{DB0B6CA8-9933-42DA-BE89-F22A5735D74B}" presName="compNode" presStyleCnt="0"/>
      <dgm:spPr/>
    </dgm:pt>
    <dgm:pt modelId="{5953B9D9-3E4D-48B0-93C6-BF920FF7D3C5}" type="pres">
      <dgm:prSet presAssocID="{DB0B6CA8-9933-42DA-BE89-F22A5735D74B}" presName="bgRect" presStyleLbl="bgShp" presStyleIdx="2" presStyleCnt="3" custLinFactNeighborX="164" custLinFactNeighborY="43"/>
      <dgm:spPr/>
    </dgm:pt>
    <dgm:pt modelId="{F8ADE982-945F-481F-8CFC-1E35AE43C1CB}" type="pres">
      <dgm:prSet presAssocID="{DB0B6CA8-9933-42DA-BE89-F22A5735D74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B4769EAB-C9FB-4E12-BADE-BB11784E42DB}" type="pres">
      <dgm:prSet presAssocID="{DB0B6CA8-9933-42DA-BE89-F22A5735D74B}" presName="spaceRect" presStyleCnt="0"/>
      <dgm:spPr/>
    </dgm:pt>
    <dgm:pt modelId="{300303B8-AD5B-4047-9924-C360BE36089B}" type="pres">
      <dgm:prSet presAssocID="{DB0B6CA8-9933-42DA-BE89-F22A5735D74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D7BBC08-1560-4A24-A4D0-0C0FAA3DD9A8}" type="presOf" srcId="{D9AE5F76-329A-42C6-8D2E-EC2F4A0CDD5E}" destId="{0D74C44E-D6B4-44C5-B338-B33E2009C481}" srcOrd="0" destOrd="0" presId="urn:microsoft.com/office/officeart/2018/2/layout/IconVerticalSolidList"/>
    <dgm:cxn modelId="{44702A0E-B2FE-44C6-8D80-891A0BAC7594}" srcId="{26E3E0E6-72A6-48F0-90AE-13B0AE4B87C9}" destId="{D9AE5F76-329A-42C6-8D2E-EC2F4A0CDD5E}" srcOrd="1" destOrd="0" parTransId="{0A748311-5869-472C-AA4F-242D7CCE0078}" sibTransId="{B23D9629-F044-4195-95B4-A4FC4F0087A1}"/>
    <dgm:cxn modelId="{29B6C521-6E4B-41B6-8057-2DCD13B8B681}" type="presOf" srcId="{26E3E0E6-72A6-48F0-90AE-13B0AE4B87C9}" destId="{1E029C04-30D9-45A3-87B6-2781C50E91D4}" srcOrd="0" destOrd="0" presId="urn:microsoft.com/office/officeart/2018/2/layout/IconVerticalSolidList"/>
    <dgm:cxn modelId="{280FE249-61B8-4057-A686-2A2FE822562A}" type="presOf" srcId="{DB0B6CA8-9933-42DA-BE89-F22A5735D74B}" destId="{300303B8-AD5B-4047-9924-C360BE36089B}" srcOrd="0" destOrd="0" presId="urn:microsoft.com/office/officeart/2018/2/layout/IconVerticalSolidList"/>
    <dgm:cxn modelId="{1D449A6D-68C9-4BC4-8AD7-AEEDB95EAD4B}" srcId="{26E3E0E6-72A6-48F0-90AE-13B0AE4B87C9}" destId="{9427092F-55D6-4FE4-81D9-3F5000229BC5}" srcOrd="0" destOrd="0" parTransId="{2F7EA183-7EAE-435E-8292-C2D8F1EC3C0A}" sibTransId="{5DC116AD-82EC-4661-8739-A0CEC23FFE4F}"/>
    <dgm:cxn modelId="{90D5D1A4-20DA-4959-9BE4-584E7FD0D2B5}" type="presOf" srcId="{9427092F-55D6-4FE4-81D9-3F5000229BC5}" destId="{29718E5C-C306-4430-BBE1-686ADF30B03F}" srcOrd="0" destOrd="0" presId="urn:microsoft.com/office/officeart/2018/2/layout/IconVerticalSolidList"/>
    <dgm:cxn modelId="{09A89AEE-F528-4F2F-B111-3174404DDDA5}" srcId="{26E3E0E6-72A6-48F0-90AE-13B0AE4B87C9}" destId="{DB0B6CA8-9933-42DA-BE89-F22A5735D74B}" srcOrd="2" destOrd="0" parTransId="{B180664C-DF7B-457B-A31A-1C79522502F0}" sibTransId="{AC237DA8-0B82-4E52-A00C-BC1E2095A60F}"/>
    <dgm:cxn modelId="{623CB7BF-0C05-44BE-AAA9-624E97CB6F62}" type="presParOf" srcId="{1E029C04-30D9-45A3-87B6-2781C50E91D4}" destId="{E73748F0-4850-40C7-B697-C49660E109B3}" srcOrd="0" destOrd="0" presId="urn:microsoft.com/office/officeart/2018/2/layout/IconVerticalSolidList"/>
    <dgm:cxn modelId="{D12C2477-E3BB-4710-A991-7A3C9D5D5CD1}" type="presParOf" srcId="{E73748F0-4850-40C7-B697-C49660E109B3}" destId="{2B1FDC17-6E1B-4162-8F54-39BD04B5D2FD}" srcOrd="0" destOrd="0" presId="urn:microsoft.com/office/officeart/2018/2/layout/IconVerticalSolidList"/>
    <dgm:cxn modelId="{C58321D9-82A2-4D72-9930-E99BCA7377F4}" type="presParOf" srcId="{E73748F0-4850-40C7-B697-C49660E109B3}" destId="{34950EE6-8158-4147-BCF8-4C8FB0D9107C}" srcOrd="1" destOrd="0" presId="urn:microsoft.com/office/officeart/2018/2/layout/IconVerticalSolidList"/>
    <dgm:cxn modelId="{9399F7F9-0FAC-41F4-9CF5-FBEB3CD1E947}" type="presParOf" srcId="{E73748F0-4850-40C7-B697-C49660E109B3}" destId="{5E71D05D-7461-474B-9D48-0FD9D0790FDA}" srcOrd="2" destOrd="0" presId="urn:microsoft.com/office/officeart/2018/2/layout/IconVerticalSolidList"/>
    <dgm:cxn modelId="{498B2AB7-F274-48F6-8864-2DE6E13CD14A}" type="presParOf" srcId="{E73748F0-4850-40C7-B697-C49660E109B3}" destId="{29718E5C-C306-4430-BBE1-686ADF30B03F}" srcOrd="3" destOrd="0" presId="urn:microsoft.com/office/officeart/2018/2/layout/IconVerticalSolidList"/>
    <dgm:cxn modelId="{9CB964B5-1B2B-40FD-9ED5-421568A9D6E3}" type="presParOf" srcId="{1E029C04-30D9-45A3-87B6-2781C50E91D4}" destId="{C3211BC2-8588-4CC5-9C7F-DAF63F2981B9}" srcOrd="1" destOrd="0" presId="urn:microsoft.com/office/officeart/2018/2/layout/IconVerticalSolidList"/>
    <dgm:cxn modelId="{C4A63F43-63C2-49BD-9C26-E4E1E20390BD}" type="presParOf" srcId="{1E029C04-30D9-45A3-87B6-2781C50E91D4}" destId="{45E001A6-A755-45EA-8905-A53C9B7366DC}" srcOrd="2" destOrd="0" presId="urn:microsoft.com/office/officeart/2018/2/layout/IconVerticalSolidList"/>
    <dgm:cxn modelId="{0F976845-0F15-4B32-A13A-5FD17A50BF62}" type="presParOf" srcId="{45E001A6-A755-45EA-8905-A53C9B7366DC}" destId="{DEBF6800-EACF-42BB-BB85-315D72456F67}" srcOrd="0" destOrd="0" presId="urn:microsoft.com/office/officeart/2018/2/layout/IconVerticalSolidList"/>
    <dgm:cxn modelId="{41C5B990-DAF5-429D-BC3B-D891A391FF94}" type="presParOf" srcId="{45E001A6-A755-45EA-8905-A53C9B7366DC}" destId="{D5F85FC5-D8CD-4021-BC08-937CF96559EB}" srcOrd="1" destOrd="0" presId="urn:microsoft.com/office/officeart/2018/2/layout/IconVerticalSolidList"/>
    <dgm:cxn modelId="{3FB9373E-0058-42CE-9C5B-2ACA64325365}" type="presParOf" srcId="{45E001A6-A755-45EA-8905-A53C9B7366DC}" destId="{D0EF0856-FF5E-46AB-BC80-F27ED4AC6D81}" srcOrd="2" destOrd="0" presId="urn:microsoft.com/office/officeart/2018/2/layout/IconVerticalSolidList"/>
    <dgm:cxn modelId="{01083C1F-76D2-4624-8DB6-7E18017F4FBA}" type="presParOf" srcId="{45E001A6-A755-45EA-8905-A53C9B7366DC}" destId="{0D74C44E-D6B4-44C5-B338-B33E2009C481}" srcOrd="3" destOrd="0" presId="urn:microsoft.com/office/officeart/2018/2/layout/IconVerticalSolidList"/>
    <dgm:cxn modelId="{CA23E61E-4476-4BB5-AA49-438B475677C1}" type="presParOf" srcId="{1E029C04-30D9-45A3-87B6-2781C50E91D4}" destId="{E600EF7A-FA2B-4397-A635-C804FA84F4E4}" srcOrd="3" destOrd="0" presId="urn:microsoft.com/office/officeart/2018/2/layout/IconVerticalSolidList"/>
    <dgm:cxn modelId="{D2B5294F-154C-4444-9046-F72962241F86}" type="presParOf" srcId="{1E029C04-30D9-45A3-87B6-2781C50E91D4}" destId="{21A25F10-8C6A-4E6A-8114-FACADD9C00BB}" srcOrd="4" destOrd="0" presId="urn:microsoft.com/office/officeart/2018/2/layout/IconVerticalSolidList"/>
    <dgm:cxn modelId="{0FF70FEA-8C80-47AF-B443-FE31E1608C6E}" type="presParOf" srcId="{21A25F10-8C6A-4E6A-8114-FACADD9C00BB}" destId="{5953B9D9-3E4D-48B0-93C6-BF920FF7D3C5}" srcOrd="0" destOrd="0" presId="urn:microsoft.com/office/officeart/2018/2/layout/IconVerticalSolidList"/>
    <dgm:cxn modelId="{4E46451F-7B61-4531-B2E6-5764F48F6F3E}" type="presParOf" srcId="{21A25F10-8C6A-4E6A-8114-FACADD9C00BB}" destId="{F8ADE982-945F-481F-8CFC-1E35AE43C1CB}" srcOrd="1" destOrd="0" presId="urn:microsoft.com/office/officeart/2018/2/layout/IconVerticalSolidList"/>
    <dgm:cxn modelId="{98AB21AF-0976-41A8-A2EE-D763CFE5A3C9}" type="presParOf" srcId="{21A25F10-8C6A-4E6A-8114-FACADD9C00BB}" destId="{B4769EAB-C9FB-4E12-BADE-BB11784E42DB}" srcOrd="2" destOrd="0" presId="urn:microsoft.com/office/officeart/2018/2/layout/IconVerticalSolidList"/>
    <dgm:cxn modelId="{931C3DF4-7353-4992-85FD-0190EEFE98BB}" type="presParOf" srcId="{21A25F10-8C6A-4E6A-8114-FACADD9C00BB}" destId="{300303B8-AD5B-4047-9924-C360BE36089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E8658-7108-4B76-8937-10A9E6D2B294}">
      <dsp:nvSpPr>
        <dsp:cNvPr id="0" name=""/>
        <dsp:cNvSpPr/>
      </dsp:nvSpPr>
      <dsp:spPr>
        <a:xfrm>
          <a:off x="853011" y="0"/>
          <a:ext cx="9667468" cy="5137079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54B68-3D83-47BA-8CB3-E11BA0832BEA}">
      <dsp:nvSpPr>
        <dsp:cNvPr id="0" name=""/>
        <dsp:cNvSpPr/>
      </dsp:nvSpPr>
      <dsp:spPr>
        <a:xfrm>
          <a:off x="1943" y="1541123"/>
          <a:ext cx="1336892" cy="205483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Oikeus antaa lääkettä</a:t>
          </a:r>
        </a:p>
      </dsp:txBody>
      <dsp:txXfrm>
        <a:off x="67205" y="1606385"/>
        <a:ext cx="1206368" cy="1924307"/>
      </dsp:txXfrm>
    </dsp:sp>
    <dsp:sp modelId="{6355FED7-FEC3-42FC-A6C9-13EC49A7A0B6}">
      <dsp:nvSpPr>
        <dsp:cNvPr id="0" name=""/>
        <dsp:cNvSpPr/>
      </dsp:nvSpPr>
      <dsp:spPr>
        <a:xfrm>
          <a:off x="1435188" y="1541123"/>
          <a:ext cx="1336892" cy="2054831"/>
        </a:xfrm>
        <a:prstGeom prst="round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lääke</a:t>
          </a:r>
        </a:p>
      </dsp:txBody>
      <dsp:txXfrm>
        <a:off x="1500450" y="1606385"/>
        <a:ext cx="1206368" cy="1924307"/>
      </dsp:txXfrm>
    </dsp:sp>
    <dsp:sp modelId="{8F625EDD-D00D-4321-9DAA-008A15E03F7D}">
      <dsp:nvSpPr>
        <dsp:cNvPr id="0" name=""/>
        <dsp:cNvSpPr/>
      </dsp:nvSpPr>
      <dsp:spPr>
        <a:xfrm>
          <a:off x="2868433" y="1541123"/>
          <a:ext cx="1336892" cy="2054831"/>
        </a:xfrm>
        <a:prstGeom prst="round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annos</a:t>
          </a:r>
        </a:p>
      </dsp:txBody>
      <dsp:txXfrm>
        <a:off x="2933695" y="1606385"/>
        <a:ext cx="1206368" cy="1924307"/>
      </dsp:txXfrm>
    </dsp:sp>
    <dsp:sp modelId="{378CCC09-87F9-44E9-974F-9356E4F05E97}">
      <dsp:nvSpPr>
        <dsp:cNvPr id="0" name=""/>
        <dsp:cNvSpPr/>
      </dsp:nvSpPr>
      <dsp:spPr>
        <a:xfrm>
          <a:off x="4301677" y="1541123"/>
          <a:ext cx="1336892" cy="2054831"/>
        </a:xfrm>
        <a:prstGeom prst="round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aika</a:t>
          </a:r>
        </a:p>
      </dsp:txBody>
      <dsp:txXfrm>
        <a:off x="4366939" y="1606385"/>
        <a:ext cx="1206368" cy="1924307"/>
      </dsp:txXfrm>
    </dsp:sp>
    <dsp:sp modelId="{583C6192-5B37-4D76-B969-E8BC0E66566B}">
      <dsp:nvSpPr>
        <dsp:cNvPr id="0" name=""/>
        <dsp:cNvSpPr/>
      </dsp:nvSpPr>
      <dsp:spPr>
        <a:xfrm>
          <a:off x="5734922" y="1541123"/>
          <a:ext cx="1336892" cy="2054831"/>
        </a:xfrm>
        <a:prstGeom prst="round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tapa</a:t>
          </a:r>
        </a:p>
      </dsp:txBody>
      <dsp:txXfrm>
        <a:off x="5800184" y="1606385"/>
        <a:ext cx="1206368" cy="1924307"/>
      </dsp:txXfrm>
    </dsp:sp>
    <dsp:sp modelId="{4C50BDB1-645E-4B36-8286-EF7C8FB3C4B0}">
      <dsp:nvSpPr>
        <dsp:cNvPr id="0" name=""/>
        <dsp:cNvSpPr/>
      </dsp:nvSpPr>
      <dsp:spPr>
        <a:xfrm>
          <a:off x="7168166" y="1541123"/>
          <a:ext cx="1336892" cy="2054831"/>
        </a:xfrm>
        <a:prstGeom prst="round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potilas</a:t>
          </a:r>
        </a:p>
      </dsp:txBody>
      <dsp:txXfrm>
        <a:off x="7233428" y="1606385"/>
        <a:ext cx="1206368" cy="1924307"/>
      </dsp:txXfrm>
    </dsp:sp>
    <dsp:sp modelId="{AD6A6F5F-0ABE-4936-ABA7-73938EADD101}">
      <dsp:nvSpPr>
        <dsp:cNvPr id="0" name=""/>
        <dsp:cNvSpPr/>
      </dsp:nvSpPr>
      <dsp:spPr>
        <a:xfrm>
          <a:off x="8601411" y="1541123"/>
          <a:ext cx="1336892" cy="2054831"/>
        </a:xfrm>
        <a:prstGeom prst="round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ohjaus</a:t>
          </a:r>
        </a:p>
      </dsp:txBody>
      <dsp:txXfrm>
        <a:off x="8666673" y="1606385"/>
        <a:ext cx="1206368" cy="1924307"/>
      </dsp:txXfrm>
    </dsp:sp>
    <dsp:sp modelId="{DA2A48DB-2F98-4EC1-8777-E0C6E2148EAB}">
      <dsp:nvSpPr>
        <dsp:cNvPr id="0" name=""/>
        <dsp:cNvSpPr/>
      </dsp:nvSpPr>
      <dsp:spPr>
        <a:xfrm>
          <a:off x="10034656" y="1541123"/>
          <a:ext cx="1336892" cy="2054831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dokumentointi</a:t>
          </a:r>
        </a:p>
      </dsp:txBody>
      <dsp:txXfrm>
        <a:off x="10099918" y="1606385"/>
        <a:ext cx="1206368" cy="19243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60D01-0655-454B-9C3F-CA5C7BE7782D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E29A61-671F-455E-A5E0-07A2AF038E5D}">
      <dsp:nvSpPr>
        <dsp:cNvPr id="0" name=""/>
        <dsp:cNvSpPr/>
      </dsp:nvSpPr>
      <dsp:spPr>
        <a:xfrm>
          <a:off x="4621" y="1305401"/>
          <a:ext cx="2020453" cy="1740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Tarkista kenelle annat (eli onko oikea ”potilas”)</a:t>
          </a:r>
        </a:p>
      </dsp:txBody>
      <dsp:txXfrm>
        <a:off x="89587" y="1390367"/>
        <a:ext cx="1850521" cy="1570603"/>
      </dsp:txXfrm>
    </dsp:sp>
    <dsp:sp modelId="{B64D5CB4-CA3D-4BCE-AC1A-1A1237F3DD8B}">
      <dsp:nvSpPr>
        <dsp:cNvPr id="0" name=""/>
        <dsp:cNvSpPr/>
      </dsp:nvSpPr>
      <dsp:spPr>
        <a:xfrm>
          <a:off x="2126097" y="1305401"/>
          <a:ext cx="2020453" cy="174053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Tarkista lääkkeen nimi </a:t>
          </a:r>
        </a:p>
      </dsp:txBody>
      <dsp:txXfrm>
        <a:off x="2211063" y="1390367"/>
        <a:ext cx="1850521" cy="1570603"/>
      </dsp:txXfrm>
    </dsp:sp>
    <dsp:sp modelId="{B7943C81-10B6-4284-A1AE-91C1A8C19584}">
      <dsp:nvSpPr>
        <dsp:cNvPr id="0" name=""/>
        <dsp:cNvSpPr/>
      </dsp:nvSpPr>
      <dsp:spPr>
        <a:xfrm>
          <a:off x="4247573" y="1305401"/>
          <a:ext cx="2020453" cy="174053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Tarkista annostus</a:t>
          </a:r>
        </a:p>
      </dsp:txBody>
      <dsp:txXfrm>
        <a:off x="4332539" y="1390367"/>
        <a:ext cx="1850521" cy="1570603"/>
      </dsp:txXfrm>
    </dsp:sp>
    <dsp:sp modelId="{EDAB3721-DF21-4BF1-8B4C-78AE936228A5}">
      <dsp:nvSpPr>
        <dsp:cNvPr id="0" name=""/>
        <dsp:cNvSpPr/>
      </dsp:nvSpPr>
      <dsp:spPr>
        <a:xfrm>
          <a:off x="6369049" y="1305401"/>
          <a:ext cx="2020453" cy="174053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Anna oikealla tavalla ja oikeaan aikaan</a:t>
          </a:r>
        </a:p>
      </dsp:txBody>
      <dsp:txXfrm>
        <a:off x="6454015" y="1390367"/>
        <a:ext cx="1850521" cy="1570603"/>
      </dsp:txXfrm>
    </dsp:sp>
    <dsp:sp modelId="{C6BDED5B-79DD-472E-9D3F-93FFCD6F3DE4}">
      <dsp:nvSpPr>
        <dsp:cNvPr id="0" name=""/>
        <dsp:cNvSpPr/>
      </dsp:nvSpPr>
      <dsp:spPr>
        <a:xfrm>
          <a:off x="8490525" y="1305401"/>
          <a:ext cx="2020453" cy="174053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Seuraa vointia</a:t>
          </a:r>
        </a:p>
      </dsp:txBody>
      <dsp:txXfrm>
        <a:off x="8575491" y="1390367"/>
        <a:ext cx="1850521" cy="1570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2F5EC-05C8-4037-8694-7E5C77805BF4}">
      <dsp:nvSpPr>
        <dsp:cNvPr id="0" name=""/>
        <dsp:cNvSpPr/>
      </dsp:nvSpPr>
      <dsp:spPr>
        <a:xfrm>
          <a:off x="686323" y="1573"/>
          <a:ext cx="4209275" cy="210463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i="0" kern="1200" dirty="0"/>
            <a:t>Tavoitteena on kehittää lääkehoitojen ja lääkehuollon ohjausta siten, että se on kansallista, keskitettyä, ajantasaiseen tietoon ja yhteisiin tavoitteisiin perustuvaa</a:t>
          </a:r>
          <a:endParaRPr lang="fi-FI" sz="1700" kern="1200" dirty="0"/>
        </a:p>
      </dsp:txBody>
      <dsp:txXfrm>
        <a:off x="747966" y="63216"/>
        <a:ext cx="4085989" cy="1981351"/>
      </dsp:txXfrm>
    </dsp:sp>
    <dsp:sp modelId="{BD791542-458E-49A0-8A9B-1F2D5CE3AE89}">
      <dsp:nvSpPr>
        <dsp:cNvPr id="0" name=""/>
        <dsp:cNvSpPr/>
      </dsp:nvSpPr>
      <dsp:spPr>
        <a:xfrm>
          <a:off x="1107251" y="2106210"/>
          <a:ext cx="420927" cy="1578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8478"/>
              </a:lnTo>
              <a:lnTo>
                <a:pt x="420927" y="157847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BF89E-9537-4357-9CE0-DCAEEDBE1FBA}">
      <dsp:nvSpPr>
        <dsp:cNvPr id="0" name=""/>
        <dsp:cNvSpPr/>
      </dsp:nvSpPr>
      <dsp:spPr>
        <a:xfrm>
          <a:off x="1528178" y="2632370"/>
          <a:ext cx="3367420" cy="2104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Eli tarvitaan tilastoja, rekistereitä jne.</a:t>
          </a:r>
        </a:p>
      </dsp:txBody>
      <dsp:txXfrm>
        <a:off x="1589821" y="2694013"/>
        <a:ext cx="3244134" cy="1981351"/>
      </dsp:txXfrm>
    </dsp:sp>
    <dsp:sp modelId="{7EE1A189-A686-48D3-954F-16C62A1C75CF}">
      <dsp:nvSpPr>
        <dsp:cNvPr id="0" name=""/>
        <dsp:cNvSpPr/>
      </dsp:nvSpPr>
      <dsp:spPr>
        <a:xfrm>
          <a:off x="5947917" y="1573"/>
          <a:ext cx="4209275" cy="2104637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i="0" kern="1200"/>
            <a:t>Tavoite on, että ajantasaiset hoitosuositukset, lääkekorvausjärjestelmä, kansallinen terveydenhuollon palveluvalikoima, kansalliset lääkehoidon ohjauksen tavoitteet sekä hoitotulosten seuranta muodostavat perustan eri organisaatioiden ja terveydenhuollon ammattilaisten päätöksille lääkehoitoprosessin eri vaiheissa.</a:t>
          </a:r>
          <a:endParaRPr lang="fi-FI" sz="1700" kern="1200"/>
        </a:p>
      </dsp:txBody>
      <dsp:txXfrm>
        <a:off x="6009560" y="63216"/>
        <a:ext cx="4085989" cy="19813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BF61D-6253-42EF-A52B-EA3ED04B646B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Sosiaali- ja terveysministeriö, palveluiden järjestäjät ja niiden muodostamat yhteistyörakenteet (kuntayhtymät, erityisvastuualueet) ovat keskeisiä lääkehoidon ohjauksen toimijoita</a:t>
          </a:r>
          <a:endParaRPr lang="fi-FI" sz="1800" kern="1200"/>
        </a:p>
      </dsp:txBody>
      <dsp:txXfrm>
        <a:off x="1748064" y="2975"/>
        <a:ext cx="3342605" cy="2005563"/>
      </dsp:txXfrm>
    </dsp:sp>
    <dsp:sp modelId="{4A1F5A04-E262-476A-BCAB-2FB0D8DFEC23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millaisiin hoitoihin julkinen raha kanavoidaan</a:t>
          </a:r>
          <a:endParaRPr lang="fi-FI" sz="1800" kern="1200"/>
        </a:p>
      </dsp:txBody>
      <dsp:txXfrm>
        <a:off x="5424930" y="2975"/>
        <a:ext cx="3342605" cy="2005563"/>
      </dsp:txXfrm>
    </dsp:sp>
    <dsp:sp modelId="{FE25A4AE-8BB5-40C2-8B7B-65C51B986912}">
      <dsp:nvSpPr>
        <dsp:cNvPr id="0" name=""/>
        <dsp:cNvSpPr/>
      </dsp:nvSpPr>
      <dsp:spPr>
        <a:xfrm>
          <a:off x="3586497" y="2342799"/>
          <a:ext cx="3342605" cy="200556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Ohjauksen kokonaisuus koostuu säädös-, informaatio- ja resurssiohjauksen osatekijöistä sekä useista eri toimijoista: </a:t>
          </a:r>
          <a:endParaRPr lang="fi-FI" sz="1800" kern="1200"/>
        </a:p>
      </dsp:txBody>
      <dsp:txXfrm>
        <a:off x="3586497" y="2342799"/>
        <a:ext cx="3342605" cy="20055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1FDC17-6E1B-4162-8F54-39BD04B5D2FD}">
      <dsp:nvSpPr>
        <dsp:cNvPr id="0" name=""/>
        <dsp:cNvSpPr/>
      </dsp:nvSpPr>
      <dsp:spPr>
        <a:xfrm>
          <a:off x="0" y="67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950EE6-8158-4147-BCF8-4C8FB0D9107C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718E5C-C306-4430-BBE1-686ADF30B03F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Lääkealan turvallisuus- ja kehittämiskeskus  </a:t>
          </a:r>
          <a:endParaRPr lang="en-US" sz="1800" kern="1200"/>
        </a:p>
      </dsp:txBody>
      <dsp:txXfrm>
        <a:off x="1816103" y="671"/>
        <a:ext cx="4447536" cy="1572384"/>
      </dsp:txXfrm>
    </dsp:sp>
    <dsp:sp modelId="{DEBF6800-EACF-42BB-BB85-315D72456F67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85FC5-D8CD-4021-BC08-937CF96559EB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4C44E-D6B4-44C5-B338-B33E2009C481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toimii ihmisille tai eläimille tarkoitettujen lääkkeiden, veri- ja kudosvalmisteiden sekä lääkealan toimijoiden lupa- ja valvontaviranomaisena. </a:t>
          </a:r>
          <a:endParaRPr lang="en-US" sz="1800" kern="1200"/>
        </a:p>
      </dsp:txBody>
      <dsp:txXfrm>
        <a:off x="1816103" y="1966151"/>
        <a:ext cx="4447536" cy="1572384"/>
      </dsp:txXfrm>
    </dsp:sp>
    <dsp:sp modelId="{5953B9D9-3E4D-48B0-93C6-BF920FF7D3C5}">
      <dsp:nvSpPr>
        <dsp:cNvPr id="0" name=""/>
        <dsp:cNvSpPr/>
      </dsp:nvSpPr>
      <dsp:spPr>
        <a:xfrm>
          <a:off x="0" y="3932303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ADE982-945F-481F-8CFC-1E35AE43C1CB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0303B8-AD5B-4047-9924-C360BE36089B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/>
            <a:t>Lisäksi tehtäviä ovat lääkealan kansallisen kehittämisen koordinointi, tutkimustehtävät ja lääkehoitojen arviointi.</a:t>
          </a:r>
          <a:endParaRPr lang="en-US" sz="1800" kern="1200"/>
        </a:p>
      </dsp:txBody>
      <dsp:txXfrm>
        <a:off x="1816103" y="3931632"/>
        <a:ext cx="4447536" cy="1572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DE504-713A-4C16-9718-CCF83A634FA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B8C42-7F1D-477F-B04D-9F039A9A0A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1055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B8C42-7F1D-477F-B04D-9F039A9A0AD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631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B8C42-7F1D-477F-B04D-9F039A9A0AD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0400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9B8C42-7F1D-477F-B04D-9F039A9A0AD7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24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5DC2C2-E3F5-4F37-A65C-B256FCBCC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91CF66-57CE-427F-AF5C-7B400839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476E7C-5717-413A-96D1-DB2CEBF3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C66700-D823-47B1-9743-55F927DB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DCC078-E6C4-4E1D-BB22-67397DF3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A02179-33DF-4B16-8AFF-AFEDB3F3B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602415-72F3-4E6A-944D-BF3DFCBEB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7453B7-2B15-4D99-AEC2-5DEB4D08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12B085-870B-48D2-8DA4-5A10848C6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4B10EC-3587-4356-976F-04814EF7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8235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D600DE6-AFC0-450F-B39F-14E7B6EC7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A2AAC9E-7DB3-4C7F-BDAF-9C62ABDBD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45CCC9-F0FB-4AC6-8DD5-8258A190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6A8059-A081-49BF-A92D-2A15726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4EEFFC-FDD7-4F1B-BDE6-AAC223C0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16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22F0B4-3C8A-4619-972B-A559903D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D7C587-410E-403E-B72D-54A635845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A523D8-B1D3-4DCB-89D0-AAD33463F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0F63C1-F010-4138-89C6-F1B215681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BEC147-1392-4A91-8FC5-E2397D24D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02CDC8-47A8-4B79-A1B0-EEDD0BA58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3B9CA7-4B23-4901-9A86-ED69CBE5D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94E87D-5909-4834-A2CB-E3FBC948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25A107-C9F7-4036-9115-43F74862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78DE14-BC5B-46FA-9586-84675263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75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79560-C13D-48D3-9003-05526BEB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63DDE3-3ABE-4DEF-B220-CB37DC24E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BC55E8-90F6-4923-A9C1-A765311F6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BF2A00-B477-4D3B-BCD7-AD027CB92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5AA250-6DE1-4EEA-A4DB-9F79337E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365829-9E04-4130-8138-DCED61579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55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9FE68E-6D96-4957-AA1E-5D037AD6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E6B5B1-D54E-4D67-9704-0AEF8925B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1682258-F9FE-4F18-941F-7A95E4918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B44070-4209-4B4A-8571-352C2EC1F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76CDC3C-A2A3-40A9-8579-D1DD085FB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E95ECA0-6D91-4621-9A79-3817A0643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C023291-2F0C-4031-8BC9-7530F96C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0ABC24E-9EAE-4E9C-849D-C6C41FCF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1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8DC4B1-0B55-43A0-85F1-0C650D87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DA40A26-A384-4FA2-BB03-264FB470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79DC510-C680-4277-84EE-AC883389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E38FE52-12DC-47F6-9F1A-6C1EAE3D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32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A38123C-C56A-4308-A9FD-FF16A73AF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CF83F75-86B6-45A4-A209-FFA6848CF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ED95915-E1B5-4CA1-AD14-C13F3AED5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79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FBD58F-71CE-43E5-B02C-78FF031E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0BE480-969A-4518-B739-CA5DA79FA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9783FD3-3C88-4780-91C6-95D048837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593D94-DAA5-439B-A4A5-AAE8DB16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1CD48D-582F-4C90-A685-6BFA96B9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FE9CBA-52AD-4843-9199-D5C59115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50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AED78-1EF5-412D-98E0-9A3F66B6A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700DFDE-A9B7-4247-8B5E-422DD3297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9BCDCD-7EFC-4750-AF02-21BD5F368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BD1189-C5C4-4537-86BA-98E8C0343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047DCD-3AA5-40EA-A17D-8192582B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E201CC-FE9F-46FB-B2ED-65F049E5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03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21848F6-8842-4B61-AE4A-8FC15B18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7A3B3D-E6FC-41E0-A837-0CA9B9442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62BA00-5440-48B4-95AF-D233A5BDB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D72D4-5138-4359-A948-F4416C2B6F51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6BFFA0-C27F-465B-A803-236E48674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D78787-F7A4-4C40-8C3B-0452A3010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09F01-CAFA-4845-B002-EEA0D6B56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45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DB08BC-6992-4C31-8B4A-9F779866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15783"/>
            <a:ext cx="9144000" cy="1997429"/>
          </a:xfrm>
          <a:solidFill>
            <a:schemeClr val="bg1">
              <a:alpha val="27000"/>
            </a:schemeClr>
          </a:solidFill>
        </p:spPr>
        <p:txBody>
          <a:bodyPr/>
          <a:lstStyle/>
          <a:p>
            <a:r>
              <a:rPr lang="fi-FI" dirty="0"/>
              <a:t>Lääkehoitoa ohjaavat säädökset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3E7347D-53D2-4A41-923D-A4A5FB77B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20683" y="6314440"/>
            <a:ext cx="4671317" cy="543560"/>
          </a:xfrm>
        </p:spPr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1646239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23F57-16B2-45F1-8018-BF1944C4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i-FI" sz="6000"/>
              <a:t>Fimea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5D84EFE8-C53A-44C4-B289-D1B42CF69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Sisällön paikkamerkki 2">
            <a:extLst>
              <a:ext uri="{FF2B5EF4-FFF2-40B4-BE49-F238E27FC236}">
                <a16:creationId xmlns:a16="http://schemas.microsoft.com/office/drawing/2014/main" id="{4DBB1964-799D-48EC-90C5-E4F3E5868E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99083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666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100" y="349250"/>
            <a:ext cx="11099800" cy="180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9935514-79FB-4F4D-AA72-2A84A95D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1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sz="4600">
                <a:solidFill>
                  <a:srgbClr val="FFFFFF"/>
                </a:solidFill>
              </a:rPr>
              <a:t>THL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C8C934-BDC1-4AF6-8F06-8F1AEBC03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568"/>
            <a:ext cx="10515600" cy="3785394"/>
          </a:xfrm>
        </p:spPr>
        <p:txBody>
          <a:bodyPr anchor="ctr">
            <a:normAutofit/>
          </a:bodyPr>
          <a:lstStyle/>
          <a:p>
            <a:r>
              <a:rPr lang="fi-FI" sz="2400" b="0" i="0">
                <a:effectLst/>
                <a:latin typeface="Helvetica" panose="020B0604020202020204" pitchFamily="34" charset="0"/>
              </a:rPr>
              <a:t>Terveyden- ja hyvinvoinnin laitos</a:t>
            </a:r>
          </a:p>
          <a:p>
            <a:r>
              <a:rPr lang="fi-FI" sz="2400">
                <a:latin typeface="Helvetica" panose="020B0604020202020204" pitchFamily="34" charset="0"/>
              </a:rPr>
              <a:t>T</a:t>
            </a:r>
            <a:r>
              <a:rPr lang="fi-FI" sz="2400" b="0" i="0">
                <a:effectLst/>
                <a:latin typeface="Helvetica" panose="020B0604020202020204" pitchFamily="34" charset="0"/>
              </a:rPr>
              <a:t>utkii, seuraa, arvioi ja kehittää  </a:t>
            </a:r>
          </a:p>
          <a:p>
            <a:r>
              <a:rPr lang="fi-FI" sz="2400" b="0" i="0">
                <a:effectLst/>
                <a:latin typeface="Helvetica" panose="020B0604020202020204" pitchFamily="34" charset="0"/>
              </a:rPr>
              <a:t>ohjaa sosiaali- ja terveydenhuollon toimintaa </a:t>
            </a:r>
            <a:endParaRPr lang="fi-FI" sz="2400">
              <a:latin typeface="Helvetica" panose="020B0604020202020204" pitchFamily="34" charset="0"/>
            </a:endParaRPr>
          </a:p>
          <a:p>
            <a:r>
              <a:rPr lang="fi-FI" sz="2400" b="0" i="0">
                <a:effectLst/>
                <a:latin typeface="Helvetica" panose="020B0604020202020204" pitchFamily="34" charset="0"/>
              </a:rPr>
              <a:t>Antaa asiantuntijatukea hyvinvointia ja terveyttä edistävän politiikan, toimintatapojen ja käytäntöjen toteuttamiseksi.</a:t>
            </a:r>
          </a:p>
          <a:p>
            <a:r>
              <a:rPr lang="fi-FI" sz="2400">
                <a:latin typeface="Helvetica" panose="020B0604020202020204" pitchFamily="34" charset="0"/>
              </a:rPr>
              <a:t>E</a:t>
            </a:r>
            <a:r>
              <a:rPr lang="fi-FI" sz="2400" b="0" i="0">
                <a:effectLst/>
                <a:latin typeface="Helvetica" panose="020B0604020202020204" pitchFamily="34" charset="0"/>
              </a:rPr>
              <a:t>distää lääkehoidon soveltamista käytäntöön sosiaali- ja terveyspalveluissa. </a:t>
            </a: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047206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100" y="349250"/>
            <a:ext cx="11099800" cy="180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1AA2C59-2C04-4157-B974-D176E162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1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sz="4600">
                <a:solidFill>
                  <a:srgbClr val="FFFFFF"/>
                </a:solidFill>
              </a:rPr>
              <a:t>Valvira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E0C3F-15C9-454D-8CBB-E699CAC7F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568"/>
            <a:ext cx="10515600" cy="3785394"/>
          </a:xfrm>
        </p:spPr>
        <p:txBody>
          <a:bodyPr anchor="ctr">
            <a:normAutofit/>
          </a:bodyPr>
          <a:lstStyle/>
          <a:p>
            <a:r>
              <a:rPr lang="fi-FI" sz="2400" b="0" i="0">
                <a:effectLst/>
                <a:latin typeface="Helvetica" panose="020B0604020202020204" pitchFamily="34" charset="0"/>
              </a:rPr>
              <a:t>Sosiaali- ja terveysalan lupa- ja valvontaviranomainen </a:t>
            </a:r>
          </a:p>
          <a:p>
            <a:r>
              <a:rPr lang="fi-FI" sz="2400">
                <a:latin typeface="Helvetica" panose="020B0604020202020204" pitchFamily="34" charset="0"/>
              </a:rPr>
              <a:t>O</a:t>
            </a:r>
            <a:r>
              <a:rPr lang="fi-FI" sz="2400" b="0" i="0">
                <a:effectLst/>
                <a:latin typeface="Helvetica" panose="020B0604020202020204" pitchFamily="34" charset="0"/>
              </a:rPr>
              <a:t>hjaa ja valvoo palvelujen laatua sekä terveysriskien hallintaa. </a:t>
            </a:r>
          </a:p>
          <a:p>
            <a:r>
              <a:rPr lang="fi-FI" sz="2400">
                <a:latin typeface="Helvetica" panose="020B0604020202020204" pitchFamily="34" charset="0"/>
              </a:rPr>
              <a:t>O</a:t>
            </a:r>
            <a:r>
              <a:rPr lang="fi-FI" sz="2400" b="0" i="0">
                <a:effectLst/>
                <a:latin typeface="Helvetica" panose="020B0604020202020204" pitchFamily="34" charset="0"/>
              </a:rPr>
              <a:t>hjaa ja valvoo terveydenhuollon ammattihenkilöstön ja toimintayksiköiden lääkkeiden määräämiskäytäntöjä. </a:t>
            </a:r>
          </a:p>
          <a:p>
            <a:r>
              <a:rPr lang="fi-FI" sz="2400">
                <a:latin typeface="Helvetica" panose="020B0604020202020204" pitchFamily="34" charset="0"/>
              </a:rPr>
              <a:t>T</a:t>
            </a:r>
            <a:r>
              <a:rPr lang="fi-FI" sz="2400" b="0" i="0">
                <a:effectLst/>
                <a:latin typeface="Helvetica" panose="020B0604020202020204" pitchFamily="34" charset="0"/>
              </a:rPr>
              <a:t>ehtävänä on terveydenhuollon laitteiden ja tarvikkeiden valvonta sekä turvallisen käytön edistäminen.</a:t>
            </a: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914139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100" y="349250"/>
            <a:ext cx="11099800" cy="180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FFA153-5835-4983-82AC-FE9DAF723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1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sz="4600">
                <a:solidFill>
                  <a:srgbClr val="FFFFFF"/>
                </a:solidFill>
              </a:rPr>
              <a:t>Kela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A203F6-D66A-4FFE-A919-3ECD7EC2B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568"/>
            <a:ext cx="10515600" cy="3785394"/>
          </a:xfrm>
        </p:spPr>
        <p:txBody>
          <a:bodyPr anchor="ctr">
            <a:normAutofit/>
          </a:bodyPr>
          <a:lstStyle/>
          <a:p>
            <a:r>
              <a:rPr lang="fi-FI" sz="2400" b="0" i="0" dirty="0">
                <a:effectLst/>
                <a:latin typeface="Helvetica" panose="020B0604020202020204" pitchFamily="34" charset="0"/>
              </a:rPr>
              <a:t>Kansaneläkelaitos</a:t>
            </a:r>
          </a:p>
          <a:p>
            <a:r>
              <a:rPr lang="fi-FI" sz="2400" dirty="0">
                <a:latin typeface="Helvetica" panose="020B0604020202020204" pitchFamily="34" charset="0"/>
              </a:rPr>
              <a:t>V</a:t>
            </a:r>
            <a:r>
              <a:rPr lang="fi-FI" sz="2400" b="0" i="0" dirty="0">
                <a:effectLst/>
                <a:latin typeface="Helvetica" panose="020B0604020202020204" pitchFamily="34" charset="0"/>
              </a:rPr>
              <a:t>astaa ja valvoo lääkekorvausjärjestelmän toimeenpanoa </a:t>
            </a:r>
          </a:p>
          <a:p>
            <a:r>
              <a:rPr lang="fi-FI" sz="2400" b="0" i="0" dirty="0">
                <a:effectLst/>
                <a:latin typeface="Helvetica" panose="020B0604020202020204" pitchFamily="34" charset="0"/>
              </a:rPr>
              <a:t>Tiedottaa, tutkii ja laatii tilastoja, arvioita ja ennusteita </a:t>
            </a:r>
          </a:p>
          <a:p>
            <a:r>
              <a:rPr lang="fi-FI" sz="2400" dirty="0">
                <a:latin typeface="Helvetica" panose="020B0604020202020204" pitchFamily="34" charset="0"/>
              </a:rPr>
              <a:t>T</a:t>
            </a:r>
            <a:r>
              <a:rPr lang="fi-FI" sz="2400" b="0" i="0" dirty="0">
                <a:effectLst/>
                <a:latin typeface="Helvetica" panose="020B0604020202020204" pitchFamily="34" charset="0"/>
              </a:rPr>
              <a:t>ekee ehdotuksia toimialaa koskevista lainsäädännön kehittämistarpeista. </a:t>
            </a:r>
          </a:p>
          <a:p>
            <a:r>
              <a:rPr lang="fi-FI" sz="2400" dirty="0">
                <a:latin typeface="Helvetica" panose="020B0604020202020204" pitchFamily="34" charset="0"/>
              </a:rPr>
              <a:t>Kelakorvattavuus lääkkeissä</a:t>
            </a:r>
            <a:endParaRPr lang="fi-FI" sz="2400" b="0" i="0" dirty="0"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32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2FB1FB-2210-4D0E-A22D-81FF41DB6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i-FI"/>
              <a:t>Lainsäädäntö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5A73C7-FF06-49C3-95C7-992E875B4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anchor="ctr">
            <a:normAutofit/>
          </a:bodyPr>
          <a:lstStyle/>
          <a:p>
            <a:r>
              <a:rPr lang="fi-FI" dirty="0"/>
              <a:t>Lääkehoito ja lääkehuollon toiminta on tarkasti säänneltyä.</a:t>
            </a:r>
          </a:p>
          <a:p>
            <a:r>
              <a:rPr lang="fi-FI" dirty="0"/>
              <a:t>Sääntely koostuu useista eri säädöksistä:</a:t>
            </a:r>
          </a:p>
          <a:p>
            <a:pPr lvl="1"/>
            <a:r>
              <a:rPr lang="fi-FI" dirty="0"/>
              <a:t>https://stm.fi/lainsaadanto/laakehuolto</a:t>
            </a:r>
          </a:p>
        </p:txBody>
      </p:sp>
    </p:spTree>
    <p:extLst>
      <p:ext uri="{BB962C8B-B14F-4D97-AF65-F5344CB8AC3E}">
        <p14:creationId xmlns:p14="http://schemas.microsoft.com/office/powerpoint/2010/main" val="248134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CF43B-F4B1-43E3-B7B8-EF01AB6A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määrääminen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30CE75-2DF6-4C6B-8021-7F287D649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Turvallisuus!</a:t>
            </a:r>
          </a:p>
          <a:p>
            <a:r>
              <a:rPr lang="fi-FI" dirty="0"/>
              <a:t>Lääkkeen valinnan tulee ensisijaisesti perustua lääkkeen tehon ja turvallisuuden vahvistavaan tutkimusnäyttöön, tai sellaisen puuttuessa, yleisesti hyväksyttyyn hoitokäytäntöön</a:t>
            </a:r>
          </a:p>
          <a:p>
            <a:r>
              <a:rPr lang="fi-FI" dirty="0"/>
              <a:t>Erityislupavalmisteet eivät täytä edellä lueteltuja vaatimuksia ja niiden käytön tarkoituksenmukaisuus ja turvallisuus ovat hoitavan lääkärin vastuulla.</a:t>
            </a:r>
          </a:p>
          <a:p>
            <a:r>
              <a:rPr lang="fi-FI" dirty="0"/>
              <a:t>Myös lääkekorvausjärjestelmä ohjaa lääkkeiden määräämistä</a:t>
            </a:r>
          </a:p>
        </p:txBody>
      </p:sp>
    </p:spTree>
    <p:extLst>
      <p:ext uri="{BB962C8B-B14F-4D97-AF65-F5344CB8AC3E}">
        <p14:creationId xmlns:p14="http://schemas.microsoft.com/office/powerpoint/2010/main" val="28851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E2C1D-D039-4485-82FC-4D9C91A7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Lääkehoidon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BA76D8-5A05-4ACA-A230-D50FF9DD1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Lääkehoito voi toteuttaa myös henkilö, jolla ei ole terveydenhuollon koulutusta, jos henkilö itse suostuu ja saa koulutuksen pienimuotoisen lääkehoidon toteuttamiseen. </a:t>
            </a:r>
          </a:p>
          <a:p>
            <a:pPr lvl="1"/>
            <a:r>
              <a:rPr lang="fi-FI" dirty="0"/>
              <a:t>Koulutuksesta kirjallinen lupa, joka voi olla asiakas-, lääke- tai antoreittikohtainen</a:t>
            </a:r>
          </a:p>
        </p:txBody>
      </p:sp>
    </p:spTree>
    <p:extLst>
      <p:ext uri="{BB962C8B-B14F-4D97-AF65-F5344CB8AC3E}">
        <p14:creationId xmlns:p14="http://schemas.microsoft.com/office/powerpoint/2010/main" val="355566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4B6D0-F7B3-411D-A7A4-1A2D792E3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33" y="190464"/>
            <a:ext cx="10515600" cy="1325563"/>
          </a:xfrm>
        </p:spPr>
        <p:txBody>
          <a:bodyPr/>
          <a:lstStyle/>
          <a:p>
            <a:r>
              <a:rPr lang="fi-FI" dirty="0"/>
              <a:t>7 O:n sääntö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1747F5DC-2AA7-4907-B922-DC696E56FC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781176"/>
              </p:ext>
            </p:extLst>
          </p:nvPr>
        </p:nvGraphicFramePr>
        <p:xfrm>
          <a:off x="513708" y="1397284"/>
          <a:ext cx="11373492" cy="5137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650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76D6DB-3EF5-4EEB-AEE5-9136AA18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 annat lääkkeet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42208B74-78AD-4E0F-B2A1-C8A1D763C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8598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746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4629DE-EBBE-47D4-9A24-E7CF74517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41835"/>
            <a:ext cx="10515600" cy="1325563"/>
          </a:xfrm>
        </p:spPr>
        <p:txBody>
          <a:bodyPr/>
          <a:lstStyle/>
          <a:p>
            <a:r>
              <a:rPr lang="fi-FI" dirty="0"/>
              <a:t>Lääkehoito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0F1FC46-7E3C-486F-8865-22893A5F30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262020"/>
              </p:ext>
            </p:extLst>
          </p:nvPr>
        </p:nvGraphicFramePr>
        <p:xfrm>
          <a:off x="838199" y="1438382"/>
          <a:ext cx="10843517" cy="4738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333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6459C4-F796-4D78-BE6F-3C82186BF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Ohjaus ja valvonta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7FAF1F00-FD25-4CE1-92CD-EF93E4A5DB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039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3420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AFDA08-592F-4E18-A948-4B293C429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Erinäisiä lautakuntia ja toimijoita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DF4EF3-11BB-4B77-81CF-4F38A7D56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Lääkkeiden hintalautakunta (HILA)</a:t>
            </a:r>
          </a:p>
          <a:p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Palveluvalikoimaneuvosto (Palko)</a:t>
            </a:r>
          </a:p>
          <a:p>
            <a:r>
              <a:rPr lang="fi-FI" b="1" i="0" dirty="0">
                <a:solidFill>
                  <a:srgbClr val="0F0F0F"/>
                </a:solidFill>
                <a:effectLst/>
                <a:latin typeface="myriad-pro-condensed"/>
              </a:rPr>
              <a:t>Lääkealan turvallisuus- ja kehittämiskeskus </a:t>
            </a:r>
            <a:r>
              <a:rPr lang="fi-FI" b="1" i="0" dirty="0" err="1">
                <a:solidFill>
                  <a:srgbClr val="0F0F0F"/>
                </a:solidFill>
                <a:effectLst/>
                <a:latin typeface="myriad-pro-condensed"/>
              </a:rPr>
              <a:t>Fimea</a:t>
            </a:r>
            <a:endParaRPr lang="fi-FI" b="1" i="0" dirty="0">
              <a:solidFill>
                <a:srgbClr val="0F0F0F"/>
              </a:solidFill>
              <a:effectLst/>
              <a:latin typeface="myriad-pro-condensed"/>
            </a:endParaRPr>
          </a:p>
          <a:p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Kansallinen HTA-koordinaatioyksikkö </a:t>
            </a:r>
            <a:r>
              <a:rPr lang="fi-FI" i="0" dirty="0" err="1">
                <a:solidFill>
                  <a:srgbClr val="0F0F0F"/>
                </a:solidFill>
                <a:effectLst/>
                <a:latin typeface="myriad-pro-condensed"/>
              </a:rPr>
              <a:t>FinCCHTA</a:t>
            </a:r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 (</a:t>
            </a:r>
            <a:r>
              <a:rPr lang="fi-FI" i="0" dirty="0" err="1">
                <a:solidFill>
                  <a:srgbClr val="0F0F0F"/>
                </a:solidFill>
                <a:effectLst/>
                <a:latin typeface="myriad-pro-condensed"/>
              </a:rPr>
              <a:t>Finnish</a:t>
            </a:r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 </a:t>
            </a:r>
            <a:r>
              <a:rPr lang="fi-FI" i="0" dirty="0" err="1">
                <a:solidFill>
                  <a:srgbClr val="0F0F0F"/>
                </a:solidFill>
                <a:effectLst/>
                <a:latin typeface="myriad-pro-condensed"/>
              </a:rPr>
              <a:t>Coordinating</a:t>
            </a:r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 Center for Health Technology </a:t>
            </a:r>
            <a:r>
              <a:rPr lang="fi-FI" i="0" dirty="0" err="1">
                <a:solidFill>
                  <a:srgbClr val="0F0F0F"/>
                </a:solidFill>
                <a:effectLst/>
                <a:latin typeface="myriad-pro-condensed"/>
              </a:rPr>
              <a:t>Assessment</a:t>
            </a:r>
            <a:r>
              <a:rPr lang="fi-FI" i="0" dirty="0">
                <a:solidFill>
                  <a:srgbClr val="0F0F0F"/>
                </a:solidFill>
                <a:effectLst/>
                <a:latin typeface="myriad-pro-condensed"/>
              </a:rPr>
              <a:t>)</a:t>
            </a:r>
          </a:p>
          <a:p>
            <a:r>
              <a:rPr lang="fi-FI" b="1" i="0" dirty="0">
                <a:solidFill>
                  <a:srgbClr val="0F0F0F"/>
                </a:solidFill>
                <a:effectLst/>
                <a:latin typeface="myriad-pro-condensed"/>
              </a:rPr>
              <a:t>Terveyden- ja hyvinvoinnin laitos (THL)</a:t>
            </a:r>
          </a:p>
          <a:p>
            <a:r>
              <a:rPr lang="fi-FI" b="1" i="0" dirty="0">
                <a:solidFill>
                  <a:srgbClr val="0F0F0F"/>
                </a:solidFill>
                <a:effectLst/>
                <a:latin typeface="myriad-pro-condensed"/>
              </a:rPr>
              <a:t>Sosiaali- ja terveysalan lupa- ja valvontaviranomainen (Valvira)</a:t>
            </a:r>
          </a:p>
          <a:p>
            <a:r>
              <a:rPr lang="fi-FI" b="1" i="0" dirty="0">
                <a:solidFill>
                  <a:srgbClr val="0F0F0F"/>
                </a:solidFill>
                <a:effectLst/>
                <a:latin typeface="myriad-pro-condensed"/>
              </a:rPr>
              <a:t>Kela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467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450</Words>
  <Application>Microsoft Office PowerPoint</Application>
  <PresentationFormat>Laajakuva</PresentationFormat>
  <Paragraphs>69</Paragraphs>
  <Slides>13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myriad-pro-condensed</vt:lpstr>
      <vt:lpstr>Office-teema</vt:lpstr>
      <vt:lpstr>Lääkehoitoa ohjaavat säädökset</vt:lpstr>
      <vt:lpstr>Lainsäädäntö</vt:lpstr>
      <vt:lpstr>Lääkkeen määrääminen</vt:lpstr>
      <vt:lpstr>Lääkehoidon toteutus</vt:lpstr>
      <vt:lpstr>7 O:n sääntö</vt:lpstr>
      <vt:lpstr>Kun annat lääkkeet</vt:lpstr>
      <vt:lpstr>Lääkehoito</vt:lpstr>
      <vt:lpstr>Ohjaus ja valvonta</vt:lpstr>
      <vt:lpstr>Erinäisiä lautakuntia ja toimijoita</vt:lpstr>
      <vt:lpstr>Fimea</vt:lpstr>
      <vt:lpstr>THL</vt:lpstr>
      <vt:lpstr>Valvira</vt:lpstr>
      <vt:lpstr>Kela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Lääkehoitoa ohjaavat säädökset</dc:title>
  <dc:creator>Lindström Riina</dc:creator>
  <cp:lastModifiedBy>Lindström Riina</cp:lastModifiedBy>
  <cp:revision>5</cp:revision>
  <dcterms:created xsi:type="dcterms:W3CDTF">2021-01-27T07:56:42Z</dcterms:created>
  <dcterms:modified xsi:type="dcterms:W3CDTF">2021-01-29T07:46:49Z</dcterms:modified>
</cp:coreProperties>
</file>