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4"/>
  </p:sldMasterIdLst>
  <p:sldIdLst>
    <p:sldId id="256" r:id="rId5"/>
    <p:sldId id="257" r:id="rId6"/>
    <p:sldId id="268" r:id="rId7"/>
    <p:sldId id="261" r:id="rId8"/>
    <p:sldId id="269" r:id="rId9"/>
    <p:sldId id="258" r:id="rId10"/>
    <p:sldId id="259" r:id="rId11"/>
    <p:sldId id="260" r:id="rId12"/>
    <p:sldId id="262" r:id="rId13"/>
    <p:sldId id="265" r:id="rId14"/>
    <p:sldId id="266" r:id="rId15"/>
    <p:sldId id="267" r:id="rId16"/>
    <p:sldId id="26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8706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5985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541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17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590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57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429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841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103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12/1/2021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009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27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lideplayer.fi/slide/13677787/" TargetMode="External"/><Relationship Id="rId2" Type="http://schemas.openxmlformats.org/officeDocument/2006/relationships/hyperlink" Target="https://docplayer.fi/11575574-Ilmiopohjaisuus-ja-tiimioppiminen-osaksi-opetusta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tiimioppiminen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yrho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6874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Tiimin vaiheet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600" dirty="0"/>
              <a:t>LUOTTAMUS – Luottamus rakentuu pikkuhiljaa</a:t>
            </a:r>
          </a:p>
          <a:p>
            <a:r>
              <a:rPr lang="fi-FI" sz="2600" dirty="0"/>
              <a:t>ROHKEUS – Uskallus löytää yhteinen visio</a:t>
            </a:r>
          </a:p>
          <a:p>
            <a:r>
              <a:rPr lang="fi-FI" sz="2600" dirty="0"/>
              <a:t>TOIMINTA – Sitoutuminen yhteiseen tekemiseen</a:t>
            </a:r>
          </a:p>
          <a:p>
            <a:r>
              <a:rPr lang="fi-FI" sz="2600" dirty="0"/>
              <a:t>OPPIMINEN – Käytännön tulokset</a:t>
            </a:r>
          </a:p>
          <a:p>
            <a:r>
              <a:rPr lang="fi-FI" sz="2600" dirty="0"/>
              <a:t>MENESTYMINEN</a:t>
            </a:r>
          </a:p>
        </p:txBody>
      </p:sp>
    </p:spTree>
    <p:extLst>
      <p:ext uri="{BB962C8B-B14F-4D97-AF65-F5344CB8AC3E}">
        <p14:creationId xmlns:p14="http://schemas.microsoft.com/office/powerpoint/2010/main" val="3574295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Opettajan rooli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600" dirty="0">
                <a:latin typeface="+mj-lt"/>
              </a:rPr>
              <a:t>Tukeminen, kannustaminen, mentorointi</a:t>
            </a:r>
          </a:p>
          <a:p>
            <a:r>
              <a:rPr lang="fi-FI" sz="2600" dirty="0">
                <a:latin typeface="+mj-lt"/>
              </a:rPr>
              <a:t>Suunnan näyttäminen, päätösten ”tekeminen” ja visioiden luonti</a:t>
            </a:r>
          </a:p>
          <a:p>
            <a:r>
              <a:rPr lang="fi-FI" sz="2600" dirty="0">
                <a:latin typeface="+mj-lt"/>
              </a:rPr>
              <a:t>Tiimin sisäisen organisoinnin ja työnjaon avustaminen</a:t>
            </a:r>
          </a:p>
          <a:p>
            <a:r>
              <a:rPr lang="fi-FI" sz="2600" dirty="0">
                <a:latin typeface="+mj-lt"/>
              </a:rPr>
              <a:t>Palautteen antaminen</a:t>
            </a:r>
          </a:p>
          <a:p>
            <a:r>
              <a:rPr lang="fi-FI" sz="2600" dirty="0">
                <a:latin typeface="+mj-lt"/>
              </a:rPr>
              <a:t>Resurssien hankkiminen</a:t>
            </a:r>
          </a:p>
          <a:p>
            <a:r>
              <a:rPr lang="fi-FI" sz="2600" dirty="0">
                <a:latin typeface="+mj-lt"/>
              </a:rPr>
              <a:t>Riittävän tiedon välittäminen</a:t>
            </a:r>
          </a:p>
          <a:p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4141610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Tiimioppimisen haasteita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31912"/>
          </a:xfrm>
        </p:spPr>
        <p:txBody>
          <a:bodyPr>
            <a:normAutofit fontScale="92500" lnSpcReduction="10000"/>
          </a:bodyPr>
          <a:lstStyle/>
          <a:p>
            <a:r>
              <a:rPr lang="fi-FI" sz="2800" dirty="0"/>
              <a:t>Henkilökemiat</a:t>
            </a:r>
          </a:p>
          <a:p>
            <a:r>
              <a:rPr lang="fi-FI" sz="2800" dirty="0"/>
              <a:t>Opiskelijoiden sitouttaminen (yksilötyöskentely, tiimityöskentely, vertaisarviointi) </a:t>
            </a:r>
          </a:p>
          <a:p>
            <a:r>
              <a:rPr lang="fi-FI" sz="2800" dirty="0"/>
              <a:t>Tehtävien laatiminen (tiedon etsiminen, muokkaaminen, yhdistäminen)</a:t>
            </a:r>
          </a:p>
          <a:p>
            <a:r>
              <a:rPr lang="fi-FI" sz="2800" dirty="0"/>
              <a:t>Aikataulut, tilat, muut resurssit</a:t>
            </a:r>
          </a:p>
          <a:p>
            <a:r>
              <a:rPr lang="fi-FI" sz="2800" dirty="0"/>
              <a:t>Ympäristön mielipide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1229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Leinonen, S. Ilmiöpohjaisuus ja tiimioppiminen osaksi opetusta. 2015. </a:t>
            </a:r>
            <a:r>
              <a:rPr lang="fi-FI" dirty="0">
                <a:hlinkClick r:id="rId2"/>
              </a:rPr>
              <a:t>https://docplayer.fi/11575574-Ilmiopohjaisuus-ja-tiimioppiminen-osaksi-opetusta.html</a:t>
            </a:r>
            <a:r>
              <a:rPr lang="fi-FI" dirty="0"/>
              <a:t> </a:t>
            </a:r>
          </a:p>
          <a:p>
            <a:r>
              <a:rPr lang="fi-FI" dirty="0" err="1"/>
              <a:t>Alastalo</a:t>
            </a:r>
            <a:r>
              <a:rPr lang="fi-FI" dirty="0"/>
              <a:t> &amp; </a:t>
            </a:r>
            <a:r>
              <a:rPr lang="fi-FI" dirty="0" err="1"/>
              <a:t>Bågeber</a:t>
            </a:r>
            <a:r>
              <a:rPr lang="fi-FI" dirty="0"/>
              <a:t>. Tiimioppiminen. </a:t>
            </a:r>
            <a:r>
              <a:rPr lang="fi-FI" dirty="0">
                <a:hlinkClick r:id="rId3"/>
              </a:rPr>
              <a:t>Tiimioppiminen </a:t>
            </a:r>
            <a:r>
              <a:rPr lang="fi-FI" dirty="0" err="1">
                <a:hlinkClick r:id="rId3"/>
              </a:rPr>
              <a:t>Alastalo</a:t>
            </a:r>
            <a:r>
              <a:rPr lang="fi-FI" dirty="0">
                <a:hlinkClick r:id="rId3"/>
              </a:rPr>
              <a:t> &amp; </a:t>
            </a:r>
            <a:r>
              <a:rPr lang="fi-FI" dirty="0" err="1">
                <a:hlinkClick r:id="rId3"/>
              </a:rPr>
              <a:t>Bågeberg</a:t>
            </a:r>
            <a:r>
              <a:rPr lang="fi-FI" dirty="0">
                <a:hlinkClick r:id="rId3"/>
              </a:rPr>
              <a:t>. Tiimioppiminen </a:t>
            </a:r>
            <a:r>
              <a:rPr lang="fi-FI" dirty="0" err="1">
                <a:hlinkClick r:id="rId3"/>
              </a:rPr>
              <a:t>Alastalo</a:t>
            </a:r>
            <a:r>
              <a:rPr lang="fi-FI" dirty="0">
                <a:hlinkClick r:id="rId3"/>
              </a:rPr>
              <a:t> &amp; </a:t>
            </a:r>
            <a:r>
              <a:rPr lang="fi-FI" dirty="0" err="1">
                <a:hlinkClick r:id="rId3"/>
              </a:rPr>
              <a:t>Bågeberg</a:t>
            </a:r>
            <a:r>
              <a:rPr lang="fi-FI" dirty="0">
                <a:hlinkClick r:id="rId3"/>
              </a:rPr>
              <a:t>. - ppt lataa (slideplayer.fi)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11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tiimioppiminen on?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600" dirty="0"/>
              <a:t>Yhteistoiminnallinen ja vuorovaikutuksellinen oppimismalli</a:t>
            </a:r>
          </a:p>
          <a:p>
            <a:r>
              <a:rPr lang="fi-FI" sz="2600" dirty="0"/>
              <a:t>Jokaisella tiimin jäsenellä on vastuu omasta ja yhteisestä oppimisesta</a:t>
            </a:r>
          </a:p>
          <a:p>
            <a:r>
              <a:rPr lang="fi-FI" sz="2600" dirty="0"/>
              <a:t>Tiimiakatemia-menetelmien kehittäjä opetusneuvos Johannes Partanen</a:t>
            </a:r>
          </a:p>
        </p:txBody>
      </p:sp>
    </p:spTree>
    <p:extLst>
      <p:ext uri="{BB962C8B-B14F-4D97-AF65-F5344CB8AC3E}">
        <p14:creationId xmlns:p14="http://schemas.microsoft.com/office/powerpoint/2010/main" val="1183423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Tiimioppiminen </a:t>
            </a:r>
            <a:r>
              <a:rPr lang="fi-FI" dirty="0" err="1"/>
              <a:t>yrhossa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59290"/>
          </a:xfrm>
        </p:spPr>
        <p:txBody>
          <a:bodyPr>
            <a:normAutofit/>
          </a:bodyPr>
          <a:lstStyle/>
          <a:p>
            <a:r>
              <a:rPr lang="fi-FI" dirty="0"/>
              <a:t>Opiskelijat jaetaan n. 6 hengen tiimeihin</a:t>
            </a:r>
          </a:p>
          <a:p>
            <a:r>
              <a:rPr lang="fi-FI" dirty="0"/>
              <a:t>Tiimit työstää 1-2 viikon ajan ammattitaitovaatimuksista nousevaa teemaa</a:t>
            </a:r>
          </a:p>
          <a:p>
            <a:r>
              <a:rPr lang="fi-FI" dirty="0"/>
              <a:t>Teeman työstön tavan tiimi saa päättää itse</a:t>
            </a:r>
          </a:p>
          <a:p>
            <a:r>
              <a:rPr lang="fi-FI" dirty="0"/>
              <a:t>Tietoa teemasta kerätään eri lähteistä mahdollisimman monipuolisesti</a:t>
            </a:r>
          </a:p>
          <a:p>
            <a:r>
              <a:rPr lang="fi-FI" dirty="0"/>
              <a:t>Tiedonjakopäivänä/synnytyksessä tiimi esittelee oman tuotoksen muita </a:t>
            </a:r>
            <a:r>
              <a:rPr lang="fi-FI" dirty="0" err="1"/>
              <a:t>osallistaen</a:t>
            </a:r>
            <a:endParaRPr lang="fi-FI" dirty="0"/>
          </a:p>
          <a:p>
            <a:pPr>
              <a:buFont typeface="Wingdings" panose="05000000000000000000" pitchFamily="2" charset="2"/>
              <a:buChar char="à"/>
            </a:pPr>
            <a:r>
              <a:rPr lang="fi-FI" dirty="0">
                <a:sym typeface="Wingdings" panose="05000000000000000000" pitchFamily="2" charset="2"/>
              </a:rPr>
              <a:t>Tuotoksesta käydään koko ryhmän yhteistä dialogia ja syvennetään/monipuolistetaan tietoa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>
                <a:sym typeface="Wingdings" panose="05000000000000000000" pitchFamily="2" charset="2"/>
              </a:rPr>
              <a:t>Jokaisen aktiivinen osallistuminen synnytyksissä on ensiarvoisen tärkeää</a:t>
            </a:r>
          </a:p>
        </p:txBody>
      </p:sp>
    </p:spTree>
    <p:extLst>
      <p:ext uri="{BB962C8B-B14F-4D97-AF65-F5344CB8AC3E}">
        <p14:creationId xmlns:p14="http://schemas.microsoft.com/office/powerpoint/2010/main" val="1975424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Tuotosten esittely/ synnytys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02846"/>
          </a:xfrm>
        </p:spPr>
        <p:txBody>
          <a:bodyPr>
            <a:noAutofit/>
          </a:bodyPr>
          <a:lstStyle/>
          <a:p>
            <a:r>
              <a:rPr lang="fi-FI" sz="2600" dirty="0"/>
              <a:t>Oppimistapahtuma, missä kootaan yhteen yhdessä opittuja asioita ja synnytetään uutta tietoa</a:t>
            </a:r>
          </a:p>
          <a:p>
            <a:r>
              <a:rPr lang="fi-FI" sz="2600" dirty="0"/>
              <a:t>Synnytys:</a:t>
            </a:r>
          </a:p>
          <a:p>
            <a:pPr lvl="1"/>
            <a:r>
              <a:rPr lang="fi-FI" sz="2600" dirty="0"/>
              <a:t>Osallistava</a:t>
            </a:r>
          </a:p>
          <a:p>
            <a:pPr lvl="1"/>
            <a:r>
              <a:rPr lang="fi-FI" sz="2600" dirty="0"/>
              <a:t>Luovuus</a:t>
            </a:r>
          </a:p>
          <a:p>
            <a:pPr lvl="1"/>
            <a:r>
              <a:rPr lang="fi-FI" sz="2600" dirty="0"/>
              <a:t>Uusi tieto</a:t>
            </a:r>
          </a:p>
          <a:p>
            <a:pPr lvl="1"/>
            <a:r>
              <a:rPr lang="fi-FI" sz="2600" dirty="0"/>
              <a:t>Toteutustapa vapaa</a:t>
            </a:r>
          </a:p>
        </p:txBody>
      </p:sp>
    </p:spTree>
    <p:extLst>
      <p:ext uri="{BB962C8B-B14F-4D97-AF65-F5344CB8AC3E}">
        <p14:creationId xmlns:p14="http://schemas.microsoft.com/office/powerpoint/2010/main" val="3567570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Pari-/ryhmäpohdintaa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ajatuksia tiimioppiminen herättää?</a:t>
            </a:r>
          </a:p>
          <a:p>
            <a:r>
              <a:rPr lang="fi-FI" dirty="0"/>
              <a:t>Mitä hyötyä on tiimioppimisesta verrattuna ns. perinteiseen opetukseen?</a:t>
            </a:r>
          </a:p>
        </p:txBody>
      </p:sp>
    </p:spTree>
    <p:extLst>
      <p:ext uri="{BB962C8B-B14F-4D97-AF65-F5344CB8AC3E}">
        <p14:creationId xmlns:p14="http://schemas.microsoft.com/office/powerpoint/2010/main" val="3043141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tiimioppiminen?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600" dirty="0"/>
              <a:t>Harjoitellaan yhteistyö-, vuorovaikutus- ja johtamistaitoja – sitä mitä tarvitsette työelämässä</a:t>
            </a:r>
          </a:p>
          <a:p>
            <a:r>
              <a:rPr lang="fi-FI" sz="2600" dirty="0"/>
              <a:t>Itsetuntemus lisääntyy</a:t>
            </a:r>
          </a:p>
          <a:p>
            <a:r>
              <a:rPr lang="fi-FI" sz="2600" dirty="0"/>
              <a:t>Rohkaistutaan omien mielipiteiden esittämisessä ja harjaannutaan toisten ajatusten huomioimisessa</a:t>
            </a:r>
          </a:p>
          <a:p>
            <a:r>
              <a:rPr lang="fi-FI" sz="2600" dirty="0"/>
              <a:t>Vertaisoppiminen</a:t>
            </a:r>
          </a:p>
        </p:txBody>
      </p:sp>
    </p:spTree>
    <p:extLst>
      <p:ext uri="{BB962C8B-B14F-4D97-AF65-F5344CB8AC3E}">
        <p14:creationId xmlns:p14="http://schemas.microsoft.com/office/powerpoint/2010/main" val="2184432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tiimioppiminen?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1853754"/>
            <a:ext cx="10322732" cy="4253535"/>
          </a:xfrm>
        </p:spPr>
        <p:txBody>
          <a:bodyPr>
            <a:noAutofit/>
          </a:bodyPr>
          <a:lstStyle/>
          <a:p>
            <a:r>
              <a:rPr lang="fi-FI" sz="2600" dirty="0"/>
              <a:t>Yhdessä tuotettu tieto on usein monipuolisempaa kuin itse tuotettu tieto</a:t>
            </a:r>
          </a:p>
          <a:p>
            <a:r>
              <a:rPr lang="fi-FI" sz="2600" dirty="0"/>
              <a:t>Nykyisten käsitysten mukaan yksi parhaimmista ja tuloksia tuottavimmista tavoista oppia on jakaa tietoa muiden kanssa</a:t>
            </a:r>
          </a:p>
          <a:p>
            <a:r>
              <a:rPr lang="fi-FI" sz="2600" dirty="0"/>
              <a:t>Oppimisen on myös todettu olevan tehokkainta silloin, kun se on monikanavaista ja sosiaalista</a:t>
            </a:r>
          </a:p>
          <a:p>
            <a:r>
              <a:rPr lang="fi-FI" sz="2600" dirty="0"/>
              <a:t>Oppijan omiin tavoitteisiin ja intresseihin liittyvä tieto luo työskentelyyn erinomaisen motivaatiopohjan ja synnyttää innostuksen opittavaan asiaan ja oppimiseen</a:t>
            </a:r>
          </a:p>
        </p:txBody>
      </p:sp>
    </p:spTree>
    <p:extLst>
      <p:ext uri="{BB962C8B-B14F-4D97-AF65-F5344CB8AC3E}">
        <p14:creationId xmlns:p14="http://schemas.microsoft.com/office/powerpoint/2010/main" val="3456893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466725"/>
            <a:ext cx="7620000" cy="592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966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tiimivalmiudet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22224"/>
          </a:xfrm>
        </p:spPr>
        <p:txBody>
          <a:bodyPr>
            <a:noAutofit/>
          </a:bodyPr>
          <a:lstStyle/>
          <a:p>
            <a:r>
              <a:rPr lang="fi-FI" sz="2600" dirty="0"/>
              <a:t>Sitoutumisvalmiudet (vastuunkanto, yhteisvastuullisuus)</a:t>
            </a:r>
          </a:p>
          <a:p>
            <a:r>
              <a:rPr lang="fi-FI" sz="2600" dirty="0"/>
              <a:t>Tiimiosaamisvalmiudet (itseohjautuvuus, oman ja muiden osaamisen hyödyntäminen, ryhmätyötaidot)</a:t>
            </a:r>
          </a:p>
          <a:p>
            <a:r>
              <a:rPr lang="fi-FI" sz="2600" dirty="0"/>
              <a:t>Sosiaaliset valmiudet (mm. yhteistyötaidot, joustavuus, erilaisuuden sietäminen, toisten mielipiteen kunnioittaminen, keskustelutaito, mielipiteen esittäminen, erilaisten mielipiteiden tärkeyden ymmärtäminen)</a:t>
            </a:r>
          </a:p>
        </p:txBody>
      </p:sp>
    </p:spTree>
    <p:extLst>
      <p:ext uri="{BB962C8B-B14F-4D97-AF65-F5344CB8AC3E}">
        <p14:creationId xmlns:p14="http://schemas.microsoft.com/office/powerpoint/2010/main" val="412034325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2F5A54DBBB1F941B9C46B0BF9F5C203" ma:contentTypeVersion="8" ma:contentTypeDescription="Luo uusi asiakirja." ma:contentTypeScope="" ma:versionID="feba0ec70e49577d09bce488a2796574">
  <xsd:schema xmlns:xsd="http://www.w3.org/2001/XMLSchema" xmlns:xs="http://www.w3.org/2001/XMLSchema" xmlns:p="http://schemas.microsoft.com/office/2006/metadata/properties" xmlns:ns3="bc2054b4-fe98-474b-859d-1c81c5e3d95b" targetNamespace="http://schemas.microsoft.com/office/2006/metadata/properties" ma:root="true" ma:fieldsID="0dbf93d16e88a885923d7547cbe39d29" ns3:_="">
    <xsd:import namespace="bc2054b4-fe98-474b-859d-1c81c5e3d95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2054b4-fe98-474b-859d-1c81c5e3d9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C3BDA0-B084-4DA1-994B-ACE1CED924F0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bc2054b4-fe98-474b-859d-1c81c5e3d95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A1D073C-7B1C-440C-83F1-5C372DB0B4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2054b4-fe98-474b-859d-1c81c5e3d9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F70C47-AA72-44FF-A611-D3632DB348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68</TotalTime>
  <Words>373</Words>
  <Application>Microsoft Office PowerPoint</Application>
  <PresentationFormat>Laajakuva</PresentationFormat>
  <Paragraphs>60</Paragraphs>
  <Slides>13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4" baseType="lpstr">
      <vt:lpstr>Gallery</vt:lpstr>
      <vt:lpstr>tiimioppiminen</vt:lpstr>
      <vt:lpstr>Mitä tiimioppiminen on?</vt:lpstr>
      <vt:lpstr>Tiimioppiminen yrhossa</vt:lpstr>
      <vt:lpstr>Tuotosten esittely/ synnytys</vt:lpstr>
      <vt:lpstr>Pari-/ryhmäpohdintaa</vt:lpstr>
      <vt:lpstr>Miksi tiimioppiminen?</vt:lpstr>
      <vt:lpstr>Miksi tiimioppiminen? </vt:lpstr>
      <vt:lpstr>PowerPoint-esitys</vt:lpstr>
      <vt:lpstr>tiimivalmiudet</vt:lpstr>
      <vt:lpstr>Tiimin vaiheet</vt:lpstr>
      <vt:lpstr>Opettajan rooli</vt:lpstr>
      <vt:lpstr>Tiimioppimisen haasteita</vt:lpstr>
      <vt:lpstr>Lähteet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tiimioppiminen</dc:title>
  <dc:creator>Pekkanen Tiina</dc:creator>
  <cp:lastModifiedBy>Pekkanen Tiina</cp:lastModifiedBy>
  <cp:revision>10</cp:revision>
  <dcterms:created xsi:type="dcterms:W3CDTF">2021-11-24T11:12:12Z</dcterms:created>
  <dcterms:modified xsi:type="dcterms:W3CDTF">2021-12-02T06:01:17Z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0x01010022F5A54DBBB1F941B9C46B0BF9F5C203</vt:lpwstr>
  </property>
</Properties>
</file>