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62" r:id="rId8"/>
    <p:sldId id="257" r:id="rId9"/>
    <p:sldId id="261" r:id="rId10"/>
    <p:sldId id="258" r:id="rId11"/>
    <p:sldId id="259" r:id="rId12"/>
    <p:sldId id="260" r:id="rId13"/>
    <p:sldId id="269" r:id="rId14"/>
    <p:sldId id="270" r:id="rId15"/>
    <p:sldId id="271" r:id="rId16"/>
    <p:sldId id="272" r:id="rId17"/>
    <p:sldId id="273" r:id="rId18"/>
    <p:sldId id="26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9482D-314E-413D-B0DA-C45C20359787}" v="535" dt="2021-11-16T15:14:00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37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8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5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1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6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7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52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4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8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4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0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0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0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ot.fi" TargetMode="External"/><Relationship Id="rId2" Type="http://schemas.openxmlformats.org/officeDocument/2006/relationships/hyperlink" Target="https://www.dropbox.com/s/bcetwht0xsvvfet/OHJAAJAN%20PUNAINEN%20LANKA%20-%20Ty%C3%B6kalupakki%20t%C3%A4ynn%C3%A4%20ohjausmenetelmi%C3%A4pdf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OHJAUKSEN EETTISET PERIAATTEET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YRHO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F3193-C31E-41A5-932A-156B4847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EETTINEN OHJAUS MAHDOLLISTAA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84498B-1D03-41C9-9354-035DA149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ea typeface="+mn-lt"/>
                <a:cs typeface="+mn-lt"/>
              </a:rPr>
              <a:t>luottamuksellisen ohjaussuhteen syntymisen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asiakkaan aidon kohtaamisen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asiakkaan valintojen kunnioittamisen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molemminpuolisen oppimisen</a:t>
            </a:r>
            <a:endParaRPr lang="fi-FI" dirty="0"/>
          </a:p>
          <a:p>
            <a:pPr marL="0" indent="0">
              <a:buSzPct val="114999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23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D8F726-2FD9-4B50-8BF6-A303DF13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OHJAAJAN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D6920-5DCF-4E56-B834-D7AB5C8A0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ea typeface="+mn-lt"/>
                <a:cs typeface="+mn-lt"/>
              </a:rPr>
              <a:t>kulkea omana persoonana asiakkaan rinnalla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elää ohjaustilanteen mukana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herätellä asiakasta näkemään uusia mahdollisuuksia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rohkaista ja kannustaa eteenpäin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auttaa omien vahvuuksien ja taitojen tunnistamisessa sekä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auttaa asiakasta löytämään ja pääsemään lähemmäksi omia tavoitteitaan</a:t>
            </a: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8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C4BA76-9301-4EEE-BAD8-6E958D35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EETTISESSÄ OHJAUKSESSA KESKEISIÄ 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0C8AC-E25E-40EE-AA7D-CDCAAF74B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Itsemääräämisoikeus</a:t>
            </a:r>
          </a:p>
          <a:p>
            <a:pPr>
              <a:buSzPct val="114999"/>
            </a:pPr>
            <a:r>
              <a:rPr lang="fi-FI" dirty="0"/>
              <a:t>Luottamuksellisuus</a:t>
            </a:r>
          </a:p>
          <a:p>
            <a:pPr>
              <a:buSzPct val="114999"/>
            </a:pPr>
            <a:r>
              <a:rPr lang="fi-FI" dirty="0"/>
              <a:t>Yhteistyö</a:t>
            </a:r>
          </a:p>
          <a:p>
            <a:pPr>
              <a:buSzPct val="114999"/>
            </a:pPr>
            <a:r>
              <a:rPr lang="fi-FI" dirty="0"/>
              <a:t>Ammattitaidon kehittäminen</a:t>
            </a:r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54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FCE77D-A99B-404F-98FF-7E0A9BE2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68BBB-F0D1-46B3-AD23-7359C6ED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Ammattieettinen huoneentaulu:</a:t>
            </a:r>
          </a:p>
          <a:p>
            <a:r>
              <a:rPr lang="fi-FI" dirty="0"/>
              <a:t>Tehkää pienryhmässä valitsemaanne työpaikkaan/</a:t>
            </a:r>
          </a:p>
          <a:p>
            <a:pPr marL="0" indent="0">
              <a:buNone/>
            </a:pPr>
            <a:r>
              <a:rPr lang="fi-FI" dirty="0"/>
              <a:t>    työtehtävään huoneentaulu, johon kiteytätte työtä </a:t>
            </a:r>
          </a:p>
          <a:p>
            <a:pPr marL="0" indent="0">
              <a:buNone/>
            </a:pPr>
            <a:r>
              <a:rPr lang="fi-FI" dirty="0"/>
              <a:t>    ohjaavat keskeisimmät arvot/periaatteet/eettiset ohjeet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5F9DAD1-0CFE-43BA-9E14-A0DA6714D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361" y="1836604"/>
            <a:ext cx="2961800" cy="420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2E3BCB-CF6A-4405-8F35-90E2A076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EETTISET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74AEEA-8266-4841-9BC7-56C768A4B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46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EETTISET HAASTEET VOI ILMETÄ MM. SEURAAVISSA MUODOISSA: </a:t>
            </a:r>
          </a:p>
          <a:p>
            <a:r>
              <a:rPr lang="fi-FI" dirty="0"/>
              <a:t>Kiusaaminen</a:t>
            </a:r>
          </a:p>
          <a:p>
            <a:r>
              <a:rPr lang="fi-FI" dirty="0"/>
              <a:t>Rooliristiriidat</a:t>
            </a:r>
          </a:p>
          <a:p>
            <a:r>
              <a:rPr lang="fi-FI" dirty="0"/>
              <a:t>Hyvinvoinnin vaarantaminen</a:t>
            </a:r>
          </a:p>
          <a:p>
            <a:r>
              <a:rPr lang="fi-FI" dirty="0"/>
              <a:t>Puutteellinen ohjaus</a:t>
            </a:r>
          </a:p>
          <a:p>
            <a:r>
              <a:rPr lang="fi-FI" dirty="0"/>
              <a:t>Ohjattavan ohjaaminen ohjaajan arvomaailman tai näkemysten mukaisiin valintoihin </a:t>
            </a:r>
          </a:p>
          <a:p>
            <a:r>
              <a:rPr lang="fi-FI" dirty="0"/>
              <a:t>Toisen epäkunnioittava kohtelu</a:t>
            </a:r>
          </a:p>
          <a:p>
            <a:r>
              <a:rPr lang="fi-FI" dirty="0"/>
              <a:t>Epätasa-arvoinen kohtelu</a:t>
            </a:r>
          </a:p>
        </p:txBody>
      </p:sp>
    </p:spTree>
    <p:extLst>
      <p:ext uri="{BB962C8B-B14F-4D97-AF65-F5344CB8AC3E}">
        <p14:creationId xmlns:p14="http://schemas.microsoft.com/office/powerpoint/2010/main" val="211211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C0803-2CD5-4A74-AACB-23F3A4F2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EETTISTÄ POHDINTAA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C3F177-2113-425D-8CB3-51FDEFEB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Pohditaan pareittain/pienryhmissä ohjauksen näkökulmasta</a:t>
            </a:r>
          </a:p>
          <a:p>
            <a:pPr lvl="1"/>
            <a:r>
              <a:rPr lang="fi-FI" dirty="0"/>
              <a:t>Voiko jossain ohjaukseen liittyvissä tilanteissa valehdella? Jos voi, missä?</a:t>
            </a:r>
          </a:p>
          <a:p>
            <a:pPr lvl="1"/>
            <a:r>
              <a:rPr lang="fi-FI" dirty="0"/>
              <a:t>Onko lain rikkominen aina väärin? Jos ei, millaisissa tilanteissa ja millä perusteella lakia voi rikkoa? </a:t>
            </a:r>
          </a:p>
          <a:p>
            <a:pPr lvl="1"/>
            <a:r>
              <a:rPr lang="fi-FI" dirty="0"/>
              <a:t>Voiko työpaikan ohjeita rikkoa jossain tilanteissa? </a:t>
            </a:r>
          </a:p>
          <a:p>
            <a:pPr lvl="1"/>
            <a:r>
              <a:rPr lang="fi-FI" dirty="0"/>
              <a:t>Kuinka paljon on oikeus ohjata ja vaikuttaa toisen elämään?</a:t>
            </a:r>
          </a:p>
          <a:p>
            <a:pPr lvl="1"/>
            <a:r>
              <a:rPr lang="fi-FI" dirty="0"/>
              <a:t>Onko salassapito aina ehdoton?</a:t>
            </a:r>
          </a:p>
          <a:p>
            <a:pPr lvl="1"/>
            <a:r>
              <a:rPr lang="fi-FI" dirty="0"/>
              <a:t>Mikä on roolimallin vastuu? Voiko ohjaaja esim. näyttäytyä vapaa-ajalla päihtyneenä ohjattavien kanssa samassa paikassa?</a:t>
            </a:r>
          </a:p>
        </p:txBody>
      </p:sp>
    </p:spTree>
    <p:extLst>
      <p:ext uri="{BB962C8B-B14F-4D97-AF65-F5344CB8AC3E}">
        <p14:creationId xmlns:p14="http://schemas.microsoft.com/office/powerpoint/2010/main" val="54982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8AC2D-42FB-407B-B5C9-B2531BE4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EETTISIÄ TILANTEITA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333CE6-E1DA-4445-A630-292F05152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Ohjattavanne kertoo aikovansa lopettaa opinnot ja keskittyvänsä täysillä jääkiekkoon, jotta hänestä tulisi ammattilainen. Huomaat ohjaajana, että ohjattavan kyvyt ei todennäköisesti riitä jääkiekkoammattilaiseksi. Miten ohjaat ohjattavaasi?</a:t>
            </a:r>
          </a:p>
          <a:p>
            <a:r>
              <a:rPr lang="fi-FI" dirty="0"/>
              <a:t>Ohjattavasi ryhmän yksi jäsen pilaa jatkuvasti käytöksellään muun ryhmän toiminnan, eikä lukuisat keskustelut ole auttaneet tilanteeseen. Kaikki ryhmäläiset, häirikkö mukaan lukien, ovat maksaneet toimintaan osallistumisesta. Miten toimit ohjaajana tilanteessa?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51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A37ACC-FD1E-45F0-BC9E-A515B553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EETTISIÄ TILANTEITA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B0A144-8797-4A66-A1B5-697BA3B44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Työskentelet asumisyksikössä, minkä säännöissä sanotaan, että asukkaiden keskinäinen seurustelu on kielletty. Kaksi asukasta ovat ihastuneet toisiinsa ja ovat vastoin yksikön sääntöjä alkaneet seurustella. Miten suhtaudut asiaan?</a:t>
            </a:r>
          </a:p>
          <a:p>
            <a:r>
              <a:rPr lang="fi-FI" dirty="0"/>
              <a:t>Työkaverisi pohtii sinun kuullesi, minkälaisesta perheestä eräs asiakkaanne mahtaa tulla. Sinä tunnet/tiedät asiakkaan perheen henkilökohtaisen elämäsi kautta. Onko eettisesti oikein kertoa työkaverillesi tietoja asiakkaasta? Perustele.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8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3A8F25-0ADA-4E86-BE14-8A3F39B0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B3BF52-58A9-4A9D-B99D-5242C28C4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ea typeface="+mn-lt"/>
                <a:cs typeface="+mn-lt"/>
                <a:hlinkClick r:id="rId2"/>
              </a:rPr>
              <a:t>OHJAAJAN PUNAINEN LANKA - Työkalupakki täynnä ohjausmenetelmiäpdf.pdf (dropbox.com)</a:t>
            </a:r>
          </a:p>
          <a:p>
            <a:pPr>
              <a:buSzPct val="114999"/>
            </a:pPr>
            <a:r>
              <a:rPr lang="fi-FI" dirty="0">
                <a:hlinkClick r:id="rId3"/>
              </a:rPr>
              <a:t>www.maamot.fi</a:t>
            </a: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970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2A9FC-21DB-4A2B-9AC0-7FC9319D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AMMATTITAITOVAATIMUS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73F086-80C0-4361-AB53-20B70FCC2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K5: Opiskelija toimii työympäristön arvojen ja eettisten periaatteiden mukaisesti perustellen toimintaansa ja ratkaisee työhön liittyviä eettisiä haasteita</a:t>
            </a:r>
          </a:p>
        </p:txBody>
      </p:sp>
    </p:spTree>
    <p:extLst>
      <p:ext uri="{BB962C8B-B14F-4D97-AF65-F5344CB8AC3E}">
        <p14:creationId xmlns:p14="http://schemas.microsoft.com/office/powerpoint/2010/main" val="301576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A2ACA-8342-4628-A54A-00C66D66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18285A-C593-4A0F-AC57-BD3C2FF0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Etiikka on oikeaa ja väärää tutkiva oppi, joka on myös oma tieteenalansa ​</a:t>
            </a:r>
          </a:p>
          <a:p>
            <a:r>
              <a:rPr lang="fi-FI" dirty="0"/>
              <a:t>Etiikka tarkoittaa reflektoitua eli pohdittua näkemystä oikeasta ja väärästä</a:t>
            </a:r>
          </a:p>
          <a:p>
            <a:r>
              <a:rPr lang="fi-FI" dirty="0"/>
              <a:t>Etiikka voidaan myös ymmärtää taitoina tehdä päätöksiä ja analysoida haasteita niin, että eettiset kysymykset tulevat huomioiduiksi osana prosessia.</a:t>
            </a:r>
          </a:p>
        </p:txBody>
      </p:sp>
    </p:spTree>
    <p:extLst>
      <p:ext uri="{BB962C8B-B14F-4D97-AF65-F5344CB8AC3E}">
        <p14:creationId xmlns:p14="http://schemas.microsoft.com/office/powerpoint/2010/main" val="64748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267A59-935E-4F48-BFAC-1DEDEDE8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D99C3-B3AF-4C6E-9B12-948720A4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tarkoittaa ammattialan yhteistä näkemystä siitä, millainen ammatillinen toiminta on oikeaa ja hyvää ja millainen on puolestaan väärää ja pahaa. </a:t>
            </a:r>
          </a:p>
          <a:p>
            <a:r>
              <a:rPr lang="fi-FI" dirty="0"/>
              <a:t>Monella alalla ammattieettisiin ohjeisiin on koottu toiminnalle sopivat yhteiset eettiset ohjeet ja periaatteet.</a:t>
            </a:r>
          </a:p>
          <a:p>
            <a:r>
              <a:rPr lang="fi-FI" dirty="0"/>
              <a:t>Ammatillisessa toiminnassa esiintyviä moraalisia ongelmia kutsutaan eettisiksi ongelmiksi. ​</a:t>
            </a:r>
          </a:p>
        </p:txBody>
      </p:sp>
    </p:spTree>
    <p:extLst>
      <p:ext uri="{BB962C8B-B14F-4D97-AF65-F5344CB8AC3E}">
        <p14:creationId xmlns:p14="http://schemas.microsoft.com/office/powerpoint/2010/main" val="325119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ED18D-DCD9-48D3-BE1E-F8F05CA7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EFDCF9-6E87-4E9E-AAF5-03BF529EB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Työpaikan arvoilla tarkoitetaan niitä ohjenuoria ja periaatteita, joiden tulisi näkyä työntekijöiden päivittäisessä toiminnassa.</a:t>
            </a:r>
          </a:p>
          <a:p>
            <a:r>
              <a:rPr lang="fi-FI" dirty="0"/>
              <a:t>Arvot ohjaavat tapaa, jolla kohdataan asiakkaat ja yhteiskunta. ​</a:t>
            </a:r>
          </a:p>
          <a:p>
            <a:r>
              <a:rPr lang="fi-FI" dirty="0"/>
              <a:t>Ne ohjaavat myös tapaa, jolla rakennetaan työpaikan toimintaa ja palveluita.​</a:t>
            </a:r>
          </a:p>
          <a:p>
            <a:r>
              <a:rPr lang="fi-FI" dirty="0"/>
              <a:t>Oikeat arvot näkyvät jokapäiväisinä tekoina, eikä niistä varsinaisesti tarvitse erikseen asiakkaille kertoa. </a:t>
            </a:r>
          </a:p>
        </p:txBody>
      </p:sp>
    </p:spTree>
    <p:extLst>
      <p:ext uri="{BB962C8B-B14F-4D97-AF65-F5344CB8AC3E}">
        <p14:creationId xmlns:p14="http://schemas.microsoft.com/office/powerpoint/2010/main" val="151276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64B16B-FA7B-483B-90C1-AFBD27DE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310EDE-495B-4A26-8A5E-E9FF4DE31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Pohditaan pareittain/ pienryhmissä, millaisia arvoja ohjausalan työpaikalla voisi olla </a:t>
            </a:r>
          </a:p>
          <a:p>
            <a:r>
              <a:rPr lang="fi-FI" dirty="0"/>
              <a:t>Kirjoittakaa noin 5 erilaista arvoa </a:t>
            </a:r>
            <a:r>
              <a:rPr lang="fi-FI" dirty="0" err="1"/>
              <a:t>post</a:t>
            </a:r>
            <a:r>
              <a:rPr lang="fi-FI" dirty="0"/>
              <a:t> it –lapuille ja tuokaa laput taululle</a:t>
            </a:r>
          </a:p>
        </p:txBody>
      </p:sp>
    </p:spTree>
    <p:extLst>
      <p:ext uri="{BB962C8B-B14F-4D97-AF65-F5344CB8AC3E}">
        <p14:creationId xmlns:p14="http://schemas.microsoft.com/office/powerpoint/2010/main" val="113186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5614F-BD42-49E3-B671-C07FFC7A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AABE5-3A44-48CC-A252-0A928A17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OHJAAJA: Antaa neuvoja ja ohjeita ja johtaa tilannetta (riippuu paljon ympäristöstä)</a:t>
            </a:r>
          </a:p>
          <a:p>
            <a:pPr>
              <a:buSzPct val="114999"/>
            </a:pPr>
            <a:r>
              <a:rPr lang="fi-FI" dirty="0"/>
              <a:t>OHJAAMINEN: Konkreettista vuorovaikutusta, jonka tavoitteena on ohjata ryhmää tai yksilöä</a:t>
            </a:r>
          </a:p>
          <a:p>
            <a:pPr>
              <a:buSzPct val="114999"/>
            </a:pPr>
            <a:r>
              <a:rPr lang="fi-FI" dirty="0"/>
              <a:t>OHJAAJUUS: Yksilön kokemus omasta ohjaajan identiteetistä, joka kehittyy ja rakentuu jatkuvasti</a:t>
            </a:r>
          </a:p>
          <a:p>
            <a:pPr>
              <a:buSzPct val="114999"/>
            </a:pPr>
            <a:r>
              <a:rPr lang="fi-FI" dirty="0"/>
              <a:t>OHJAUSMENETELMÄ: Ohjaajan työkalu ohjauksen tavoitteiden saavuttamiseksi avuksi</a:t>
            </a:r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55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9EA0EF-9CAC-4680-9DFD-46D62C8D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EETTINEN OHJAUS KÄYTÄNNÖSSÄ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02FC1C-AEEC-414D-BDB2-085B1DE0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9424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ea typeface="+mn-lt"/>
                <a:cs typeface="+mn-lt"/>
              </a:rPr>
              <a:t>asiakkaan toiveita, tavoitteita ja tunteita kunnioittavaa vuorovaikutusta</a:t>
            </a:r>
          </a:p>
          <a:p>
            <a:r>
              <a:rPr lang="fi-FI" dirty="0"/>
              <a:t>oikeudenmukaisuutta ja tasapuolisuutta</a:t>
            </a:r>
          </a:p>
          <a:p>
            <a:r>
              <a:rPr lang="fi-FI" dirty="0"/>
              <a:t>itsemääräämisoikeuden huomioimista</a:t>
            </a:r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oman ammattitaidon kehittämistä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tiedon ajantasaisuuden ylläpitämistä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taustalla vaikuttavien ajatusten, odotusten ja arvojen tiedostamista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itsestä huolehtimista ja oman osaamisen rajojen tiedostamista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aktiivista yhteistyötä eri toimijoiden kanssa</a:t>
            </a: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163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75D47-7060-4CCB-8651-69B3FD5A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Pohdintaa pienryhmissä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BE560F-6126-4ACD-BA45-508C5110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Pohdi yhtä onnistunutta ohjaamistilannetta (joko yksilön tai ryhmän ohjaaminen):</a:t>
            </a:r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Mistä elementeistä koostuu sinun mielestäsi onnistunut ohjaustilanne?</a:t>
            </a: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Millainen ohjaaja haluat olla?</a:t>
            </a:r>
            <a:endParaRPr lang="fi-FI" dirty="0"/>
          </a:p>
          <a:p>
            <a:pPr>
              <a:buSzPct val="114999"/>
            </a:pPr>
            <a:r>
              <a:rPr lang="fi-FI" dirty="0">
                <a:ea typeface="+mn-lt"/>
                <a:cs typeface="+mn-lt"/>
              </a:rPr>
              <a:t>Mitkä ovat vahvuuksiasi ohjaajana ja missä voisit vielä kehittää itseäsi?</a:t>
            </a:r>
            <a:endParaRPr lang="fi-FI" dirty="0"/>
          </a:p>
          <a:p>
            <a:pPr>
              <a:buSzPct val="114999"/>
            </a:pPr>
            <a:endParaRPr lang="fi-FI" dirty="0"/>
          </a:p>
          <a:p>
            <a:pPr>
              <a:buSzPct val="114999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597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660</Words>
  <Application>Microsoft Office PowerPoint</Application>
  <PresentationFormat>Laajakuva</PresentationFormat>
  <Paragraphs>88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OHJAUKSEN EETTISET PERIAATTEET</vt:lpstr>
      <vt:lpstr>AMMATTITAITOVAATIMUS</vt:lpstr>
      <vt:lpstr>ETIIKKA</vt:lpstr>
      <vt:lpstr>AMMATTIETIIKKA</vt:lpstr>
      <vt:lpstr>ARVOT</vt:lpstr>
      <vt:lpstr>Tehtävä</vt:lpstr>
      <vt:lpstr>KÄSITTEITÄ</vt:lpstr>
      <vt:lpstr>EETTINEN OHJAUS KÄYTÄNNÖSSÄ</vt:lpstr>
      <vt:lpstr>Pohdintaa pienryhmissä</vt:lpstr>
      <vt:lpstr>EETTINEN OHJAUS MAHDOLLISTAA</vt:lpstr>
      <vt:lpstr>OHJAAJAN TEHTÄVÄ</vt:lpstr>
      <vt:lpstr>EETTISESSÄ OHJAUKSESSA KESKEISIÄ KÄSITTEITÄ</vt:lpstr>
      <vt:lpstr>TEHTÄVÄ</vt:lpstr>
      <vt:lpstr>EETTISET HAASTEET</vt:lpstr>
      <vt:lpstr>EETTISTÄ POHDINTAA</vt:lpstr>
      <vt:lpstr>EETTISIÄ TILANTEITA</vt:lpstr>
      <vt:lpstr>EETTISIÄ TILANTEITA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Pekkanen Tiina</dc:creator>
  <cp:lastModifiedBy>Pekkanen Tiina</cp:lastModifiedBy>
  <cp:revision>96</cp:revision>
  <dcterms:created xsi:type="dcterms:W3CDTF">2021-11-16T14:45:09Z</dcterms:created>
  <dcterms:modified xsi:type="dcterms:W3CDTF">2022-01-31T07:13:33Z</dcterms:modified>
</cp:coreProperties>
</file>