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7" r:id="rId5"/>
    <p:sldId id="272" r:id="rId6"/>
    <p:sldId id="277" r:id="rId7"/>
    <p:sldId id="278" r:id="rId8"/>
    <p:sldId id="279" r:id="rId9"/>
    <p:sldId id="281" r:id="rId10"/>
    <p:sldId id="280" r:id="rId11"/>
    <p:sldId id="282" r:id="rId12"/>
    <p:sldId id="283" r:id="rId13"/>
    <p:sldId id="284" r:id="rId14"/>
    <p:sldId id="290" r:id="rId15"/>
    <p:sldId id="291" r:id="rId16"/>
    <p:sldId id="289" r:id="rId17"/>
    <p:sldId id="285" r:id="rId18"/>
    <p:sldId id="286" r:id="rId19"/>
    <p:sldId id="287" r:id="rId20"/>
    <p:sldId id="288" r:id="rId21"/>
  </p:sldIdLst>
  <p:sldSz cx="12188825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3" autoAdjust="0"/>
    <p:restoredTop sz="94280" autoAdjust="0"/>
  </p:normalViewPr>
  <p:slideViewPr>
    <p:cSldViewPr>
      <p:cViewPr varScale="1">
        <p:scale>
          <a:sx n="92" d="100"/>
          <a:sy n="92" d="100"/>
        </p:scale>
        <p:origin x="106" y="216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774" y="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250400C6-5371-4845-9B89-73D23B6EED17}" type="datetime1">
              <a:rPr lang="fi-FI" smtClean="0"/>
              <a:t>3.2.2022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fi-FI"/>
              <a:pPr algn="r" rtl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5B12E7AB-330C-4A37-ADA4-7C8A0DF8EFA1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2E61351F-DBB1-4664-ADA9-83BC7CB8848D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6585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351F-DBB1-4664-ADA9-83BC7CB8848D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87350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85CE8CA-F102-42C8-B545-83907DB4D98D}" type="datetime1">
              <a:rPr lang="fi-FI" noProof="0" smtClean="0"/>
              <a:pPr/>
              <a:t>3.2.2022</a:t>
            </a:fld>
            <a:endParaRPr lang="fi-FI" noProof="0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978436F1-68FE-4062-B9BD-CC40223845C4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C79A30B1-3632-4376-8C84-76747C93A914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1395048A-A2D9-4889-9C14-46A2CC509392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Osan otsikk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 anchor="b">
            <a:normAutofit/>
          </a:bodyPr>
          <a:lstStyle>
            <a:lvl1pPr algn="l" rtl="0">
              <a:defRPr sz="4800" b="0" i="0" cap="none" baseline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3813" y="4876800"/>
            <a:ext cx="8458201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731BD376-C570-4190-94CC-14BB8EFAE9CF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DA3585C4-4994-4453-A591-D1E7522DD3C9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08662DB4-BBD6-458C-9C65-9797B7ED0E97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F6620DB9-1830-494A-A3E1-80913C4F5AA8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62039D7D-A6F4-49B7-85B0-78477BBD61E0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1100"/>
            </a:lvl1pPr>
          </a:lstStyle>
          <a:p>
            <a:fld id="{82278934-DEBB-4725-9847-7FC15F17D470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ctr" rtl="0">
              <a:defRPr sz="1100"/>
            </a:lvl1pPr>
          </a:lstStyle>
          <a:p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r" rtl="0">
              <a:defRPr sz="1100"/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 anchor="b">
            <a:noAutofit/>
          </a:bodyPr>
          <a:lstStyle>
            <a:lvl1pPr algn="l" rtl="0">
              <a:defRPr sz="3200" b="0"/>
            </a:lvl1pPr>
          </a:lstStyle>
          <a:p>
            <a:pPr rtl="0"/>
            <a:r>
              <a:rPr lang="fi-FI" noProof="0"/>
              <a:t>Muokkaa ots. perustyyl. napsautt.</a:t>
            </a:r>
            <a:endParaRPr lang="fi-FI" noProof="0" dirty="0"/>
          </a:p>
        </p:txBody>
      </p:sp>
      <p:sp>
        <p:nvSpPr>
          <p:cNvPr id="3" name="Kuvan paikkamerkki 2" descr="Tyhjä paikkamerkki kuvan lisäämistä varten. Napsauta paikkamerkkiä ja valitse kuva, jonka haluat lisätä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fi-FI" noProof="0" dirty="0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836614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 dirty="0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293813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96012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127178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362D7EB1-C13B-4ABC-BB89-4E0F51582F42}" type="datetime1">
              <a:rPr lang="fi-FI" smtClean="0"/>
              <a:pPr/>
              <a:t>3.2.2022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0512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1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81FEFA0A-2F20-4B60-98C6-5FFDA469AA1C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h-xdZzyjVI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hdenvertaisuus.fi/" TargetMode="External"/><Relationship Id="rId2" Type="http://schemas.openxmlformats.org/officeDocument/2006/relationships/hyperlink" Target="http://www.maailmankoulu.f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CrWDLVxz_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i-FI" dirty="0"/>
              <a:t>Yhdenvertaisuus, tasa-arvo ja moninaisuuden kunnioittaminen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i-FI" dirty="0" err="1"/>
              <a:t>Yrho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8ACF07E-AD87-44DE-B075-9AB737025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Yhdenvertainen kohtaaminen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2F3779A-80AA-4A74-B5ED-DE7393D0ED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Kohtaa asiakas aidosti ihmisenä – hallitse ennakkoluuloja</a:t>
            </a:r>
          </a:p>
          <a:p>
            <a:r>
              <a:rPr lang="fi-FI" dirty="0"/>
              <a:t>Älä oleta, muista että erilaisuus ei aina näy ulospäin</a:t>
            </a:r>
          </a:p>
          <a:p>
            <a:r>
              <a:rPr lang="fi-FI" dirty="0"/>
              <a:t>Muista, että jokaisella on itsemäärittelyoikeus</a:t>
            </a:r>
          </a:p>
          <a:p>
            <a:r>
              <a:rPr lang="fi-FI" dirty="0"/>
              <a:t>Vältä lokerointia ja stereotypioita</a:t>
            </a:r>
          </a:p>
          <a:p>
            <a:r>
              <a:rPr lang="fi-FI" dirty="0"/>
              <a:t>Älä vitsaile vähemmistöryhmistä</a:t>
            </a:r>
          </a:p>
          <a:p>
            <a:r>
              <a:rPr lang="fi-FI" dirty="0"/>
              <a:t>Anna tilaa erilaisuudelle  </a:t>
            </a:r>
          </a:p>
          <a:p>
            <a:r>
              <a:rPr lang="fi-FI" dirty="0"/>
              <a:t>Tutustu uuteen ja hanki omakohtaista tietoa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7216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A9F169-2793-4F38-847F-1168C56AC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MONINAISUUS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668710-A65F-4BE0-A3DF-EBF1649FC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Käsittää kaikki henkilön ominaisuudet ja erityispiirteet</a:t>
            </a:r>
          </a:p>
          <a:p>
            <a:r>
              <a:rPr lang="fi-FI" dirty="0"/>
              <a:t>Ihmisten erilaisuutta ja yhdenvertaisuutta riippumatta iästä, sukupuolesta, kulttuurisesta taustasta, seksuaalisesta suuntautumisesta, perhetilanteesta tai uskonnosta</a:t>
            </a:r>
          </a:p>
          <a:p>
            <a:r>
              <a:rPr lang="fi-FI" dirty="0"/>
              <a:t>Yhteiskunnan moninaisuus sisältää kaikki vähemmistöryhmät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401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A78B4F6-495C-4136-97B5-4E0CD3C56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MONINAISUUS OHJAUSTOIMINNASSA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0A28692-4476-4A1D-87FE-92DE88C4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988840"/>
            <a:ext cx="9601200" cy="4183360"/>
          </a:xfrm>
        </p:spPr>
        <p:txBody>
          <a:bodyPr/>
          <a:lstStyle/>
          <a:p>
            <a:r>
              <a:rPr lang="fi-FI" dirty="0"/>
              <a:t>Erilaisuuden huomioimisesta moninaisuuteen</a:t>
            </a:r>
          </a:p>
          <a:p>
            <a:r>
              <a:rPr lang="fi-FI" dirty="0"/>
              <a:t>Huomioi kaikki puheessa, muista että kaikki ei näy päällepäin </a:t>
            </a:r>
          </a:p>
          <a:p>
            <a:r>
              <a:rPr lang="fi-FI" dirty="0"/>
              <a:t>Käytä tietoisesti moninaisuutta edustavaa materiaalia</a:t>
            </a:r>
          </a:p>
          <a:p>
            <a:r>
              <a:rPr lang="fi-FI" dirty="0"/>
              <a:t>Puutu kiusaamiseen ja syrjintään</a:t>
            </a:r>
          </a:p>
          <a:p>
            <a:r>
              <a:rPr lang="fi-FI" dirty="0"/>
              <a:t>Suvaitsevaisuudesta yhdenvertaisuuteen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583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0AA0BB-6BE7-4CBD-80BD-5BAEA9892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3ECEF3-2BB0-4E09-A215-2A697D70EE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https://www.youtube.com/watch?v=Wh-xdZzyjVI</a:t>
            </a:r>
            <a:r>
              <a:rPr lang="fi-FI" dirty="0"/>
              <a:t> </a:t>
            </a:r>
          </a:p>
          <a:p>
            <a:pPr marL="0" indent="0">
              <a:buNone/>
            </a:pPr>
            <a:r>
              <a:rPr lang="en-US" dirty="0"/>
              <a:t>What happens when we stop putting people in boxes ....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71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C9065C-3430-4A84-83F7-23CAE1B08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TEFLON-TESTI </a:t>
            </a:r>
            <a:r>
              <a:rPr lang="fi-FI" sz="2400" dirty="0"/>
              <a:t>(maailmankoulu.fi)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A97C7A-4AB5-4455-8B8D-326609059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Seuraavan testin avulla voi tutkia omaa asemaansa yhteiskunnassa ja sitä, miten helppoa tai vaikeaa on havaita syrjintätilanteita. </a:t>
            </a:r>
          </a:p>
          <a:p>
            <a:r>
              <a:rPr lang="fi-FI" dirty="0"/>
              <a:t>Syrjintää tarkastellaan tässä yhdenvertaisuuslain määrittämien syrjintäperusteiden mukaan.</a:t>
            </a:r>
          </a:p>
          <a:p>
            <a:r>
              <a:rPr lang="fi-FI" dirty="0"/>
              <a:t>Testistä saatuja pisteitä ei kerrota muille, vaan kyse on ennen kaikkea oman tietoisuuden lisäämisestä</a:t>
            </a:r>
          </a:p>
        </p:txBody>
      </p:sp>
    </p:spTree>
    <p:extLst>
      <p:ext uri="{BB962C8B-B14F-4D97-AF65-F5344CB8AC3E}">
        <p14:creationId xmlns:p14="http://schemas.microsoft.com/office/powerpoint/2010/main" val="400844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25EAC3-1817-4976-9679-EA2D8341E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TEFLON-TESTI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12B0CA3-2E60-4E3F-B6E8-E53477399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800600"/>
          </a:xfrm>
        </p:spPr>
        <p:txBody>
          <a:bodyPr>
            <a:normAutofit fontScale="85000" lnSpcReduction="20000"/>
          </a:bodyPr>
          <a:lstStyle/>
          <a:p>
            <a:r>
              <a:rPr lang="fi-FI" dirty="0"/>
              <a:t>Kuinka usein joudut elämässäsi epämukaviin tilanteisiin tai epämukavan erityishuomion kohteeksi seuraavien ominaisuuksiesi takia: </a:t>
            </a:r>
          </a:p>
          <a:p>
            <a:r>
              <a:rPr lang="fi-FI" dirty="0"/>
              <a:t>Laske itsellesi jokaisesta kohdasta pisteet 0-3. </a:t>
            </a:r>
          </a:p>
          <a:p>
            <a:r>
              <a:rPr lang="fi-FI" dirty="0"/>
              <a:t>Saat siis minimissään 0 ja maksimissaan 24 pistettä koko testistä. 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 ei koskaan = 0 harvoin = 1 joskus = 2 usein = 3</a:t>
            </a:r>
          </a:p>
          <a:p>
            <a:pPr lvl="1"/>
            <a:r>
              <a:rPr lang="fi-FI" dirty="0"/>
              <a:t>ikä </a:t>
            </a:r>
          </a:p>
          <a:p>
            <a:pPr lvl="1"/>
            <a:r>
              <a:rPr lang="fi-FI" dirty="0"/>
              <a:t>sukupuoli/sukupuoli-identiteetti ja tapa ilmaista sukupuolta </a:t>
            </a:r>
          </a:p>
          <a:p>
            <a:pPr lvl="1"/>
            <a:r>
              <a:rPr lang="fi-FI" dirty="0"/>
              <a:t>seksuaalinen suuntautuminen </a:t>
            </a:r>
          </a:p>
          <a:p>
            <a:pPr lvl="1"/>
            <a:r>
              <a:rPr lang="fi-FI" dirty="0"/>
              <a:t>etninen tausta </a:t>
            </a:r>
          </a:p>
          <a:p>
            <a:pPr lvl="1"/>
            <a:r>
              <a:rPr lang="fi-FI" dirty="0"/>
              <a:t>äidinkieli tai (äidin)kielet </a:t>
            </a:r>
          </a:p>
          <a:p>
            <a:pPr lvl="1"/>
            <a:r>
              <a:rPr lang="fi-FI" dirty="0"/>
              <a:t>kansalaisuus </a:t>
            </a:r>
          </a:p>
          <a:p>
            <a:pPr lvl="1"/>
            <a:r>
              <a:rPr lang="fi-FI" dirty="0"/>
              <a:t>vamma/terveydentila </a:t>
            </a:r>
          </a:p>
          <a:p>
            <a:pPr lvl="1"/>
            <a:r>
              <a:rPr lang="fi-FI" dirty="0"/>
              <a:t>uskonto tai maailmankatsomus </a:t>
            </a:r>
          </a:p>
          <a:p>
            <a:pPr lvl="1"/>
            <a:r>
              <a:rPr lang="fi-FI" dirty="0"/>
              <a:t>poliittinen mielipide</a:t>
            </a:r>
          </a:p>
        </p:txBody>
      </p:sp>
    </p:spTree>
    <p:extLst>
      <p:ext uri="{BB962C8B-B14F-4D97-AF65-F5344CB8AC3E}">
        <p14:creationId xmlns:p14="http://schemas.microsoft.com/office/powerpoint/2010/main" val="23859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B51AFAB-1C80-442E-88AC-074F67D32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TEFLON-TESTIN TULKINTA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78F28FC-8E42-4F8A-B221-F10CE66B6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Mitä pienemmät pisteet saat, sitä harvemmin todennäköisesti joudut syrjityksi. </a:t>
            </a:r>
          </a:p>
          <a:p>
            <a:r>
              <a:rPr lang="fi-FI" dirty="0"/>
              <a:t>Jos emme altistu syrjinnälle, siitä seuraa ikään kuin liukas ja hylkivä teflon-kuori pinnalle. </a:t>
            </a:r>
          </a:p>
          <a:p>
            <a:r>
              <a:rPr lang="fi-FI" dirty="0"/>
              <a:t>Teflon-kuori voi estää tai tehdä vaikeaksi syrjinnän ja epäoikeudenmukaisten rakenteiden havaitsemisen. </a:t>
            </a:r>
          </a:p>
          <a:p>
            <a:r>
              <a:rPr lang="fi-FI" dirty="0"/>
              <a:t>Ympärillä tapahtuvaa syrjintää on vaikeampi havaita, jos sitä ei joudu itse kohtaamaan.</a:t>
            </a:r>
          </a:p>
        </p:txBody>
      </p:sp>
    </p:spTree>
    <p:extLst>
      <p:ext uri="{BB962C8B-B14F-4D97-AF65-F5344CB8AC3E}">
        <p14:creationId xmlns:p14="http://schemas.microsoft.com/office/powerpoint/2010/main" val="17264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807E357-AFFF-4E49-BF6C-B00C560EC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Lähteet: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EDFFF13-3F60-4EED-A2A5-68AFE5D031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>
                <a:hlinkClick r:id="rId2"/>
              </a:rPr>
              <a:t>www.maailmankoulu.fi</a:t>
            </a:r>
            <a:endParaRPr lang="fi-FI" dirty="0"/>
          </a:p>
          <a:p>
            <a:r>
              <a:rPr lang="fi-FI" dirty="0">
                <a:hlinkClick r:id="rId3"/>
              </a:rPr>
              <a:t>www.yhdenvertaisuus.fi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tsikko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 dirty="0"/>
              <a:t>AMMATTITAITOVAATIMUKSET</a:t>
            </a:r>
          </a:p>
        </p:txBody>
      </p:sp>
      <p:sp>
        <p:nvSpPr>
          <p:cNvPr id="14" name="Sisällön paikkamerkki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fi-FI" dirty="0"/>
              <a:t>Opiskelija</a:t>
            </a:r>
            <a:r>
              <a:rPr lang="fi" dirty="0"/>
              <a:t> ohjattavien kanssa yhdenvertaisuuden ja tasa-arvon periaatteiden mukaan edistäen moninaisuutta kunnioittavaa toimintakulttuuria työyhteisössään</a:t>
            </a:r>
          </a:p>
        </p:txBody>
      </p:sp>
    </p:spTree>
    <p:extLst>
      <p:ext uri="{BB962C8B-B14F-4D97-AF65-F5344CB8AC3E}">
        <p14:creationId xmlns:p14="http://schemas.microsoft.com/office/powerpoint/2010/main" val="127082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B526E0-8619-49C9-A2B6-26E793CE3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Videot: Yhdenvertaisuus ja syrjimättömyys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2C95D60-0E0D-461B-879A-1B1D20466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dirty="0">
              <a:hlinkClick r:id="rId2"/>
            </a:endParaRPr>
          </a:p>
          <a:p>
            <a:r>
              <a:rPr lang="fi-FI" dirty="0">
                <a:hlinkClick r:id="rId2"/>
              </a:rPr>
              <a:t>https://www.youtube.com/watch?v=fCrWDLVxz_4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46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FFA1A6B-F868-41D5-B4A2-A8B76EB1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>
            <a:extLst>
              <a:ext uri="{FF2B5EF4-FFF2-40B4-BE49-F238E27FC236}">
                <a16:creationId xmlns:a16="http://schemas.microsoft.com/office/drawing/2014/main" id="{0927B498-27B6-4341-BB85-B54034DA04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3813" y="1752779"/>
            <a:ext cx="9601200" cy="434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0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5974772-9D09-4292-9514-DC3AB7C5C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SYRJINTÄ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87F6EF-37EE-4C4E-B727-990F4CF06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Tarkoittaa yksilön tai ryhmän systemaattista torjumista tai asettamista muita huonompaan asemaan</a:t>
            </a:r>
          </a:p>
          <a:p>
            <a:r>
              <a:rPr lang="fi-FI" dirty="0"/>
              <a:t>On joskus näkyvää, mutta aina sitä ei ole helppo huomata </a:t>
            </a:r>
          </a:p>
          <a:p>
            <a:r>
              <a:rPr lang="fi-FI" dirty="0"/>
              <a:t>Vaikka kaikki näyttäisi äkkiä katsoen olevan kunnossa, asian tarkempi tarkastelu tuo yleensä näkyviin monenlaista korjattavaa</a:t>
            </a:r>
          </a:p>
          <a:p>
            <a:r>
              <a:rPr lang="fi-FI" dirty="0"/>
              <a:t>Kaiken lähtökohta on moninaisuuden ymmärtäminen osana ihmisyyttä</a:t>
            </a:r>
          </a:p>
        </p:txBody>
      </p:sp>
    </p:spTree>
    <p:extLst>
      <p:ext uri="{BB962C8B-B14F-4D97-AF65-F5344CB8AC3E}">
        <p14:creationId xmlns:p14="http://schemas.microsoft.com/office/powerpoint/2010/main" val="42474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41EBF9F-CA2F-4904-84CE-DF10A430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SYRJINTÄÄ VOI OLLA ESIM.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EC7791-0395-4452-B1AB-286F05B7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3813" y="1676400"/>
            <a:ext cx="9601200" cy="4920952"/>
          </a:xfrm>
        </p:spPr>
        <p:txBody>
          <a:bodyPr>
            <a:normAutofit fontScale="92500" lnSpcReduction="20000"/>
          </a:bodyPr>
          <a:lstStyle/>
          <a:p>
            <a:pPr marL="223838" marR="0" lvl="0" indent="-228600" algn="l" defTabSz="914400" rtl="0" eaLnBrk="1" fontAlgn="auto" latinLnBrk="0" hangingPunct="1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i-FI" sz="2200" b="0" i="0" u="none" strike="noStrike" kern="1200" cap="none" spc="0" normalizeH="0" baseline="0" noProof="0" dirty="0">
                <a:ln>
                  <a:noFill/>
                </a:ln>
                <a:solidFill>
                  <a:srgbClr val="164B4F"/>
                </a:solidFill>
                <a:effectLst/>
                <a:uLnTx/>
                <a:uFillTx/>
                <a:latin typeface="Euphemia"/>
                <a:ea typeface="+mn-ea"/>
                <a:cs typeface="+mn-cs"/>
              </a:rPr>
              <a:t>Välitöntä eli suoraa:</a:t>
            </a:r>
          </a:p>
          <a:p>
            <a:pPr marL="274320" lvl="1" indent="0">
              <a:spcBef>
                <a:spcPts val="1600"/>
              </a:spcBef>
              <a:buNone/>
              <a:defRPr/>
            </a:pPr>
            <a:r>
              <a:rPr lang="fi-FI" dirty="0"/>
              <a:t>-  samaa sukupuolta oleville vanhemmille ei tarjota neuvolassa samoja palveluita kuin muille</a:t>
            </a:r>
          </a:p>
          <a:p>
            <a:r>
              <a:rPr lang="fi-FI" dirty="0"/>
              <a:t>välillistä eli epäsuoraa: </a:t>
            </a:r>
          </a:p>
          <a:p>
            <a:pPr lvl="1"/>
            <a:r>
              <a:rPr lang="fi-FI" dirty="0"/>
              <a:t>uimahalli määrää pakolliseksi sellaisen uima-asun, jota kaikki asiakkaat eivät pysty käyttämään</a:t>
            </a:r>
          </a:p>
          <a:p>
            <a:r>
              <a:rPr lang="fi-FI" dirty="0"/>
              <a:t>häirintää: </a:t>
            </a:r>
          </a:p>
          <a:p>
            <a:pPr lvl="1"/>
            <a:r>
              <a:rPr lang="fi-FI" dirty="0"/>
              <a:t>ihmistä kohdellaan hänen ominaisuuksiensa takia halventavasti, nöyryyttävästi, uhkaavasti, vihamielisesti tai hyökkäävästi</a:t>
            </a:r>
          </a:p>
          <a:p>
            <a:r>
              <a:rPr lang="fi-FI" dirty="0"/>
              <a:t>ohjeita tai käskyjä: </a:t>
            </a:r>
          </a:p>
          <a:p>
            <a:pPr lvl="1"/>
            <a:r>
              <a:rPr lang="fi-FI" dirty="0"/>
              <a:t>ikääntynyttä nais- tai miesparia ei kohdella parina, vaan heidät erotetaan laitoksessa asumaan eri huoneisiin; kyseessä on syrjintä jo siinä vaiheessa, kun ohje annetaan</a:t>
            </a:r>
          </a:p>
          <a:p>
            <a:r>
              <a:rPr lang="fi-FI" dirty="0"/>
              <a:t>kohtuullisten mukautusten epäämistä: </a:t>
            </a:r>
          </a:p>
          <a:p>
            <a:pPr lvl="1"/>
            <a:r>
              <a:rPr lang="fi-FI" dirty="0"/>
              <a:t>kuuroa opiskelijaa varten ei tehdä erityisjärjestelyjä ammattiin opiskelun mahdollistamiseksi.					(</a:t>
            </a:r>
            <a:r>
              <a:rPr lang="fi-FI" sz="1700" i="1" dirty="0"/>
              <a:t>yhdenvertaisuus.fi)</a:t>
            </a:r>
          </a:p>
          <a:p>
            <a:pPr lvl="1"/>
            <a:endParaRPr lang="fi-FI" dirty="0"/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6584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36D1E91-45C6-4975-AA73-3A46331EA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SYRJINTÄÄ KOHTAAVIA RYHMIÄ MM.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F583CD-BB49-4F91-92E8-CE19FE96BB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ROMANIT</a:t>
            </a:r>
          </a:p>
          <a:p>
            <a:r>
              <a:rPr lang="fi-FI" dirty="0"/>
              <a:t>SAAMELAISET</a:t>
            </a:r>
          </a:p>
          <a:p>
            <a:r>
              <a:rPr lang="fi-FI" dirty="0"/>
              <a:t>MAAHANMUUTTAJAT</a:t>
            </a:r>
          </a:p>
          <a:p>
            <a:r>
              <a:rPr lang="fi-FI" dirty="0"/>
              <a:t>VAMMAISET</a:t>
            </a:r>
          </a:p>
          <a:p>
            <a:r>
              <a:rPr lang="fi-FI" dirty="0"/>
              <a:t>Sukupuoli- ja SEKSUAALIVÄHEMMISTÖT</a:t>
            </a:r>
          </a:p>
          <a:p>
            <a:r>
              <a:rPr lang="fi-FI" dirty="0"/>
              <a:t>LAPSET JA NUORET</a:t>
            </a:r>
          </a:p>
          <a:p>
            <a:r>
              <a:rPr lang="fi-FI" dirty="0"/>
              <a:t>VANHUKSET JA IKÄÄNTYNEET</a:t>
            </a:r>
          </a:p>
          <a:p>
            <a:r>
              <a:rPr lang="fi-FI" dirty="0"/>
              <a:t>USKONNOLLISET JA VAKAUMUKSELLISET RYHMÄT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239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ruutu 2">
            <a:extLst>
              <a:ext uri="{FF2B5EF4-FFF2-40B4-BE49-F238E27FC236}">
                <a16:creationId xmlns:a16="http://schemas.microsoft.com/office/drawing/2014/main" id="{1EACED62-A9DE-4F11-BCD6-40D02DB7E429}"/>
              </a:ext>
            </a:extLst>
          </p:cNvPr>
          <p:cNvSpPr txBox="1"/>
          <p:nvPr/>
        </p:nvSpPr>
        <p:spPr>
          <a:xfrm>
            <a:off x="3046615" y="58847"/>
            <a:ext cx="6093228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/>
              <a:t>YHDENVERTAISUUSTESTI </a:t>
            </a:r>
          </a:p>
          <a:p>
            <a:r>
              <a:rPr lang="fi-FI" dirty="0"/>
              <a:t>Älä oleta -oppaassa on harjoitus, jonka avulla voi pohtia </a:t>
            </a:r>
          </a:p>
          <a:p>
            <a:r>
              <a:rPr lang="fi-FI" dirty="0"/>
              <a:t>yhteiskuntamme etuoikeuksia ja eriarvoisuutta. </a:t>
            </a:r>
          </a:p>
          <a:p>
            <a:r>
              <a:rPr lang="fi-FI" dirty="0"/>
              <a:t>Jokaisesta kyllä-vastauksesta saa yhden pisteen. </a:t>
            </a:r>
          </a:p>
          <a:p>
            <a:r>
              <a:rPr lang="fi-FI" dirty="0"/>
              <a:t>1. Pyhäpäiväsi on merkattu kalenteriin punaisella. </a:t>
            </a:r>
          </a:p>
          <a:p>
            <a:r>
              <a:rPr lang="fi-FI" dirty="0"/>
              <a:t>2. Voit ostaa laastaria, joka on samanväristä kuin ihosi. </a:t>
            </a:r>
          </a:p>
          <a:p>
            <a:r>
              <a:rPr lang="fi-FI" dirty="0"/>
              <a:t>3. Mennessäsi uimahalliin sinun ei tarvitse miettiä, </a:t>
            </a:r>
          </a:p>
          <a:p>
            <a:r>
              <a:rPr lang="fi-FI" dirty="0"/>
              <a:t>menetkö naisten vai miesten pukuhuoneeseen. </a:t>
            </a:r>
          </a:p>
          <a:p>
            <a:r>
              <a:rPr lang="fi-FI" dirty="0"/>
              <a:t>4. Voit matkustaa minne haluat ilman, että sinun täytyy </a:t>
            </a:r>
          </a:p>
          <a:p>
            <a:r>
              <a:rPr lang="fi-FI" dirty="0"/>
              <a:t>selvittää, onko bussi, juna tai lentokone esteetön. </a:t>
            </a:r>
          </a:p>
          <a:p>
            <a:r>
              <a:rPr lang="fi-FI" dirty="0"/>
              <a:t>5. Mahdollisuutesi saada töitä eivät ole huonommat </a:t>
            </a:r>
          </a:p>
          <a:p>
            <a:r>
              <a:rPr lang="fi-FI" dirty="0"/>
              <a:t>nimesi tai ikäsi takia. </a:t>
            </a:r>
          </a:p>
          <a:p>
            <a:r>
              <a:rPr lang="fi-FI" dirty="0"/>
              <a:t>6. Kukaan ei ole koskaan kysynyt, mistä olet ”oikeasti” </a:t>
            </a:r>
          </a:p>
          <a:p>
            <a:r>
              <a:rPr lang="fi-FI" dirty="0"/>
              <a:t>kotoisin. </a:t>
            </a:r>
          </a:p>
          <a:p>
            <a:r>
              <a:rPr lang="fi-FI" dirty="0"/>
              <a:t>7. Kukaan poliitikko tai muu keskustelija ei </a:t>
            </a:r>
          </a:p>
          <a:p>
            <a:r>
              <a:rPr lang="fi-FI" dirty="0"/>
              <a:t>kyseenalaistaisi mahdollisuuttasi olla vanhempi. </a:t>
            </a:r>
          </a:p>
          <a:p>
            <a:r>
              <a:rPr lang="fi-FI" dirty="0"/>
              <a:t>8. Sinun ei ole koskaan tarvinnut kertoa sukulaisillesi </a:t>
            </a:r>
          </a:p>
          <a:p>
            <a:r>
              <a:rPr lang="fi-FI" dirty="0"/>
              <a:t>seksuaalisesta suuntautumisestasi. </a:t>
            </a:r>
          </a:p>
          <a:p>
            <a:r>
              <a:rPr lang="fi-FI" dirty="0"/>
              <a:t>9. Sinun ei tarvitse etsiä tarjouksessa olevia ruokia </a:t>
            </a:r>
          </a:p>
          <a:p>
            <a:r>
              <a:rPr lang="fi-FI" dirty="0"/>
              <a:t>kaupasta. </a:t>
            </a:r>
          </a:p>
          <a:p>
            <a:r>
              <a:rPr lang="fi-FI" dirty="0"/>
              <a:t>10. Sinua ei pelota iltaisin, kun olet kaupungilla tai </a:t>
            </a:r>
          </a:p>
          <a:p>
            <a:r>
              <a:rPr lang="fi-FI" dirty="0"/>
              <a:t>keskustassa.</a:t>
            </a:r>
          </a:p>
          <a:p>
            <a:r>
              <a:rPr lang="fi-FI" dirty="0"/>
              <a:t>Olivatko pisteesi lähempänä nollaa vai kymmentä? Osa </a:t>
            </a:r>
          </a:p>
          <a:p>
            <a:r>
              <a:rPr lang="fi-FI" dirty="0"/>
              <a:t>kuntalaisista saa pisteitä hyvin vähän. Mitä siitä seuraa?</a:t>
            </a:r>
          </a:p>
        </p:txBody>
      </p:sp>
    </p:spTree>
    <p:extLst>
      <p:ext uri="{BB962C8B-B14F-4D97-AF65-F5344CB8AC3E}">
        <p14:creationId xmlns:p14="http://schemas.microsoft.com/office/powerpoint/2010/main" val="20875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A541A0F-F4E6-4121-9F0C-07F791C0F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YHDENVERTAISUUTTA JA TASA-ARVOA EDISTÄVÄT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06283A-600D-4DE7-8471-0B332CB4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Ohjattavien kohtaaminen yksilöinä heidän erityistarpeensa huomioiden</a:t>
            </a:r>
          </a:p>
          <a:p>
            <a:r>
              <a:rPr lang="fi-FI" dirty="0"/>
              <a:t>Syrjintään puuttuminen</a:t>
            </a:r>
          </a:p>
          <a:p>
            <a:r>
              <a:rPr lang="fi-FI" dirty="0"/>
              <a:t>Ohjaajan omien arvojen tiedostaminen</a:t>
            </a:r>
          </a:p>
          <a:p>
            <a:r>
              <a:rPr lang="fi-FI" dirty="0"/>
              <a:t>Ohjaajan toiminnan, sanojen ja tekojen vaikuttavuus</a:t>
            </a:r>
          </a:p>
          <a:p>
            <a:r>
              <a:rPr lang="fi-FI" dirty="0"/>
              <a:t>Osallistuminen on mahdollista</a:t>
            </a:r>
          </a:p>
          <a:p>
            <a:r>
              <a:rPr lang="fi-FI" dirty="0"/>
              <a:t>Toiminnan esteettömyys fyysisesti ja sosiaalisesti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084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yyni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6_TF02801109" id="{8A3EA507-3127-42C2-A625-E079415D1869}" vid="{B0B33B85-DD82-4172-8BF0-C71C5836D569}"/>
    </a:ext>
  </a:extLst>
</a:theme>
</file>

<file path=ppt/theme/theme2.xml><?xml version="1.0" encoding="utf-8"?>
<a:theme xmlns:a="http://schemas.openxmlformats.org/drawingml/2006/main" name="Office-te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F249165-F638-412C-8E0A-DFB7045CA2E0}">
  <ds:schemaRefs>
    <ds:schemaRef ds:uri="http://purl.org/dc/dcmitype/"/>
    <ds:schemaRef ds:uri="http://www.w3.org/XML/1998/namespace"/>
    <ds:schemaRef ds:uri="4873beb7-5857-4685-be1f-d57550cc96cc"/>
    <ds:schemaRef ds:uri="http://schemas.microsoft.com/office/2006/documentManagement/types"/>
    <ds:schemaRef ds:uri="http://purl.org/dc/terms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Seesteinen luontoaiheinen esitys (laajakuva)</Template>
  <TotalTime>70</TotalTime>
  <Words>732</Words>
  <Application>Microsoft Office PowerPoint</Application>
  <PresentationFormat>Mukautettu</PresentationFormat>
  <Paragraphs>114</Paragraphs>
  <Slides>17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0" baseType="lpstr">
      <vt:lpstr>Arial</vt:lpstr>
      <vt:lpstr>Euphemia</vt:lpstr>
      <vt:lpstr>Tyyni 16x9</vt:lpstr>
      <vt:lpstr>Yhdenvertaisuus, tasa-arvo ja moninaisuuden kunnioittaminen</vt:lpstr>
      <vt:lpstr>AMMATTITAITOVAATIMUKSET</vt:lpstr>
      <vt:lpstr>Videot: Yhdenvertaisuus ja syrjimättömyys</vt:lpstr>
      <vt:lpstr>PowerPoint-esitys</vt:lpstr>
      <vt:lpstr>SYRJINTÄ</vt:lpstr>
      <vt:lpstr>SYRJINTÄÄ VOI OLLA ESIM.</vt:lpstr>
      <vt:lpstr>SYRJINTÄÄ KOHTAAVIA RYHMIÄ MM.</vt:lpstr>
      <vt:lpstr>PowerPoint-esitys</vt:lpstr>
      <vt:lpstr>YHDENVERTAISUUTTA JA TASA-ARVOA EDISTÄVÄT</vt:lpstr>
      <vt:lpstr>Yhdenvertainen kohtaaminen</vt:lpstr>
      <vt:lpstr>MONINAISUUS</vt:lpstr>
      <vt:lpstr>MONINAISUUS OHJAUSTOIMINNASSA</vt:lpstr>
      <vt:lpstr>VIDEO</vt:lpstr>
      <vt:lpstr>TEFLON-TESTI (maailmankoulu.fi)</vt:lpstr>
      <vt:lpstr>TEFLON-TESTI</vt:lpstr>
      <vt:lpstr>TEFLON-TESTIN TULKINTA</vt:lpstr>
      <vt:lpstr>Lähteet: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Yhdenvertaisuus, tasa-arvo ja moninaisuuden kunnioittaminen</dc:title>
  <dc:creator>Pekkanen Tiina</dc:creator>
  <cp:lastModifiedBy>Pekkanen Tiina</cp:lastModifiedBy>
  <cp:revision>4</cp:revision>
  <dcterms:created xsi:type="dcterms:W3CDTF">2022-01-28T13:11:25Z</dcterms:created>
  <dcterms:modified xsi:type="dcterms:W3CDTF">2022-02-03T12:17:44Z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