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7" r:id="rId9"/>
    <p:sldId id="262" r:id="rId10"/>
    <p:sldId id="269" r:id="rId11"/>
    <p:sldId id="268" r:id="rId12"/>
    <p:sldId id="265" r:id="rId13"/>
    <p:sldId id="263" r:id="rId14"/>
    <p:sldId id="270" r:id="rId15"/>
    <p:sldId id="266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8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rednet.punainenristi.fi/system/files/page/Seksuaaalinen_hairinta_uhrin_kohtaaminen_16_5_2020_jakoon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ED7A95-E6CE-4A65-A5E5-4FA91B359E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Epäasiallinen kohtelu kielletty – hyvä käytös sallittu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A3AB7D2-31CA-4CCC-BE07-8CA9463021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Seksuaalinen ahdistelu</a:t>
            </a:r>
          </a:p>
          <a:p>
            <a:r>
              <a:rPr lang="fi-FI" dirty="0"/>
              <a:t>Lähde; TTK Työturvallisuuskeskus, </a:t>
            </a:r>
            <a:r>
              <a:rPr lang="fi-FI" dirty="0" err="1"/>
              <a:t>spr</a:t>
            </a:r>
            <a:r>
              <a:rPr lang="fi-FI" dirty="0"/>
              <a:t>, riku.fi (rikosuhripäivystys</a:t>
            </a:r>
          </a:p>
        </p:txBody>
      </p:sp>
    </p:spTree>
    <p:extLst>
      <p:ext uri="{BB962C8B-B14F-4D97-AF65-F5344CB8AC3E}">
        <p14:creationId xmlns:p14="http://schemas.microsoft.com/office/powerpoint/2010/main" val="4274944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2B55E2-09EE-4E10-ADAF-DD52C6718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800" y="764373"/>
            <a:ext cx="10185400" cy="1293028"/>
          </a:xfrm>
        </p:spPr>
        <p:txBody>
          <a:bodyPr/>
          <a:lstStyle/>
          <a:p>
            <a:r>
              <a:rPr lang="fi-FI" dirty="0"/>
              <a:t>SEKSUAALISTA VÄKIVALTAA VOI OLLA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328634-50D5-4AD7-8A41-A22A7D144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800" dirty="0"/>
              <a:t>Seksuaalisesti vihjailevat eleet tai ilmeet, viittaukset, kommentit, ehdotukset </a:t>
            </a:r>
          </a:p>
          <a:p>
            <a:r>
              <a:rPr lang="fi-FI" sz="2800" dirty="0"/>
              <a:t> Seksuaalinen koskettelu: taputtelu, suutelu, sively jne. </a:t>
            </a:r>
          </a:p>
          <a:p>
            <a:r>
              <a:rPr lang="fi-FI" sz="2800" dirty="0"/>
              <a:t> Seksuaalisväritteiset tekstiviestit, puhelut, sähköpostit, kuvat jne. ▪</a:t>
            </a:r>
          </a:p>
          <a:p>
            <a:r>
              <a:rPr lang="fi-FI" sz="2800" dirty="0"/>
              <a:t>Halventavat ja seksistiset vitsit </a:t>
            </a:r>
          </a:p>
          <a:p>
            <a:r>
              <a:rPr lang="fi-FI" sz="2800" dirty="0"/>
              <a:t>Tirkistely tai itsensäpaljastaminen </a:t>
            </a:r>
          </a:p>
          <a:p>
            <a:r>
              <a:rPr lang="fi-FI" sz="2800" dirty="0"/>
              <a:t>Toisen painostaminen sukupuolielinten kosketteluun tai masturbointiin</a:t>
            </a:r>
          </a:p>
        </p:txBody>
      </p:sp>
    </p:spTree>
    <p:extLst>
      <p:ext uri="{BB962C8B-B14F-4D97-AF65-F5344CB8AC3E}">
        <p14:creationId xmlns:p14="http://schemas.microsoft.com/office/powerpoint/2010/main" val="3716105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629F22-0C8D-4BBC-864C-CD027ADAA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Häirintä tasa-arvolaissa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3483A3-3CAB-44E1-8DB7-CE65FEE4F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Seksuaalinen ja sukupuoleen perustuva häirintä ovat tasa-arvolain mukaan syrjintää ja sellaisena kiellettyä. </a:t>
            </a:r>
          </a:p>
          <a:p>
            <a:r>
              <a:rPr lang="fi-FI" sz="2400" dirty="0"/>
              <a:t>Se voi olla sanallista, sanatonta tai fyysistä ei-toivottua käytöstä, jolla tarkoituksellisesti tai tosiasiallisesti loukataan henkilön henkistä tai fyysistä koskemattomuutta erityisesti luomalla uhkaava, vihamielinen, halventava, nöyryyttävä tai ahdistava ilmapiiri</a:t>
            </a:r>
          </a:p>
          <a:p>
            <a:r>
              <a:rPr lang="fi-FI" sz="2400" dirty="0"/>
              <a:t>Se voi olla seksuaalisesti vihjailevaa, seksuaalissävytteistä, jonka kohteena oleva henkilö kokee ahdistavana</a:t>
            </a:r>
          </a:p>
        </p:txBody>
      </p:sp>
    </p:spTree>
    <p:extLst>
      <p:ext uri="{BB962C8B-B14F-4D97-AF65-F5344CB8AC3E}">
        <p14:creationId xmlns:p14="http://schemas.microsoft.com/office/powerpoint/2010/main" val="4172695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7B1996-A841-4043-BC64-00860C541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Seksuaalisen häirinnän yleisyys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7622ED-5035-4F64-8119-0B56053F8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fi-FI" sz="2600" b="0" i="0" dirty="0">
                <a:effectLst/>
                <a:latin typeface="source sans pro" panose="020B0503030403020204" pitchFamily="34" charset="0"/>
              </a:rPr>
              <a:t>Tasa-arvobarometrin 2017 mukaan seksuaalista häirintää kahden viime vuoden aikana oli kokenut 39 prosenttia naisista ja 17 prosenttia miehistä. </a:t>
            </a:r>
          </a:p>
          <a:p>
            <a:pPr marL="0" indent="0" algn="l">
              <a:buNone/>
            </a:pPr>
            <a:endParaRPr lang="fi-FI" sz="3000" b="0" i="0" dirty="0">
              <a:effectLst/>
              <a:latin typeface="source sans pro" panose="020B0503030403020204" pitchFamily="34" charset="0"/>
            </a:endParaRPr>
          </a:p>
          <a:p>
            <a:pPr marL="0" indent="0" algn="l">
              <a:buNone/>
            </a:pPr>
            <a:r>
              <a:rPr lang="fi-FI" sz="2400" b="0" i="0" dirty="0">
                <a:effectLst/>
                <a:latin typeface="source sans pro" panose="020B0503030403020204" pitchFamily="34" charset="0"/>
              </a:rPr>
              <a:t>Yleisimpiä naisten kokemia seksuaalisen häirinnän muotoja olivat 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effectLst/>
                <a:latin typeface="source sans pro" panose="020B0503030403020204" pitchFamily="34" charset="0"/>
              </a:rPr>
              <a:t>kaksimieliset vitsit ja härskit puheet 28 %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effectLst/>
                <a:latin typeface="source sans pro" panose="020B0503030403020204" pitchFamily="34" charset="0"/>
              </a:rPr>
              <a:t>asiattomat vartaloon tai seksuaalisuuteen kohdistuvat huomautukset 24 %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effectLst/>
                <a:latin typeface="source sans pro" panose="020B0503030403020204" pitchFamily="34" charset="0"/>
              </a:rPr>
              <a:t>fyysinen lähentely 15 %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effectLst/>
                <a:latin typeface="source sans pro" panose="020B0503030403020204" pitchFamily="34" charset="0"/>
              </a:rPr>
              <a:t>seksin ehdottaminen epäasiallisessa yhteydessä 11 %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sz="2400" dirty="0">
              <a:latin typeface="source sans pro" panose="020B0503030403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fi-FI" sz="2400" b="0" i="0" dirty="0">
              <a:effectLst/>
              <a:latin typeface="source sans pro" panose="020B0503030403020204" pitchFamily="34" charset="0"/>
            </a:endParaRPr>
          </a:p>
          <a:p>
            <a:pPr marL="0" indent="0" algn="l">
              <a:buNone/>
            </a:pPr>
            <a:r>
              <a:rPr lang="fi-FI" sz="2400" dirty="0">
                <a:latin typeface="source sans pro" panose="020B0503030403020204" pitchFamily="34" charset="0"/>
              </a:rPr>
              <a:t>Kaikki eivät ilmoita seksuaalisesta häirinnästä</a:t>
            </a:r>
            <a:endParaRPr lang="fi-FI" sz="2400" b="0" i="0" dirty="0">
              <a:effectLst/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646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45FB7-0126-40E3-9A57-446884776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MYYTTEJÄ JA USKOMUKSIA SEKSUAALISESTA VÄKIVALLASTA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156022-22D5-41D0-B249-21D9BB405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Sitä koskevat luvut ovat liioiteltuja.</a:t>
            </a:r>
          </a:p>
          <a:p>
            <a:r>
              <a:rPr lang="fi-FI" dirty="0"/>
              <a:t> Sitä tapahtuu vain tytöille ja naisille. </a:t>
            </a:r>
          </a:p>
          <a:p>
            <a:r>
              <a:rPr lang="fi-FI" dirty="0"/>
              <a:t>Sitä tapahtuu vain ”tietynlaisille” naisille. </a:t>
            </a:r>
          </a:p>
          <a:p>
            <a:r>
              <a:rPr lang="fi-FI" dirty="0"/>
              <a:t>Tuntemattomat ovat suurin uhka. </a:t>
            </a:r>
          </a:p>
          <a:p>
            <a:r>
              <a:rPr lang="fi-FI" dirty="0"/>
              <a:t>Vain miehet käyttävät lapsia hyväksi. </a:t>
            </a:r>
          </a:p>
          <a:p>
            <a:r>
              <a:rPr lang="fi-FI" dirty="0"/>
              <a:t>Lapsi käyttäytyy viettelevästi. </a:t>
            </a:r>
          </a:p>
          <a:p>
            <a:r>
              <a:rPr lang="fi-FI" dirty="0"/>
              <a:t>Naiset haluavat tulla otetuksi väkisin. </a:t>
            </a:r>
          </a:p>
          <a:p>
            <a:r>
              <a:rPr lang="fi-FI" dirty="0"/>
              <a:t>Sattuuhan sitä kaikenlaista: parasta unohtaa koko juttu</a:t>
            </a:r>
            <a:r>
              <a:rPr lang="fi-FI" sz="4400" dirty="0"/>
              <a:t>... EI !!!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4549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088A34-E115-4A1A-AD99-AD825F2FE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UHRIN KOKEMUS ON TÄRKEÄ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E14DAC-0D0C-42E4-B117-54437C600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Uhrin kokemus on oleellinen: väkivaltaa tai ahdistelua on se, mikä on tuntunut väkivaltaiselta tai ahdistavalta. </a:t>
            </a:r>
          </a:p>
          <a:p>
            <a:r>
              <a:rPr lang="fi-FI" sz="2800" dirty="0"/>
              <a:t>Tutkimuksissa ei ole havaittu merkittäviä eroja oireissa ja toipumisessa riippumatta, onko ollut kyseessä raiskaus tai sen yritys, tai millainen teko on ollut. </a:t>
            </a:r>
          </a:p>
          <a:p>
            <a:r>
              <a:rPr lang="fi-FI" sz="2800" dirty="0"/>
              <a:t>Raiskaus on kokemus, josta monet uhrit eivät koskaan toivu täysin, vaan he joutuvat sopeuttamaan elämänsä traumaan ja sen kanssa elämiseen.</a:t>
            </a:r>
          </a:p>
        </p:txBody>
      </p:sp>
    </p:spTree>
    <p:extLst>
      <p:ext uri="{BB962C8B-B14F-4D97-AF65-F5344CB8AC3E}">
        <p14:creationId xmlns:p14="http://schemas.microsoft.com/office/powerpoint/2010/main" val="3065756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CB4BBB-C01F-479F-B475-92AE21553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Jos koet seksuaalista häirintää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348A8C-6F65-429E-AAA1-C8844F7FA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Ilmoita siitä töissä esimiehelle tai työsuojeluvaltuutetulle</a:t>
            </a:r>
          </a:p>
          <a:p>
            <a:r>
              <a:rPr lang="fi-FI" sz="2800" dirty="0"/>
              <a:t>Ilmoita siitä koulussa opettajalle, rehtorille, opolle tai kuraattorille</a:t>
            </a:r>
          </a:p>
          <a:p>
            <a:r>
              <a:rPr lang="fi-FI" sz="2800" dirty="0"/>
              <a:t>Puhu siitä luotettaville ihmisillesi, joilta saat tukea</a:t>
            </a:r>
          </a:p>
          <a:p>
            <a:r>
              <a:rPr lang="fi-FI" sz="2800" dirty="0"/>
              <a:t>Uhri ei ole syyllinen!</a:t>
            </a:r>
          </a:p>
          <a:p>
            <a:r>
              <a:rPr lang="fi-FI" sz="2800" dirty="0"/>
              <a:t> ÄLÄ JÄÄ YKSIN MIETTIMÄÄN ASIAA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459674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DCAE54-22CC-47C9-B0DA-C7E0E107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Uhrin kohtaamisen opas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2751BB-EA7C-480A-AFB6-47351748D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pPr marL="0" indent="0" algn="ctr">
              <a:buNone/>
            </a:pPr>
            <a:r>
              <a:rPr lang="fi-FI" dirty="0">
                <a:hlinkClick r:id="rId2"/>
              </a:rPr>
              <a:t>PowerPoint-esitys (punainenristi.fi)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3839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E2FEAD-2B89-4BFC-82E2-4276ED719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Epäasiallinen kohtelu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03AF8E-E771-4F99-98C4-E7F786164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Sillä tarkoitetaan häirintää, seksuaalista häirintää, kiusaamista ja muuta epäasiallista käytöstä</a:t>
            </a:r>
          </a:p>
          <a:p>
            <a:r>
              <a:rPr lang="fi-FI" dirty="0"/>
              <a:t>Epäasiallista kohtelua ei pidä hyväksyä työpaikalla</a:t>
            </a:r>
          </a:p>
          <a:p>
            <a:r>
              <a:rPr lang="fi-FI" dirty="0"/>
              <a:t>Jokainen työyhteisön jäsen on vastuussa omasta käyttäytymisestään</a:t>
            </a:r>
          </a:p>
          <a:p>
            <a:r>
              <a:rPr lang="fi-FI" dirty="0"/>
              <a:t>Jokaisen asiana on edistää hyvää työpaikkakulttuuria</a:t>
            </a:r>
          </a:p>
          <a:p>
            <a:r>
              <a:rPr lang="fi-FI" dirty="0"/>
              <a:t>Epäasialliseen kohteluun voi syyllistyä kuka tahansa joko yksin tai yhdessä muiden kanssa</a:t>
            </a:r>
          </a:p>
          <a:p>
            <a:r>
              <a:rPr lang="fi-FI" dirty="0"/>
              <a:t>Kohteena voi olla työntekijät tai esimiehet</a:t>
            </a:r>
          </a:p>
          <a:p>
            <a:r>
              <a:rPr lang="fi-FI" dirty="0"/>
              <a:t>Työnantajan on lain mukaan </a:t>
            </a:r>
            <a:r>
              <a:rPr lang="fi-FI" dirty="0" err="1"/>
              <a:t>puututtuva</a:t>
            </a:r>
            <a:r>
              <a:rPr lang="fi-FI" dirty="0"/>
              <a:t> epäasialliseen kohteluun mahdollisimman nopeasti siitä tiedon saatuaan</a:t>
            </a:r>
          </a:p>
        </p:txBody>
      </p:sp>
    </p:spTree>
    <p:extLst>
      <p:ext uri="{BB962C8B-B14F-4D97-AF65-F5344CB8AC3E}">
        <p14:creationId xmlns:p14="http://schemas.microsoft.com/office/powerpoint/2010/main" val="1568455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D8B5B1-B32E-4EAC-A794-17A2F89F4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Epäasiallisen kohtelun tunnistaminen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14A446-70B2-47AB-87B6-635644DB6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3005959"/>
            <a:ext cx="10820400" cy="3212726"/>
          </a:xfrm>
        </p:spPr>
        <p:txBody>
          <a:bodyPr/>
          <a:lstStyle/>
          <a:p>
            <a:r>
              <a:rPr lang="fi-FI" dirty="0"/>
              <a:t>Sitä voi olla vaikea tunnistaa</a:t>
            </a:r>
          </a:p>
          <a:p>
            <a:r>
              <a:rPr lang="fi-FI" dirty="0"/>
              <a:t>Koska ihmiset kokevat asioita ja tilanteita eri tavoin</a:t>
            </a:r>
          </a:p>
          <a:p>
            <a:r>
              <a:rPr lang="fi-FI" dirty="0"/>
              <a:t>Arkikielessä puhutaan usein työpaikkakiusaamisesta ja häirinnästä</a:t>
            </a:r>
          </a:p>
        </p:txBody>
      </p:sp>
    </p:spTree>
    <p:extLst>
      <p:ext uri="{BB962C8B-B14F-4D97-AF65-F5344CB8AC3E}">
        <p14:creationId xmlns:p14="http://schemas.microsoft.com/office/powerpoint/2010/main" val="3134408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632029-7A4F-43B2-B283-4DEC40924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0387"/>
            <a:ext cx="10820400" cy="1293028"/>
          </a:xfrm>
        </p:spPr>
        <p:txBody>
          <a:bodyPr/>
          <a:lstStyle/>
          <a:p>
            <a:r>
              <a:rPr lang="fi-FI" dirty="0"/>
              <a:t>Epäasiallinen kohtelu voi ilmetä 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05573D-118C-4FF5-A624-4EAB0FD18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25871"/>
            <a:ext cx="10820400" cy="4024125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Kiusaamisena</a:t>
            </a:r>
          </a:p>
          <a:p>
            <a:r>
              <a:rPr lang="fi-FI" dirty="0"/>
              <a:t>Laiminlyönteinä</a:t>
            </a:r>
          </a:p>
          <a:p>
            <a:r>
              <a:rPr lang="fi-FI" dirty="0"/>
              <a:t>Vähättelynä tai sivuuttamisena</a:t>
            </a:r>
          </a:p>
          <a:p>
            <a:r>
              <a:rPr lang="fi-FI" dirty="0"/>
              <a:t>Eristämisenä</a:t>
            </a:r>
          </a:p>
          <a:p>
            <a:r>
              <a:rPr lang="fi-FI" dirty="0"/>
              <a:t>Henkilön yksilöllisten ominaisuuksien, luonteenpiirteiden tai yksityiselämän mustamaalaamisena</a:t>
            </a:r>
          </a:p>
          <a:p>
            <a:r>
              <a:rPr lang="fi-FI" dirty="0"/>
              <a:t>Uhkailuna</a:t>
            </a:r>
          </a:p>
          <a:p>
            <a:r>
              <a:rPr lang="fi-FI" dirty="0"/>
              <a:t>Työjohtovallan ylistyksinä tai nöyryyttävänä kohteluna</a:t>
            </a:r>
          </a:p>
          <a:p>
            <a:r>
              <a:rPr lang="fi-FI" dirty="0"/>
              <a:t>Sovittujen ehtojen yksipuolisena muuttamisena</a:t>
            </a:r>
          </a:p>
          <a:p>
            <a:r>
              <a:rPr lang="fi-FI" dirty="0"/>
              <a:t>Syrjimisenä tai suosimisena</a:t>
            </a:r>
          </a:p>
          <a:p>
            <a:r>
              <a:rPr lang="fi-FI" dirty="0"/>
              <a:t>Seksuaalisena tai sukupuolisena häirintänä tai vallankäyttönä</a:t>
            </a:r>
          </a:p>
        </p:txBody>
      </p:sp>
    </p:spTree>
    <p:extLst>
      <p:ext uri="{BB962C8B-B14F-4D97-AF65-F5344CB8AC3E}">
        <p14:creationId xmlns:p14="http://schemas.microsoft.com/office/powerpoint/2010/main" val="4083860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01826A-49A5-4D6C-AE55-8D4BDB27C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…Tai…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0EB525-F86F-4C48-A615-8AE07652E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Työyhteisön tai tiedonjaon ulkopuolelle jättämisenä</a:t>
            </a:r>
          </a:p>
          <a:p>
            <a:r>
              <a:rPr lang="fi-FI" dirty="0"/>
              <a:t>Toistuvana perusteettomana työntekoon puuttumisena</a:t>
            </a:r>
          </a:p>
          <a:p>
            <a:r>
              <a:rPr lang="fi-FI" dirty="0"/>
              <a:t>Toistuvana työn mitätöintinä</a:t>
            </a:r>
          </a:p>
          <a:p>
            <a:r>
              <a:rPr lang="fi-FI" dirty="0"/>
              <a:t>Mielenterveyden kyseenalaistamisena</a:t>
            </a:r>
          </a:p>
          <a:p>
            <a:r>
              <a:rPr lang="fi-FI" dirty="0"/>
              <a:t>Henkilön aseman, maineen, ominaisuuksien, luonteenpiirteiden, ulkoasun tai yksityiselämän mustamaalauksena tai panetteluna, väärien tietojen levittämisenä, julkisena nöyryyttämisenä</a:t>
            </a:r>
          </a:p>
          <a:p>
            <a:r>
              <a:rPr lang="fi-FI" dirty="0"/>
              <a:t>Uhkailuna, fyysisenä väkivaltana</a:t>
            </a:r>
          </a:p>
          <a:p>
            <a:r>
              <a:rPr lang="fi-FI" dirty="0"/>
              <a:t>Nöyryyttävien käskyjen antamisena</a:t>
            </a:r>
          </a:p>
          <a:p>
            <a:r>
              <a:rPr lang="fi-FI" dirty="0"/>
              <a:t>Yksityisyyden tai kunnian loukkaamisena</a:t>
            </a:r>
          </a:p>
        </p:txBody>
      </p:sp>
    </p:spTree>
    <p:extLst>
      <p:ext uri="{BB962C8B-B14F-4D97-AF65-F5344CB8AC3E}">
        <p14:creationId xmlns:p14="http://schemas.microsoft.com/office/powerpoint/2010/main" val="85096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FF319C-AFE6-4AD2-9A99-096A4AD5E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 voi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5B1A1E-8509-4C1C-B81D-E6EE0470A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Liittyä henkilöön tai työhön</a:t>
            </a:r>
          </a:p>
          <a:p>
            <a:r>
              <a:rPr lang="fi-FI" dirty="0"/>
              <a:t>Usein järjestelmällistä ja jatkuvaa</a:t>
            </a:r>
          </a:p>
          <a:p>
            <a:r>
              <a:rPr lang="fi-FI" dirty="0"/>
              <a:t>Voi olla myös yksittäinen teko</a:t>
            </a:r>
          </a:p>
          <a:p>
            <a:r>
              <a:rPr lang="fi-FI" dirty="0"/>
              <a:t>Sanallista tai sanatonta</a:t>
            </a:r>
          </a:p>
          <a:p>
            <a:r>
              <a:rPr lang="fi-FI" dirty="0"/>
              <a:t>Voi ilmetä eleinä tai ilmeinä</a:t>
            </a:r>
          </a:p>
        </p:txBody>
      </p:sp>
    </p:spTree>
    <p:extLst>
      <p:ext uri="{BB962C8B-B14F-4D97-AF65-F5344CB8AC3E}">
        <p14:creationId xmlns:p14="http://schemas.microsoft.com/office/powerpoint/2010/main" val="2096402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5235A9-0986-4DAF-9374-D819E797E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Epäasiallista kohtelua ei ole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3DD9AC-FC9D-4FC8-AA6D-BA4E513E2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Työnatajan</a:t>
            </a:r>
            <a:r>
              <a:rPr lang="fi-FI" dirty="0"/>
              <a:t> tekemät asialliset päätökset</a:t>
            </a:r>
          </a:p>
          <a:p>
            <a:r>
              <a:rPr lang="fi-FI" dirty="0"/>
              <a:t>Työhön liittyvä asiallinen, kriittinenkin palaute</a:t>
            </a:r>
          </a:p>
          <a:p>
            <a:r>
              <a:rPr lang="fi-FI" dirty="0"/>
              <a:t>Työnantajan ryhtyminen perusteltuun kurinpidolliseen toimenpiteeseen</a:t>
            </a:r>
          </a:p>
          <a:p>
            <a:r>
              <a:rPr lang="fi-FI" dirty="0"/>
              <a:t>Työn tai työyhteisön pulmien yhteinen käsittely</a:t>
            </a:r>
          </a:p>
          <a:p>
            <a:r>
              <a:rPr lang="fi-FI" dirty="0"/>
              <a:t>Työnantaja ohjaa työkykyä koskevaan tutkimukseen keskusteltuaan ensin työntekijän kanssa</a:t>
            </a:r>
          </a:p>
        </p:txBody>
      </p:sp>
    </p:spTree>
    <p:extLst>
      <p:ext uri="{BB962C8B-B14F-4D97-AF65-F5344CB8AC3E}">
        <p14:creationId xmlns:p14="http://schemas.microsoft.com/office/powerpoint/2010/main" val="932331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7AB56E-65AC-4622-9C1D-B9AB3F5F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07325"/>
            <a:ext cx="10907110" cy="1293028"/>
          </a:xfrm>
        </p:spPr>
        <p:txBody>
          <a:bodyPr/>
          <a:lstStyle/>
          <a:p>
            <a:r>
              <a:rPr lang="fi-FI" dirty="0"/>
              <a:t>Rikoslaki 20. luku Seksuaalirikoksista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631950-332E-43FC-BA39-424D1D8AC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510" y="1416937"/>
            <a:ext cx="10820400" cy="523373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Raiskaus </a:t>
            </a:r>
          </a:p>
          <a:p>
            <a:r>
              <a:rPr lang="fi-FI" dirty="0"/>
              <a:t>Törkeä raiskaus </a:t>
            </a:r>
          </a:p>
          <a:p>
            <a:r>
              <a:rPr lang="fi-FI" dirty="0"/>
              <a:t>Pakottaminen sukupuoliyhteyteen (poistunut rikoslaista 9/2014) </a:t>
            </a:r>
          </a:p>
          <a:p>
            <a:r>
              <a:rPr lang="fi-FI" dirty="0"/>
              <a:t>Pakottaminen seksuaaliseen tekoon </a:t>
            </a:r>
          </a:p>
          <a:p>
            <a:r>
              <a:rPr lang="fi-FI" dirty="0"/>
              <a:t>Seksuaalinen ahdistelu (lisätty rikoslakiin 1.9.2014) - Asianomistajarikos yli 18v. kohdalla </a:t>
            </a:r>
          </a:p>
          <a:p>
            <a:r>
              <a:rPr lang="fi-FI" dirty="0"/>
              <a:t>Seksuaalinen hyväksikäyttö </a:t>
            </a:r>
          </a:p>
          <a:p>
            <a:r>
              <a:rPr lang="fi-FI" dirty="0"/>
              <a:t>Lapsen seksuaalinen hyväksikäyttö </a:t>
            </a:r>
          </a:p>
          <a:p>
            <a:r>
              <a:rPr lang="fi-FI" dirty="0"/>
              <a:t>Törkeä lapsen seksuaalinen hyväksikäyttö </a:t>
            </a:r>
          </a:p>
          <a:p>
            <a:r>
              <a:rPr lang="fi-FI" dirty="0"/>
              <a:t>Seksikaupan kohteena olevan henkilön hyväksikäyttö </a:t>
            </a:r>
          </a:p>
          <a:p>
            <a:r>
              <a:rPr lang="fi-FI" dirty="0"/>
              <a:t>Seksuaalipalvelujen ostaminen nuorelta </a:t>
            </a:r>
          </a:p>
          <a:p>
            <a:r>
              <a:rPr lang="fi-FI" dirty="0"/>
              <a:t>Lapsen houkutteleminen seksuaalisiin tarkoituksiin </a:t>
            </a:r>
          </a:p>
          <a:p>
            <a:r>
              <a:rPr lang="fi-FI" dirty="0"/>
              <a:t>Paritus </a:t>
            </a:r>
          </a:p>
          <a:p>
            <a:r>
              <a:rPr lang="fi-FI" dirty="0"/>
              <a:t>Törkeä paritus </a:t>
            </a:r>
          </a:p>
          <a:p>
            <a:r>
              <a:rPr lang="fi-FI" dirty="0"/>
              <a:t>(Sukupuolisiveellisyyttä loukkaavat teot, mm. kuvan levittäminen. ROL luku 17.)</a:t>
            </a:r>
          </a:p>
        </p:txBody>
      </p:sp>
    </p:spTree>
    <p:extLst>
      <p:ext uri="{BB962C8B-B14F-4D97-AF65-F5344CB8AC3E}">
        <p14:creationId xmlns:p14="http://schemas.microsoft.com/office/powerpoint/2010/main" val="3473647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250578-1CD9-496F-BA70-08DCCCAC3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8041" y="-7199"/>
            <a:ext cx="8610600" cy="1293028"/>
          </a:xfrm>
        </p:spPr>
        <p:txBody>
          <a:bodyPr/>
          <a:lstStyle/>
          <a:p>
            <a:r>
              <a:rPr lang="fi-FI" dirty="0"/>
              <a:t>Seksuaalinen häirintä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6AEDF3-B9CF-4360-B4FC-881F6E3CA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87670"/>
            <a:ext cx="10820400" cy="5031016"/>
          </a:xfrm>
        </p:spPr>
        <p:txBody>
          <a:bodyPr/>
          <a:lstStyle/>
          <a:p>
            <a:pPr algn="l"/>
            <a:r>
              <a:rPr lang="fi-FI" b="0" i="0" dirty="0">
                <a:effectLst/>
                <a:latin typeface="Lato" panose="020B0604020202020204" pitchFamily="34" charset="0"/>
              </a:rPr>
              <a:t>Sukupuolista häirintää on ei-toivottu huomio, joka liittyy sukupuoleen, esimerkiksi halventava tai alentava puhe toisen sukupuolesta, </a:t>
            </a:r>
          </a:p>
          <a:p>
            <a:pPr algn="l"/>
            <a:r>
              <a:rPr lang="fi-FI" b="0" i="0" dirty="0">
                <a:effectLst/>
                <a:latin typeface="Lato" panose="020B0604020202020204" pitchFamily="34" charset="0"/>
              </a:rPr>
              <a:t>sukupuoleen liittyvä kiusaaminen, </a:t>
            </a:r>
          </a:p>
          <a:p>
            <a:pPr algn="l"/>
            <a:r>
              <a:rPr lang="fi-FI" b="0" i="0" dirty="0">
                <a:effectLst/>
                <a:latin typeface="Lato" panose="020B0604020202020204" pitchFamily="34" charset="0"/>
              </a:rPr>
              <a:t>teot, jotka saavat tuntemaan itsensä noloksi, pelokkaaksi, loukkaantuneeksi tai vihaiseksi.</a:t>
            </a:r>
          </a:p>
          <a:p>
            <a:pPr algn="l"/>
            <a:r>
              <a:rPr lang="fi-FI" b="0" i="0" dirty="0">
                <a:effectLst/>
                <a:latin typeface="Lato" panose="020B0604020202020204" pitchFamily="34" charset="0"/>
              </a:rPr>
              <a:t>Seksuaalista häirintää on muun muassa vihjailu ja seksuaalisesti värittyneet vitsit,</a:t>
            </a:r>
          </a:p>
          <a:p>
            <a:pPr algn="l"/>
            <a:r>
              <a:rPr lang="fi-FI" b="0" i="0" dirty="0">
                <a:effectLst/>
                <a:latin typeface="Lato" panose="020B0604020202020204" pitchFamily="34" charset="0"/>
              </a:rPr>
              <a:t> vartaloa, pukeutumista tai yksityiselämää koskevat puheet ja kysymykset.</a:t>
            </a:r>
          </a:p>
          <a:p>
            <a:pPr algn="l"/>
            <a:r>
              <a:rPr lang="fi-FI" b="0" i="0" dirty="0">
                <a:effectLst/>
                <a:latin typeface="Lato" panose="020B0604020202020204" pitchFamily="34" charset="0"/>
              </a:rPr>
              <a:t> Ehdottelu, vaatiminen ja fyysinen koskeminen sekä</a:t>
            </a:r>
          </a:p>
          <a:p>
            <a:pPr algn="l"/>
            <a:r>
              <a:rPr lang="fi-FI" b="0" i="0" dirty="0">
                <a:effectLst/>
                <a:latin typeface="Lato" panose="020B0604020202020204" pitchFamily="34" charset="0"/>
              </a:rPr>
              <a:t> raiskaus tai sen yritys ovat seksuaalista häirintää. </a:t>
            </a:r>
          </a:p>
          <a:p>
            <a:pPr algn="l"/>
            <a:r>
              <a:rPr lang="fi-FI" b="0" i="0" dirty="0">
                <a:effectLst/>
                <a:latin typeface="Lato" panose="020B0604020202020204" pitchFamily="34" charset="0"/>
              </a:rPr>
              <a:t>Häirintää tapahtuu myös puhelimen ja netin välityksellä. </a:t>
            </a:r>
          </a:p>
          <a:p>
            <a:pPr algn="l"/>
            <a:r>
              <a:rPr lang="fi-FI" b="0" i="0" dirty="0">
                <a:effectLst/>
                <a:latin typeface="Lato" panose="020B0604020202020204" pitchFamily="34" charset="0"/>
              </a:rPr>
              <a:t>Sukupuolinen huomio muuttuu häirinnäksi silloin kun sitä jatketaan, vaikka huomion kohde ilmaisisi sen olevan epämiellyttävää.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4825483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71</TotalTime>
  <Words>773</Words>
  <Application>Microsoft Office PowerPoint</Application>
  <PresentationFormat>Laajakuva</PresentationFormat>
  <Paragraphs>117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Lato</vt:lpstr>
      <vt:lpstr>source sans pro</vt:lpstr>
      <vt:lpstr>Tiivistymisjuova</vt:lpstr>
      <vt:lpstr>Epäasiallinen kohtelu kielletty – hyvä käytös sallittu</vt:lpstr>
      <vt:lpstr>Epäasiallinen kohtelu</vt:lpstr>
      <vt:lpstr>Epäasiallisen kohtelun tunnistaminen </vt:lpstr>
      <vt:lpstr>Epäasiallinen kohtelu voi ilmetä esim.</vt:lpstr>
      <vt:lpstr>…Tai…</vt:lpstr>
      <vt:lpstr>Se voi</vt:lpstr>
      <vt:lpstr>Epäasiallista kohtelua ei ole</vt:lpstr>
      <vt:lpstr>Rikoslaki 20. luku Seksuaalirikoksista </vt:lpstr>
      <vt:lpstr>Seksuaalinen häirintä</vt:lpstr>
      <vt:lpstr>SEKSUAALISTA VÄKIVALTAA VOI OLLA </vt:lpstr>
      <vt:lpstr>Häirintä tasa-arvolaissa </vt:lpstr>
      <vt:lpstr>Seksuaalisen häirinnän yleisyys</vt:lpstr>
      <vt:lpstr>MYYTTEJÄ JA USKOMUKSIA SEKSUAALISESTA VÄKIVALLASTA </vt:lpstr>
      <vt:lpstr>UHRIN KOKEMUS ON TÄRKEÄ </vt:lpstr>
      <vt:lpstr>Jos koet seksuaalista häirintää</vt:lpstr>
      <vt:lpstr>Uhrin kohtaamisen opas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Epäasiallinen kohtelu kielletty – hyvä käytös sallittu</dc:title>
  <dc:creator>Väkevä Sirke</dc:creator>
  <cp:lastModifiedBy>Väkevä Sirke</cp:lastModifiedBy>
  <cp:revision>1</cp:revision>
  <dcterms:created xsi:type="dcterms:W3CDTF">2021-11-29T18:27:47Z</dcterms:created>
  <dcterms:modified xsi:type="dcterms:W3CDTF">2021-11-29T19:39:19Z</dcterms:modified>
</cp:coreProperties>
</file>