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56" r:id="rId2"/>
    <p:sldId id="287" r:id="rId3"/>
    <p:sldId id="288" r:id="rId4"/>
    <p:sldId id="257" r:id="rId5"/>
    <p:sldId id="260" r:id="rId6"/>
    <p:sldId id="274" r:id="rId7"/>
    <p:sldId id="277" r:id="rId8"/>
    <p:sldId id="275" r:id="rId9"/>
    <p:sldId id="278" r:id="rId10"/>
    <p:sldId id="273" r:id="rId11"/>
    <p:sldId id="279" r:id="rId12"/>
    <p:sldId id="258" r:id="rId13"/>
    <p:sldId id="276" r:id="rId14"/>
    <p:sldId id="280" r:id="rId15"/>
    <p:sldId id="259" r:id="rId16"/>
    <p:sldId id="261" r:id="rId17"/>
    <p:sldId id="262" r:id="rId18"/>
    <p:sldId id="263" r:id="rId19"/>
    <p:sldId id="264" r:id="rId20"/>
    <p:sldId id="265" r:id="rId21"/>
    <p:sldId id="266" r:id="rId22"/>
    <p:sldId id="281" r:id="rId23"/>
    <p:sldId id="282" r:id="rId24"/>
    <p:sldId id="283" r:id="rId25"/>
    <p:sldId id="284" r:id="rId26"/>
    <p:sldId id="285" r:id="rId27"/>
    <p:sldId id="286" r:id="rId28"/>
    <p:sldId id="270" r:id="rId29"/>
    <p:sldId id="267" r:id="rId30"/>
    <p:sldId id="26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A63A4A-78FC-4F34-8009-3F24D554B4D3}" v="4" dt="2022-08-29T18:34:05.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i-FI"/>
              <a:t>Muokkaa ots. perustyyl. napsautt.</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EAA2316A-1685-40E9-BC72-98CA958B47AB}" type="datetimeFigureOut">
              <a:rPr lang="fi-FI" smtClean="0"/>
              <a:t>12.9.2022</a:t>
            </a:fld>
            <a:endParaRPr lang="fi-FI"/>
          </a:p>
        </p:txBody>
      </p:sp>
      <p:sp>
        <p:nvSpPr>
          <p:cNvPr id="5" name="Footer Placeholder 4"/>
          <p:cNvSpPr>
            <a:spLocks noGrp="1"/>
          </p:cNvSpPr>
          <p:nvPr>
            <p:ph type="ftr" sz="quarter" idx="11"/>
          </p:nvPr>
        </p:nvSpPr>
        <p:spPr/>
        <p:txBody>
          <a:bodyPr/>
          <a:lstStyle/>
          <a:p>
            <a:endParaRPr lang="fi-FI"/>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12CED99-D2ED-4EF8-A8B3-57B7B2198C98}" type="slidenum">
              <a:rPr lang="fi-FI" smtClean="0"/>
              <a:t>‹#›</a:t>
            </a:fld>
            <a:endParaRPr lang="fi-FI"/>
          </a:p>
        </p:txBody>
      </p:sp>
    </p:spTree>
    <p:extLst>
      <p:ext uri="{BB962C8B-B14F-4D97-AF65-F5344CB8AC3E}">
        <p14:creationId xmlns:p14="http://schemas.microsoft.com/office/powerpoint/2010/main" val="57296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i-FI"/>
              <a:t>Muokkaa ots. perustyyl. napsautt.</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AA2316A-1685-40E9-BC72-98CA958B47AB}" type="datetimeFigureOut">
              <a:rPr lang="fi-FI" smtClean="0"/>
              <a:t>12.9.2022</a:t>
            </a:fld>
            <a:endParaRPr lang="fi-FI"/>
          </a:p>
        </p:txBody>
      </p:sp>
      <p:sp>
        <p:nvSpPr>
          <p:cNvPr id="5" name="Footer Placeholder 4"/>
          <p:cNvSpPr>
            <a:spLocks noGrp="1"/>
          </p:cNvSpPr>
          <p:nvPr>
            <p:ph type="ftr" sz="quarter" idx="11"/>
          </p:nvPr>
        </p:nvSpPr>
        <p:spPr/>
        <p:txBody>
          <a:bodyPr/>
          <a:lstStyle/>
          <a:p>
            <a:endParaRPr lang="fi-F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2CED99-D2ED-4EF8-A8B3-57B7B2198C98}" type="slidenum">
              <a:rPr lang="fi-FI" smtClean="0"/>
              <a:t>‹#›</a:t>
            </a:fld>
            <a:endParaRPr lang="fi-FI"/>
          </a:p>
        </p:txBody>
      </p:sp>
    </p:spTree>
    <p:extLst>
      <p:ext uri="{BB962C8B-B14F-4D97-AF65-F5344CB8AC3E}">
        <p14:creationId xmlns:p14="http://schemas.microsoft.com/office/powerpoint/2010/main" val="379206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a:t>Muokkaa ots. perustyyl. napsautt.</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AA2316A-1685-40E9-BC72-98CA958B47AB}" type="datetimeFigureOut">
              <a:rPr lang="fi-FI" smtClean="0"/>
              <a:t>12.9.2022</a:t>
            </a:fld>
            <a:endParaRPr lang="fi-FI"/>
          </a:p>
        </p:txBody>
      </p:sp>
      <p:sp>
        <p:nvSpPr>
          <p:cNvPr id="5" name="Footer Placeholder 4"/>
          <p:cNvSpPr>
            <a:spLocks noGrp="1"/>
          </p:cNvSpPr>
          <p:nvPr>
            <p:ph type="ftr" sz="quarter" idx="11"/>
          </p:nvPr>
        </p:nvSpPr>
        <p:spPr/>
        <p:txBody>
          <a:bodyPr/>
          <a:lstStyle/>
          <a:p>
            <a:endParaRPr lang="fi-FI"/>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2CED99-D2ED-4EF8-A8B3-57B7B2198C98}" type="slidenum">
              <a:rPr lang="fi-FI" smtClean="0"/>
              <a:t>‹#›</a:t>
            </a:fld>
            <a:endParaRPr lang="fi-FI"/>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94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i-FI"/>
              <a:t>Muokkaa ots. perustyyl. napsautt.</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 napsauttamalla</a:t>
            </a:r>
          </a:p>
        </p:txBody>
      </p:sp>
      <p:sp>
        <p:nvSpPr>
          <p:cNvPr id="5" name="Date Placeholder 4"/>
          <p:cNvSpPr>
            <a:spLocks noGrp="1"/>
          </p:cNvSpPr>
          <p:nvPr>
            <p:ph type="dt" sz="half" idx="10"/>
          </p:nvPr>
        </p:nvSpPr>
        <p:spPr/>
        <p:txBody>
          <a:bodyPr/>
          <a:lstStyle/>
          <a:p>
            <a:fld id="{EAA2316A-1685-40E9-BC72-98CA958B47AB}" type="datetimeFigureOut">
              <a:rPr lang="fi-FI" smtClean="0"/>
              <a:t>12.9.2022</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2CED99-D2ED-4EF8-A8B3-57B7B2198C98}" type="slidenum">
              <a:rPr lang="fi-FI" smtClean="0"/>
              <a:t>‹#›</a:t>
            </a:fld>
            <a:endParaRPr lang="fi-FI"/>
          </a:p>
        </p:txBody>
      </p:sp>
    </p:spTree>
    <p:extLst>
      <p:ext uri="{BB962C8B-B14F-4D97-AF65-F5344CB8AC3E}">
        <p14:creationId xmlns:p14="http://schemas.microsoft.com/office/powerpoint/2010/main" val="1606994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a:t>Muokkaa ots.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 napsauttamalla</a:t>
            </a:r>
          </a:p>
        </p:txBody>
      </p:sp>
      <p:sp>
        <p:nvSpPr>
          <p:cNvPr id="5" name="Date Placeholder 4"/>
          <p:cNvSpPr>
            <a:spLocks noGrp="1"/>
          </p:cNvSpPr>
          <p:nvPr>
            <p:ph type="dt" sz="half" idx="10"/>
          </p:nvPr>
        </p:nvSpPr>
        <p:spPr/>
        <p:txBody>
          <a:bodyPr/>
          <a:lstStyle/>
          <a:p>
            <a:fld id="{EAA2316A-1685-40E9-BC72-98CA958B47AB}" type="datetimeFigureOut">
              <a:rPr lang="fi-FI" smtClean="0"/>
              <a:t>12.9.2022</a:t>
            </a:fld>
            <a:endParaRPr lang="fi-FI"/>
          </a:p>
        </p:txBody>
      </p:sp>
      <p:sp>
        <p:nvSpPr>
          <p:cNvPr id="6" name="Footer Placeholder 5"/>
          <p:cNvSpPr>
            <a:spLocks noGrp="1"/>
          </p:cNvSpPr>
          <p:nvPr>
            <p:ph type="ftr" sz="quarter" idx="11"/>
          </p:nvPr>
        </p:nvSpPr>
        <p:spPr/>
        <p:txBody>
          <a:bodyPr/>
          <a:lstStyle/>
          <a:p>
            <a:endParaRPr lang="fi-FI"/>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2CED99-D2ED-4EF8-A8B3-57B7B2198C98}" type="slidenum">
              <a:rPr lang="fi-FI" smtClean="0"/>
              <a:t>‹#›</a:t>
            </a:fld>
            <a:endParaRPr lang="fi-FI"/>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46475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i-FI"/>
              <a:t>Muokkaa ots.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 napsauttamalla</a:t>
            </a:r>
          </a:p>
        </p:txBody>
      </p:sp>
      <p:sp>
        <p:nvSpPr>
          <p:cNvPr id="5" name="Date Placeholder 4"/>
          <p:cNvSpPr>
            <a:spLocks noGrp="1"/>
          </p:cNvSpPr>
          <p:nvPr>
            <p:ph type="dt" sz="half" idx="10"/>
          </p:nvPr>
        </p:nvSpPr>
        <p:spPr/>
        <p:txBody>
          <a:bodyPr/>
          <a:lstStyle/>
          <a:p>
            <a:fld id="{EAA2316A-1685-40E9-BC72-98CA958B47AB}" type="datetimeFigureOut">
              <a:rPr lang="fi-FI" smtClean="0"/>
              <a:t>12.9.2022</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2CED99-D2ED-4EF8-A8B3-57B7B2198C98}" type="slidenum">
              <a:rPr lang="fi-FI" smtClean="0"/>
              <a:t>‹#›</a:t>
            </a:fld>
            <a:endParaRPr lang="fi-FI"/>
          </a:p>
        </p:txBody>
      </p:sp>
    </p:spTree>
    <p:extLst>
      <p:ext uri="{BB962C8B-B14F-4D97-AF65-F5344CB8AC3E}">
        <p14:creationId xmlns:p14="http://schemas.microsoft.com/office/powerpoint/2010/main" val="2719427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AA2316A-1685-40E9-BC72-98CA958B47AB}" type="datetimeFigureOut">
              <a:rPr lang="fi-FI" smtClean="0"/>
              <a:t>12.9.2022</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2CED99-D2ED-4EF8-A8B3-57B7B2198C98}" type="slidenum">
              <a:rPr lang="fi-FI" smtClean="0"/>
              <a:t>‹#›</a:t>
            </a:fld>
            <a:endParaRPr lang="fi-FI"/>
          </a:p>
        </p:txBody>
      </p:sp>
    </p:spTree>
    <p:extLst>
      <p:ext uri="{BB962C8B-B14F-4D97-AF65-F5344CB8AC3E}">
        <p14:creationId xmlns:p14="http://schemas.microsoft.com/office/powerpoint/2010/main" val="3916797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i-FI"/>
              <a:t>Muokkaa ots. perustyyl. napsautt.</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AA2316A-1685-40E9-BC72-98CA958B47AB}" type="datetimeFigureOut">
              <a:rPr lang="fi-FI" smtClean="0"/>
              <a:t>12.9.2022</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2CED99-D2ED-4EF8-A8B3-57B7B2198C98}" type="slidenum">
              <a:rPr lang="fi-FI" smtClean="0"/>
              <a:t>‹#›</a:t>
            </a:fld>
            <a:endParaRPr lang="fi-FI"/>
          </a:p>
        </p:txBody>
      </p:sp>
    </p:spTree>
    <p:extLst>
      <p:ext uri="{BB962C8B-B14F-4D97-AF65-F5344CB8AC3E}">
        <p14:creationId xmlns:p14="http://schemas.microsoft.com/office/powerpoint/2010/main" val="417084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i-FI"/>
              <a:t>Muokkaa ots. perustyyl. napsautt.</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AA2316A-1685-40E9-BC72-98CA958B47AB}" type="datetimeFigureOut">
              <a:rPr lang="fi-FI" smtClean="0"/>
              <a:t>12.9.2022</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12CED99-D2ED-4EF8-A8B3-57B7B2198C98}" type="slidenum">
              <a:rPr lang="fi-FI" smtClean="0"/>
              <a:t>‹#›</a:t>
            </a:fld>
            <a:endParaRPr lang="fi-FI"/>
          </a:p>
        </p:txBody>
      </p:sp>
    </p:spTree>
    <p:extLst>
      <p:ext uri="{BB962C8B-B14F-4D97-AF65-F5344CB8AC3E}">
        <p14:creationId xmlns:p14="http://schemas.microsoft.com/office/powerpoint/2010/main" val="42700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AA2316A-1685-40E9-BC72-98CA958B47AB}" type="datetimeFigureOut">
              <a:rPr lang="fi-FI" smtClean="0"/>
              <a:t>12.9.2022</a:t>
            </a:fld>
            <a:endParaRPr lang="fi-FI"/>
          </a:p>
        </p:txBody>
      </p:sp>
      <p:sp>
        <p:nvSpPr>
          <p:cNvPr id="5" name="Footer Placeholder 4"/>
          <p:cNvSpPr>
            <a:spLocks noGrp="1"/>
          </p:cNvSpPr>
          <p:nvPr>
            <p:ph type="ftr" sz="quarter" idx="11"/>
          </p:nvPr>
        </p:nvSpPr>
        <p:spPr/>
        <p:txBody>
          <a:bodyPr/>
          <a:lstStyle/>
          <a:p>
            <a:endParaRPr lang="fi-F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12CED99-D2ED-4EF8-A8B3-57B7B2198C98}" type="slidenum">
              <a:rPr lang="fi-FI" smtClean="0"/>
              <a:t>‹#›</a:t>
            </a:fld>
            <a:endParaRPr lang="fi-FI"/>
          </a:p>
        </p:txBody>
      </p:sp>
    </p:spTree>
    <p:extLst>
      <p:ext uri="{BB962C8B-B14F-4D97-AF65-F5344CB8AC3E}">
        <p14:creationId xmlns:p14="http://schemas.microsoft.com/office/powerpoint/2010/main" val="104383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AA2316A-1685-40E9-BC72-98CA958B47AB}" type="datetimeFigureOut">
              <a:rPr lang="fi-FI" smtClean="0"/>
              <a:t>12.9.2022</a:t>
            </a:fld>
            <a:endParaRPr lang="fi-FI"/>
          </a:p>
        </p:txBody>
      </p:sp>
      <p:sp>
        <p:nvSpPr>
          <p:cNvPr id="6" name="Footer Placeholder 5"/>
          <p:cNvSpPr>
            <a:spLocks noGrp="1"/>
          </p:cNvSpPr>
          <p:nvPr>
            <p:ph type="ftr" sz="quarter" idx="11"/>
          </p:nvPr>
        </p:nvSpPr>
        <p:spPr/>
        <p:txBody>
          <a:bodyPr/>
          <a:lstStyle/>
          <a:p>
            <a:endParaRPr lang="fi-FI"/>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12CED99-D2ED-4EF8-A8B3-57B7B2198C98}" type="slidenum">
              <a:rPr lang="fi-FI" smtClean="0"/>
              <a:t>‹#›</a:t>
            </a:fld>
            <a:endParaRPr lang="fi-FI"/>
          </a:p>
        </p:txBody>
      </p:sp>
    </p:spTree>
    <p:extLst>
      <p:ext uri="{BB962C8B-B14F-4D97-AF65-F5344CB8AC3E}">
        <p14:creationId xmlns:p14="http://schemas.microsoft.com/office/powerpoint/2010/main" val="120606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AA2316A-1685-40E9-BC72-98CA958B47AB}" type="datetimeFigureOut">
              <a:rPr lang="fi-FI" smtClean="0"/>
              <a:t>12.9.2022</a:t>
            </a:fld>
            <a:endParaRPr lang="fi-FI"/>
          </a:p>
        </p:txBody>
      </p:sp>
      <p:sp>
        <p:nvSpPr>
          <p:cNvPr id="8" name="Footer Placeholder 7"/>
          <p:cNvSpPr>
            <a:spLocks noGrp="1"/>
          </p:cNvSpPr>
          <p:nvPr>
            <p:ph type="ftr" sz="quarter" idx="11"/>
          </p:nvPr>
        </p:nvSpPr>
        <p:spPr/>
        <p:txBody>
          <a:bodyPr/>
          <a:lstStyle/>
          <a:p>
            <a:endParaRPr lang="fi-FI"/>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12CED99-D2ED-4EF8-A8B3-57B7B2198C98}" type="slidenum">
              <a:rPr lang="fi-FI" smtClean="0"/>
              <a:t>‹#›</a:t>
            </a:fld>
            <a:endParaRPr lang="fi-FI"/>
          </a:p>
        </p:txBody>
      </p:sp>
    </p:spTree>
    <p:extLst>
      <p:ext uri="{BB962C8B-B14F-4D97-AF65-F5344CB8AC3E}">
        <p14:creationId xmlns:p14="http://schemas.microsoft.com/office/powerpoint/2010/main" val="138666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EAA2316A-1685-40E9-BC72-98CA958B47AB}" type="datetimeFigureOut">
              <a:rPr lang="fi-FI" smtClean="0"/>
              <a:t>12.9.2022</a:t>
            </a:fld>
            <a:endParaRPr lang="fi-FI"/>
          </a:p>
        </p:txBody>
      </p:sp>
      <p:sp>
        <p:nvSpPr>
          <p:cNvPr id="4" name="Footer Placeholder 3"/>
          <p:cNvSpPr>
            <a:spLocks noGrp="1"/>
          </p:cNvSpPr>
          <p:nvPr>
            <p:ph type="ftr" sz="quarter" idx="11"/>
          </p:nvPr>
        </p:nvSpPr>
        <p:spPr/>
        <p:txBody>
          <a:bodyPr/>
          <a:lstStyle/>
          <a:p>
            <a:endParaRPr lang="fi-FI"/>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12CED99-D2ED-4EF8-A8B3-57B7B2198C98}" type="slidenum">
              <a:rPr lang="fi-FI" smtClean="0"/>
              <a:t>‹#›</a:t>
            </a:fld>
            <a:endParaRPr lang="fi-FI"/>
          </a:p>
        </p:txBody>
      </p:sp>
    </p:spTree>
    <p:extLst>
      <p:ext uri="{BB962C8B-B14F-4D97-AF65-F5344CB8AC3E}">
        <p14:creationId xmlns:p14="http://schemas.microsoft.com/office/powerpoint/2010/main" val="170176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2316A-1685-40E9-BC72-98CA958B47AB}" type="datetimeFigureOut">
              <a:rPr lang="fi-FI" smtClean="0"/>
              <a:t>12.9.2022</a:t>
            </a:fld>
            <a:endParaRPr lang="fi-FI"/>
          </a:p>
        </p:txBody>
      </p:sp>
      <p:sp>
        <p:nvSpPr>
          <p:cNvPr id="3" name="Footer Placeholder 2"/>
          <p:cNvSpPr>
            <a:spLocks noGrp="1"/>
          </p:cNvSpPr>
          <p:nvPr>
            <p:ph type="ftr" sz="quarter" idx="11"/>
          </p:nvPr>
        </p:nvSpPr>
        <p:spPr/>
        <p:txBody>
          <a:bodyPr/>
          <a:lstStyle/>
          <a:p>
            <a:endParaRPr lang="fi-FI"/>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12CED99-D2ED-4EF8-A8B3-57B7B2198C98}" type="slidenum">
              <a:rPr lang="fi-FI" smtClean="0"/>
              <a:t>‹#›</a:t>
            </a:fld>
            <a:endParaRPr lang="fi-FI"/>
          </a:p>
        </p:txBody>
      </p:sp>
    </p:spTree>
    <p:extLst>
      <p:ext uri="{BB962C8B-B14F-4D97-AF65-F5344CB8AC3E}">
        <p14:creationId xmlns:p14="http://schemas.microsoft.com/office/powerpoint/2010/main" val="1760939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i-FI"/>
              <a:t>Muokkaa ots. perustyyl. napsautt.</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AA2316A-1685-40E9-BC72-98CA958B47AB}" type="datetimeFigureOut">
              <a:rPr lang="fi-FI" smtClean="0"/>
              <a:t>12.9.2022</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12CED99-D2ED-4EF8-A8B3-57B7B2198C98}" type="slidenum">
              <a:rPr lang="fi-FI" smtClean="0"/>
              <a:t>‹#›</a:t>
            </a:fld>
            <a:endParaRPr lang="fi-FI"/>
          </a:p>
        </p:txBody>
      </p:sp>
    </p:spTree>
    <p:extLst>
      <p:ext uri="{BB962C8B-B14F-4D97-AF65-F5344CB8AC3E}">
        <p14:creationId xmlns:p14="http://schemas.microsoft.com/office/powerpoint/2010/main" val="177179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AA2316A-1685-40E9-BC72-98CA958B47AB}" type="datetimeFigureOut">
              <a:rPr lang="fi-FI" smtClean="0"/>
              <a:t>12.9.2022</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12CED99-D2ED-4EF8-A8B3-57B7B2198C98}" type="slidenum">
              <a:rPr lang="fi-FI" smtClean="0"/>
              <a:t>‹#›</a:t>
            </a:fld>
            <a:endParaRPr lang="fi-FI"/>
          </a:p>
        </p:txBody>
      </p:sp>
    </p:spTree>
    <p:extLst>
      <p:ext uri="{BB962C8B-B14F-4D97-AF65-F5344CB8AC3E}">
        <p14:creationId xmlns:p14="http://schemas.microsoft.com/office/powerpoint/2010/main" val="229583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AA2316A-1685-40E9-BC72-98CA958B47AB}" type="datetimeFigureOut">
              <a:rPr lang="fi-FI" smtClean="0"/>
              <a:t>12.9.2022</a:t>
            </a:fld>
            <a:endParaRPr lang="fi-FI"/>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12CED99-D2ED-4EF8-A8B3-57B7B2198C98}" type="slidenum">
              <a:rPr lang="fi-FI" smtClean="0"/>
              <a:t>‹#›</a:t>
            </a:fld>
            <a:endParaRPr lang="fi-FI"/>
          </a:p>
        </p:txBody>
      </p:sp>
    </p:spTree>
    <p:extLst>
      <p:ext uri="{BB962C8B-B14F-4D97-AF65-F5344CB8AC3E}">
        <p14:creationId xmlns:p14="http://schemas.microsoft.com/office/powerpoint/2010/main" val="385595939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kaypahoito.fi/hoi50023#T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ielenterveystalo.fi/aikuiset/itsearviointi/Pages/GAD-7.aspx" TargetMode="External"/><Relationship Id="rId2" Type="http://schemas.openxmlformats.org/officeDocument/2006/relationships/hyperlink" Target="https://www.mielenterveystalo.fi/aikuiset/itsehoito-ja-oppaat/itsehoito/tyokaluja_itsehoito/Pages/Harjoitusnro1Onnimittarissa.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erveysportti.fi/apps/dtk/tm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cplayer.fi/4833025-Sosiaalinen-vahvistaminen.html" TargetMode="External"/><Relationship Id="rId2" Type="http://schemas.openxmlformats.org/officeDocument/2006/relationships/hyperlink" Target="http://www.intory.fi/" TargetMode="External"/><Relationship Id="rId1" Type="http://schemas.openxmlformats.org/officeDocument/2006/relationships/slideLayout" Target="../slideLayouts/slideLayout2.xml"/><Relationship Id="rId6" Type="http://schemas.openxmlformats.org/officeDocument/2006/relationships/hyperlink" Target="https://www.bing.com/videos/search?q=youtube+sosiaalinen+vahvistaminen&amp;docid=607996674686798961&amp;mid=41C191A6F8AD55E928C141C191A6F8AD55E928C1&amp;view=detail&amp;FORM=VIRE" TargetMode="External"/><Relationship Id="rId5" Type="http://schemas.openxmlformats.org/officeDocument/2006/relationships/hyperlink" Target="https://www.bing.com/videos/search?q=youtube+sosiaalinen+vahvistaminen&amp;view=detail&amp;mid=669C938A186936E84F48669C938A186936E84F48&amp;FORM=VIRE" TargetMode="External"/><Relationship Id="rId4" Type="http://schemas.openxmlformats.org/officeDocument/2006/relationships/hyperlink" Target="https://www.intory.fi/materiaalipankki/sovari-sosiaalisen-vahvistumisen-mittari-etsivan-nuorisotyon-valtakunnalliset-tulokset-201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thl.fi/fi/web/mielenterveys/mielenterveyshairiot" TargetMode="External"/><Relationship Id="rId2" Type="http://schemas.openxmlformats.org/officeDocument/2006/relationships/hyperlink" Target="https://thl.fi/fi/web/mielenterveys/mielenterveyden-edistamin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D4794C-906B-2F09-EA08-67BE314F3EA0}"/>
              </a:ext>
            </a:extLst>
          </p:cNvPr>
          <p:cNvSpPr>
            <a:spLocks noGrp="1"/>
          </p:cNvSpPr>
          <p:nvPr>
            <p:ph type="ctrTitle"/>
          </p:nvPr>
        </p:nvSpPr>
        <p:spPr/>
        <p:txBody>
          <a:bodyPr>
            <a:normAutofit fontScale="90000"/>
          </a:bodyPr>
          <a:lstStyle/>
          <a:p>
            <a:r>
              <a:rPr lang="fi-FI" dirty="0"/>
              <a:t>Sosiaalinen vahvistaminen</a:t>
            </a:r>
            <a:br>
              <a:rPr lang="fi-FI" dirty="0"/>
            </a:br>
            <a:r>
              <a:rPr lang="fi-FI" dirty="0"/>
              <a:t>- </a:t>
            </a:r>
            <a:br>
              <a:rPr lang="fi-FI" dirty="0"/>
            </a:br>
            <a:r>
              <a:rPr lang="fi-FI" dirty="0"/>
              <a:t>sosiaalinen toimintakyky </a:t>
            </a:r>
          </a:p>
        </p:txBody>
      </p:sp>
      <p:sp>
        <p:nvSpPr>
          <p:cNvPr id="9" name="Alaotsikko 8">
            <a:extLst>
              <a:ext uri="{FF2B5EF4-FFF2-40B4-BE49-F238E27FC236}">
                <a16:creationId xmlns:a16="http://schemas.microsoft.com/office/drawing/2014/main" id="{DE94D0D0-EB48-501A-5DFD-7A09AE58EAE6}"/>
              </a:ext>
            </a:extLst>
          </p:cNvPr>
          <p:cNvSpPr>
            <a:spLocks noGrp="1"/>
          </p:cNvSpPr>
          <p:nvPr>
            <p:ph type="subTitle" idx="1"/>
          </p:nvPr>
        </p:nvSpPr>
        <p:spPr/>
        <p:txBody>
          <a:bodyPr/>
          <a:lstStyle/>
          <a:p>
            <a:r>
              <a:rPr lang="fi-FI" dirty="0" err="1"/>
              <a:t>Ostva</a:t>
            </a:r>
            <a:r>
              <a:rPr lang="fi-FI" dirty="0"/>
              <a:t> – NYO - </a:t>
            </a:r>
            <a:r>
              <a:rPr lang="fi-FI" dirty="0" err="1"/>
              <a:t>Eduko</a:t>
            </a:r>
            <a:endParaRPr lang="fi-FI" dirty="0"/>
          </a:p>
        </p:txBody>
      </p:sp>
    </p:spTree>
    <p:extLst>
      <p:ext uri="{BB962C8B-B14F-4D97-AF65-F5344CB8AC3E}">
        <p14:creationId xmlns:p14="http://schemas.microsoft.com/office/powerpoint/2010/main" val="1400735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78B1B4-E61D-7C83-6A58-797B12DFDBEC}"/>
              </a:ext>
            </a:extLst>
          </p:cNvPr>
          <p:cNvSpPr>
            <a:spLocks noGrp="1"/>
          </p:cNvSpPr>
          <p:nvPr>
            <p:ph type="title"/>
          </p:nvPr>
        </p:nvSpPr>
        <p:spPr/>
        <p:txBody>
          <a:bodyPr/>
          <a:lstStyle/>
          <a:p>
            <a:r>
              <a:rPr lang="fi-FI" b="1" i="0" dirty="0">
                <a:solidFill>
                  <a:srgbClr val="303030"/>
                </a:solidFill>
                <a:effectLst/>
                <a:latin typeface="source sans pro" panose="020B0503030403020204" pitchFamily="34" charset="0"/>
              </a:rPr>
              <a:t>Fyysinen toimintakyky</a:t>
            </a:r>
            <a:br>
              <a:rPr lang="fi-FI" b="1" i="0" dirty="0">
                <a:solidFill>
                  <a:srgbClr val="303030"/>
                </a:solidFill>
                <a:effectLst/>
                <a:latin typeface="source sans pro" panose="020B0503030403020204" pitchFamily="34" charset="0"/>
              </a:rPr>
            </a:br>
            <a:endParaRPr lang="fi-FI" dirty="0"/>
          </a:p>
        </p:txBody>
      </p:sp>
      <p:sp>
        <p:nvSpPr>
          <p:cNvPr id="3" name="Sisällön paikkamerkki 2">
            <a:extLst>
              <a:ext uri="{FF2B5EF4-FFF2-40B4-BE49-F238E27FC236}">
                <a16:creationId xmlns:a16="http://schemas.microsoft.com/office/drawing/2014/main" id="{F6D63860-AA33-B7AA-0AD4-BB84E3ACECE4}"/>
              </a:ext>
            </a:extLst>
          </p:cNvPr>
          <p:cNvSpPr>
            <a:spLocks noGrp="1"/>
          </p:cNvSpPr>
          <p:nvPr>
            <p:ph idx="1"/>
          </p:nvPr>
        </p:nvSpPr>
        <p:spPr/>
        <p:txBody>
          <a:bodyPr>
            <a:normAutofit/>
          </a:bodyPr>
          <a:lstStyle/>
          <a:p>
            <a:pPr algn="l"/>
            <a:r>
              <a:rPr lang="fi-FI" b="0" i="0" dirty="0">
                <a:solidFill>
                  <a:srgbClr val="303030"/>
                </a:solidFill>
                <a:effectLst/>
                <a:latin typeface="source sans pro" panose="020B0503030403020204" pitchFamily="34" charset="0"/>
              </a:rPr>
              <a:t>Fyysisellä toimintakyvyllä tarkoitetaan ihmisen fyysisiä edellytyksiä selviytyä hänelle itselleen tärkeistä arjen tehtävistä. Fyysisen toimintakyvyn kannalta tärkeitä elimistön fysiologisia ominaisuuksia ovat esimerkiksi:</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lihasvoima- ja kestävyys </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kestävyyskunto </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nivelten liikkuvuus </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kehon asennon ja liikkeiden hallinta </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sekä näitä koordinoiva keskushermoston toiminta</a:t>
            </a:r>
          </a:p>
          <a:p>
            <a:pPr algn="l"/>
            <a:r>
              <a:rPr lang="fi-FI" b="0" i="0" dirty="0">
                <a:solidFill>
                  <a:srgbClr val="303030"/>
                </a:solidFill>
                <a:effectLst/>
                <a:latin typeface="source sans pro" panose="020B0503030403020204" pitchFamily="34" charset="0"/>
              </a:rPr>
              <a:t>Fyysinen toimintakyky ilmenee kykynä liikkua ja liikuttaa itseään. Myös aistitoiminnot kuten näkö ja kuulo luetaan usein kuuluvaksi fyysisen toimintakyvyn alueelle.</a:t>
            </a:r>
          </a:p>
          <a:p>
            <a:endParaRPr lang="fi-FI" dirty="0"/>
          </a:p>
        </p:txBody>
      </p:sp>
    </p:spTree>
    <p:extLst>
      <p:ext uri="{BB962C8B-B14F-4D97-AF65-F5344CB8AC3E}">
        <p14:creationId xmlns:p14="http://schemas.microsoft.com/office/powerpoint/2010/main" val="330616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4CE62F6-DDE6-93E1-964C-B5EA7CFC2508}"/>
              </a:ext>
            </a:extLst>
          </p:cNvPr>
          <p:cNvSpPr>
            <a:spLocks noGrp="1"/>
          </p:cNvSpPr>
          <p:nvPr>
            <p:ph idx="1"/>
          </p:nvPr>
        </p:nvSpPr>
        <p:spPr/>
        <p:txBody>
          <a:bodyPr/>
          <a:lstStyle/>
          <a:p>
            <a:pPr marL="0" indent="0" algn="ctr">
              <a:buNone/>
            </a:pPr>
            <a:r>
              <a:rPr lang="fi-FI" sz="4000" dirty="0"/>
              <a:t>Millaisista asioista herää huoli fyysisestä toimintakyvystä??</a:t>
            </a:r>
          </a:p>
          <a:p>
            <a:pPr marL="0" indent="0" algn="ctr">
              <a:buNone/>
            </a:pPr>
            <a:endParaRPr lang="fi-FI" dirty="0"/>
          </a:p>
        </p:txBody>
      </p:sp>
    </p:spTree>
    <p:extLst>
      <p:ext uri="{BB962C8B-B14F-4D97-AF65-F5344CB8AC3E}">
        <p14:creationId xmlns:p14="http://schemas.microsoft.com/office/powerpoint/2010/main" val="227742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A8A528-4D1F-A115-FBCE-6412BA2F30D5}"/>
              </a:ext>
            </a:extLst>
          </p:cNvPr>
          <p:cNvSpPr>
            <a:spLocks noGrp="1"/>
          </p:cNvSpPr>
          <p:nvPr>
            <p:ph type="title"/>
          </p:nvPr>
        </p:nvSpPr>
        <p:spPr/>
        <p:txBody>
          <a:bodyPr/>
          <a:lstStyle/>
          <a:p>
            <a:r>
              <a:rPr lang="fi-FI" b="0" i="0" dirty="0">
                <a:solidFill>
                  <a:srgbClr val="2C2C2C"/>
                </a:solidFill>
                <a:effectLst/>
                <a:latin typeface="Source Sans Pro" panose="020B0503030403020204" pitchFamily="34" charset="0"/>
              </a:rPr>
              <a:t>Sosiaalinen toimintakyky </a:t>
            </a:r>
            <a:endParaRPr lang="fi-FI" dirty="0"/>
          </a:p>
        </p:txBody>
      </p:sp>
      <p:sp>
        <p:nvSpPr>
          <p:cNvPr id="3" name="Sisällön paikkamerkki 2">
            <a:extLst>
              <a:ext uri="{FF2B5EF4-FFF2-40B4-BE49-F238E27FC236}">
                <a16:creationId xmlns:a16="http://schemas.microsoft.com/office/drawing/2014/main" id="{E2D28F8B-CF76-1C25-14F2-25B6E129685E}"/>
              </a:ext>
            </a:extLst>
          </p:cNvPr>
          <p:cNvSpPr>
            <a:spLocks noGrp="1"/>
          </p:cNvSpPr>
          <p:nvPr>
            <p:ph idx="1"/>
          </p:nvPr>
        </p:nvSpPr>
        <p:spPr/>
        <p:txBody>
          <a:bodyPr>
            <a:normAutofit/>
          </a:bodyPr>
          <a:lstStyle/>
          <a:p>
            <a:r>
              <a:rPr lang="fi-FI" b="0" i="0" dirty="0">
                <a:solidFill>
                  <a:srgbClr val="2C2C2C"/>
                </a:solidFill>
                <a:effectLst/>
                <a:latin typeface="Source Sans Pro" panose="020B0503030403020204" pitchFamily="34" charset="0"/>
              </a:rPr>
              <a:t>tarkoittaa ihmisen kykyä toimia osana yhteisöä ja yhteiskuntaa.</a:t>
            </a:r>
          </a:p>
          <a:p>
            <a:r>
              <a:rPr lang="fi-FI" b="0" i="0" dirty="0">
                <a:solidFill>
                  <a:srgbClr val="2C2C2C"/>
                </a:solidFill>
                <a:effectLst/>
                <a:latin typeface="Source Sans Pro" panose="020B0503030403020204" pitchFamily="34" charset="0"/>
              </a:rPr>
              <a:t>Sosiaalisen toimintakyvyn käsite ei ole yksilöön sidottu ominaisuus, vaan suhdekäsite. </a:t>
            </a:r>
          </a:p>
          <a:p>
            <a:r>
              <a:rPr lang="fi-FI" b="0" i="0" dirty="0">
                <a:solidFill>
                  <a:srgbClr val="2C2C2C"/>
                </a:solidFill>
                <a:effectLst/>
                <a:latin typeface="Source Sans Pro" panose="020B0503030403020204" pitchFamily="34" charset="0"/>
              </a:rPr>
              <a:t>Käsitteeseen liittyy yksilöllisiä piirteitä, kuten sosiaaliset taidot ja temperamentti, mutta myös ulkopuolisia rakenteita, kuten sosiaaliset verkostot ja ympäristö. </a:t>
            </a:r>
          </a:p>
          <a:p>
            <a:r>
              <a:rPr lang="fi-FI" b="0" i="0" dirty="0">
                <a:solidFill>
                  <a:srgbClr val="2C2C2C"/>
                </a:solidFill>
                <a:effectLst/>
                <a:latin typeface="Source Sans Pro" panose="020B0503030403020204" pitchFamily="34" charset="0"/>
              </a:rPr>
              <a:t>Sosiaalinen toimintakyky voi muuttua yksilön elämäntilanteesta riippuen. </a:t>
            </a:r>
          </a:p>
          <a:p>
            <a:r>
              <a:rPr lang="fi-FI" b="0" i="0" dirty="0">
                <a:solidFill>
                  <a:srgbClr val="2C2C2C"/>
                </a:solidFill>
                <a:effectLst/>
                <a:latin typeface="Source Sans Pro" panose="020B0503030403020204" pitchFamily="34" charset="0"/>
              </a:rPr>
              <a:t>Vahva sosiaalinen toimintakyky antaa edellytyksiä arjessa selviytymiselle, sekä tavoitteiden löytämiselle ja saavuttamiselle.</a:t>
            </a:r>
            <a:endParaRPr lang="fi-FI" dirty="0"/>
          </a:p>
        </p:txBody>
      </p:sp>
    </p:spTree>
    <p:extLst>
      <p:ext uri="{BB962C8B-B14F-4D97-AF65-F5344CB8AC3E}">
        <p14:creationId xmlns:p14="http://schemas.microsoft.com/office/powerpoint/2010/main" val="345997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C0ABD0-CF3C-4D4F-C748-39C61B5A8005}"/>
              </a:ext>
            </a:extLst>
          </p:cNvPr>
          <p:cNvSpPr>
            <a:spLocks noGrp="1"/>
          </p:cNvSpPr>
          <p:nvPr>
            <p:ph type="title"/>
          </p:nvPr>
        </p:nvSpPr>
        <p:spPr/>
        <p:txBody>
          <a:bodyPr/>
          <a:lstStyle/>
          <a:p>
            <a:r>
              <a:rPr lang="fi-FI" b="1" i="0" dirty="0">
                <a:solidFill>
                  <a:srgbClr val="303030"/>
                </a:solidFill>
                <a:effectLst/>
                <a:latin typeface="source sans pro" panose="020B0503030403020204" pitchFamily="34" charset="0"/>
              </a:rPr>
              <a:t>Sosiaalinen toimintakyky</a:t>
            </a:r>
            <a:br>
              <a:rPr lang="fi-FI" b="1" i="0" dirty="0">
                <a:solidFill>
                  <a:srgbClr val="303030"/>
                </a:solidFill>
                <a:effectLst/>
                <a:latin typeface="source sans pro" panose="020B0503030403020204" pitchFamily="34" charset="0"/>
              </a:rPr>
            </a:br>
            <a:endParaRPr lang="fi-FI" dirty="0"/>
          </a:p>
        </p:txBody>
      </p:sp>
      <p:sp>
        <p:nvSpPr>
          <p:cNvPr id="3" name="Sisällön paikkamerkki 2">
            <a:extLst>
              <a:ext uri="{FF2B5EF4-FFF2-40B4-BE49-F238E27FC236}">
                <a16:creationId xmlns:a16="http://schemas.microsoft.com/office/drawing/2014/main" id="{8EB2BB08-C2BD-C461-2FFE-4D8758771BE4}"/>
              </a:ext>
            </a:extLst>
          </p:cNvPr>
          <p:cNvSpPr>
            <a:spLocks noGrp="1"/>
          </p:cNvSpPr>
          <p:nvPr>
            <p:ph idx="1"/>
          </p:nvPr>
        </p:nvSpPr>
        <p:spPr/>
        <p:txBody>
          <a:bodyPr>
            <a:normAutofit lnSpcReduction="10000"/>
          </a:bodyPr>
          <a:lstStyle/>
          <a:p>
            <a:pPr algn="l"/>
            <a:r>
              <a:rPr lang="fi-FI" sz="2400" b="0" i="0" dirty="0">
                <a:solidFill>
                  <a:srgbClr val="303030"/>
                </a:solidFill>
                <a:effectLst/>
                <a:latin typeface="source sans pro" panose="020B0503030403020204" pitchFamily="34" charset="0"/>
              </a:rPr>
              <a:t>Sosiaalisen toimintakyvyn kokonaisuus muodostuu yksilön, sosiaalisen verkoston, ympäristön, yhteisön ja yhteiskunnan välisissä dynaamisissa vuorovaikutussuhteissa. Tämä toimintakyvyn osa-alue ilmenee esimerkiksi vuorovaikutustilanteissa, sosiaalisena aktiivisuutena ja osallisuuden kokemuksina ja se sisältää kaksi tarkasteltavaa ulottuvuutta:</a:t>
            </a:r>
          </a:p>
          <a:p>
            <a:pPr algn="l">
              <a:buFont typeface="Arial" panose="020B0604020202020204" pitchFamily="34" charset="0"/>
              <a:buChar char="•"/>
            </a:pPr>
            <a:r>
              <a:rPr lang="fi-FI" sz="2400" b="0" i="0" dirty="0">
                <a:solidFill>
                  <a:srgbClr val="303030"/>
                </a:solidFill>
                <a:effectLst/>
                <a:latin typeface="source sans pro" panose="020B0503030403020204" pitchFamily="34" charset="0"/>
              </a:rPr>
              <a:t>ihminen vuorovaikutussuhteissaan</a:t>
            </a:r>
          </a:p>
          <a:p>
            <a:pPr algn="l">
              <a:buFont typeface="Arial" panose="020B0604020202020204" pitchFamily="34" charset="0"/>
              <a:buChar char="•"/>
            </a:pPr>
            <a:r>
              <a:rPr lang="fi-FI" sz="2400" b="0" i="0" dirty="0">
                <a:solidFill>
                  <a:srgbClr val="303030"/>
                </a:solidFill>
                <a:effectLst/>
                <a:latin typeface="source sans pro" panose="020B0503030403020204" pitchFamily="34" charset="0"/>
              </a:rPr>
              <a:t>ihminen aktiivisena toimijana, osallistujana yhteisöissä ja yhteiskunnassa</a:t>
            </a:r>
          </a:p>
          <a:p>
            <a:endParaRPr lang="fi-FI" dirty="0"/>
          </a:p>
        </p:txBody>
      </p:sp>
    </p:spTree>
    <p:extLst>
      <p:ext uri="{BB962C8B-B14F-4D97-AF65-F5344CB8AC3E}">
        <p14:creationId xmlns:p14="http://schemas.microsoft.com/office/powerpoint/2010/main" val="120657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A10C246-919F-17BF-0925-CE424C0A0D8D}"/>
              </a:ext>
            </a:extLst>
          </p:cNvPr>
          <p:cNvSpPr>
            <a:spLocks noGrp="1"/>
          </p:cNvSpPr>
          <p:nvPr>
            <p:ph idx="1"/>
          </p:nvPr>
        </p:nvSpPr>
        <p:spPr/>
        <p:txBody>
          <a:bodyPr/>
          <a:lstStyle/>
          <a:p>
            <a:pPr marL="0" indent="0" algn="ctr">
              <a:buNone/>
            </a:pPr>
            <a:r>
              <a:rPr lang="fi-FI" sz="4000" dirty="0"/>
              <a:t>Millaisista asioista herää huoli sosiaalisesta toimintakyvystä??</a:t>
            </a:r>
          </a:p>
          <a:p>
            <a:pPr marL="0" indent="0" algn="ctr">
              <a:buNone/>
            </a:pPr>
            <a:endParaRPr lang="fi-FI" dirty="0"/>
          </a:p>
        </p:txBody>
      </p:sp>
    </p:spTree>
    <p:extLst>
      <p:ext uri="{BB962C8B-B14F-4D97-AF65-F5344CB8AC3E}">
        <p14:creationId xmlns:p14="http://schemas.microsoft.com/office/powerpoint/2010/main" val="177673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B61EFE-9B24-A642-8EC3-723EBD4BD6F4}"/>
              </a:ext>
            </a:extLst>
          </p:cNvPr>
          <p:cNvSpPr>
            <a:spLocks noGrp="1"/>
          </p:cNvSpPr>
          <p:nvPr>
            <p:ph type="title"/>
          </p:nvPr>
        </p:nvSpPr>
        <p:spPr/>
        <p:txBody>
          <a:bodyPr/>
          <a:lstStyle/>
          <a:p>
            <a:r>
              <a:rPr lang="fi-FI" b="0" i="0" dirty="0">
                <a:solidFill>
                  <a:srgbClr val="2C2C2C"/>
                </a:solidFill>
                <a:effectLst/>
                <a:latin typeface="Source Sans Pro" panose="020B0503030403020204" pitchFamily="34" charset="0"/>
              </a:rPr>
              <a:t>Sosiaalisen toimintakyvyn heikkeneminen </a:t>
            </a:r>
            <a:endParaRPr lang="fi-FI" dirty="0"/>
          </a:p>
        </p:txBody>
      </p:sp>
      <p:sp>
        <p:nvSpPr>
          <p:cNvPr id="3" name="Sisällön paikkamerkki 2">
            <a:extLst>
              <a:ext uri="{FF2B5EF4-FFF2-40B4-BE49-F238E27FC236}">
                <a16:creationId xmlns:a16="http://schemas.microsoft.com/office/drawing/2014/main" id="{6103E082-D248-B044-BEB6-D581C140DE26}"/>
              </a:ext>
            </a:extLst>
          </p:cNvPr>
          <p:cNvSpPr>
            <a:spLocks noGrp="1"/>
          </p:cNvSpPr>
          <p:nvPr>
            <p:ph idx="1"/>
          </p:nvPr>
        </p:nvSpPr>
        <p:spPr/>
        <p:txBody>
          <a:bodyPr>
            <a:normAutofit fontScale="92500" lnSpcReduction="20000"/>
          </a:bodyPr>
          <a:lstStyle/>
          <a:p>
            <a:r>
              <a:rPr lang="fi-FI" sz="2000" b="0" i="0" dirty="0">
                <a:solidFill>
                  <a:srgbClr val="2C2C2C"/>
                </a:solidFill>
                <a:effectLst/>
                <a:latin typeface="Source Sans Pro" panose="020B0503030403020204" pitchFamily="34" charset="0"/>
              </a:rPr>
              <a:t>näkyy mm. vaikeutena suoriutua arkipäiväisistä, sosiaalisuutta ja vuorovaikutusta vaativista tehtävistä. </a:t>
            </a:r>
          </a:p>
          <a:p>
            <a:r>
              <a:rPr lang="fi-FI" sz="2000" b="0" i="0" dirty="0">
                <a:solidFill>
                  <a:srgbClr val="2C2C2C"/>
                </a:solidFill>
                <a:effectLst/>
                <a:latin typeface="Source Sans Pro" panose="020B0503030403020204" pitchFamily="34" charset="0"/>
              </a:rPr>
              <a:t>Tämä voi johtua vaikeasta elämäntilanteesta, kuten mielenterveyden häiriöistä tai työttömyydestä. </a:t>
            </a:r>
          </a:p>
          <a:p>
            <a:r>
              <a:rPr lang="fi-FI" sz="2000" b="0" i="0" dirty="0">
                <a:solidFill>
                  <a:srgbClr val="2C2C2C"/>
                </a:solidFill>
                <a:effectLst/>
                <a:latin typeface="Source Sans Pro" panose="020B0503030403020204" pitchFamily="34" charset="0"/>
              </a:rPr>
              <a:t>Näihin sosiaalista toimintakykyä heikentäviin tilanteisiin pyritään löytämään uusia ratkaisuja esim</a:t>
            </a:r>
            <a:r>
              <a:rPr lang="fi-FI" sz="2000" dirty="0">
                <a:solidFill>
                  <a:srgbClr val="2C2C2C"/>
                </a:solidFill>
                <a:latin typeface="Source Sans Pro" panose="020B0503030403020204" pitchFamily="34" charset="0"/>
              </a:rPr>
              <a:t>. </a:t>
            </a:r>
            <a:r>
              <a:rPr lang="fi-FI" sz="2000" b="0" i="0" dirty="0">
                <a:solidFill>
                  <a:srgbClr val="2C2C2C"/>
                </a:solidFill>
                <a:effectLst/>
                <a:latin typeface="Source Sans Pro" panose="020B0503030403020204" pitchFamily="34" charset="0"/>
              </a:rPr>
              <a:t>kulttuuripajoilla, Mieletöntä valoa -toiminnassa ja Feeniks-hankkeessa.</a:t>
            </a:r>
          </a:p>
          <a:p>
            <a:r>
              <a:rPr lang="fi-FI" sz="2000" b="0" i="0" dirty="0">
                <a:solidFill>
                  <a:srgbClr val="2C2C2C"/>
                </a:solidFill>
                <a:effectLst/>
                <a:latin typeface="Source Sans Pro" panose="020B0503030403020204" pitchFamily="34" charset="0"/>
              </a:rPr>
              <a:t> Myös kielitaidottomina Suomeen muuttaneet kohtaavat usein merkittävää sosiaalisen toimintakyvyn laskua. </a:t>
            </a:r>
            <a:r>
              <a:rPr lang="fi-FI" sz="2000" b="0" i="0" dirty="0" err="1">
                <a:solidFill>
                  <a:srgbClr val="2C2C2C"/>
                </a:solidFill>
                <a:effectLst/>
                <a:latin typeface="Source Sans Pro" panose="020B0503030403020204" pitchFamily="34" charset="0"/>
              </a:rPr>
              <a:t>Vigor</a:t>
            </a:r>
            <a:r>
              <a:rPr lang="fi-FI" sz="2000" b="0" i="0" dirty="0">
                <a:solidFill>
                  <a:srgbClr val="2C2C2C"/>
                </a:solidFill>
                <a:effectLst/>
                <a:latin typeface="Source Sans Pro" panose="020B0503030403020204" pitchFamily="34" charset="0"/>
              </a:rPr>
              <a:t>-hanke esim. pyrkii vahvistamaan ulkomaalaistaustaisten sosiaalista toimintakykyä mentoritoiminnan kautta.</a:t>
            </a:r>
          </a:p>
          <a:p>
            <a:endParaRPr lang="fi-FI" sz="2000" dirty="0">
              <a:solidFill>
                <a:srgbClr val="2C2C2C"/>
              </a:solidFill>
              <a:latin typeface="Source Sans Pro" panose="020B0503030403020204" pitchFamily="34" charset="0"/>
            </a:endParaRPr>
          </a:p>
          <a:p>
            <a:r>
              <a:rPr lang="fi-FI" sz="2000" dirty="0">
                <a:solidFill>
                  <a:schemeClr val="accent5">
                    <a:lumMod val="50000"/>
                  </a:schemeClr>
                </a:solidFill>
                <a:latin typeface="Source Sans Pro" panose="020B0503030403020204" pitchFamily="34" charset="0"/>
              </a:rPr>
              <a:t>TÄHÄN ASTI KÄYTY 12.9.2022!!</a:t>
            </a:r>
            <a:endParaRPr lang="fi-FI" sz="2000" dirty="0">
              <a:solidFill>
                <a:schemeClr val="accent5">
                  <a:lumMod val="50000"/>
                </a:schemeClr>
              </a:solidFill>
            </a:endParaRPr>
          </a:p>
        </p:txBody>
      </p:sp>
    </p:spTree>
    <p:extLst>
      <p:ext uri="{BB962C8B-B14F-4D97-AF65-F5344CB8AC3E}">
        <p14:creationId xmlns:p14="http://schemas.microsoft.com/office/powerpoint/2010/main" val="3822749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8B8BEE-4B0C-7423-AFFF-19FAFDD9A80E}"/>
              </a:ext>
            </a:extLst>
          </p:cNvPr>
          <p:cNvSpPr>
            <a:spLocks noGrp="1"/>
          </p:cNvSpPr>
          <p:nvPr>
            <p:ph type="title"/>
          </p:nvPr>
        </p:nvSpPr>
        <p:spPr/>
        <p:txBody>
          <a:bodyPr/>
          <a:lstStyle/>
          <a:p>
            <a:r>
              <a:rPr lang="fi-FI" b="0" i="0" dirty="0">
                <a:solidFill>
                  <a:srgbClr val="303030"/>
                </a:solidFill>
                <a:effectLst/>
                <a:latin typeface="source sans pro" panose="020B0503030403020204" pitchFamily="34" charset="0"/>
              </a:rPr>
              <a:t>Toimintakykyä voidaan kuvata </a:t>
            </a:r>
            <a:br>
              <a:rPr lang="fi-FI" b="0" i="0" dirty="0">
                <a:solidFill>
                  <a:srgbClr val="303030"/>
                </a:solidFill>
                <a:effectLst/>
                <a:latin typeface="source sans pro" panose="020B0503030403020204" pitchFamily="34" charset="0"/>
              </a:rPr>
            </a:br>
            <a:endParaRPr lang="fi-FI" dirty="0"/>
          </a:p>
        </p:txBody>
      </p:sp>
      <p:sp>
        <p:nvSpPr>
          <p:cNvPr id="3" name="Sisällön paikkamerkki 2">
            <a:extLst>
              <a:ext uri="{FF2B5EF4-FFF2-40B4-BE49-F238E27FC236}">
                <a16:creationId xmlns:a16="http://schemas.microsoft.com/office/drawing/2014/main" id="{D9CFCF69-D3DF-8BC9-44CB-381EB949C9F5}"/>
              </a:ext>
            </a:extLst>
          </p:cNvPr>
          <p:cNvSpPr>
            <a:spLocks noGrp="1"/>
          </p:cNvSpPr>
          <p:nvPr>
            <p:ph idx="1"/>
          </p:nvPr>
        </p:nvSpPr>
        <p:spPr/>
        <p:txBody>
          <a:bodyPr>
            <a:normAutofit/>
          </a:bodyPr>
          <a:lstStyle/>
          <a:p>
            <a:pPr algn="l">
              <a:buFont typeface="Arial" panose="020B0604020202020204" pitchFamily="34" charset="0"/>
              <a:buChar char="•"/>
            </a:pPr>
            <a:r>
              <a:rPr lang="fi-FI" b="0" i="0" dirty="0">
                <a:solidFill>
                  <a:srgbClr val="303030"/>
                </a:solidFill>
                <a:effectLst/>
                <a:latin typeface="source sans pro" panose="020B0503030403020204" pitchFamily="34" charset="0"/>
              </a:rPr>
              <a:t>kansainvälisellä ICF-luokituksella (International </a:t>
            </a:r>
            <a:r>
              <a:rPr lang="fi-FI" b="0" i="0" dirty="0" err="1">
                <a:solidFill>
                  <a:srgbClr val="303030"/>
                </a:solidFill>
                <a:effectLst/>
                <a:latin typeface="source sans pro" panose="020B0503030403020204" pitchFamily="34" charset="0"/>
              </a:rPr>
              <a:t>Classification</a:t>
            </a:r>
            <a:r>
              <a:rPr lang="fi-FI" b="0" i="0" dirty="0">
                <a:solidFill>
                  <a:srgbClr val="303030"/>
                </a:solidFill>
                <a:effectLst/>
                <a:latin typeface="source sans pro" panose="020B0503030403020204" pitchFamily="34" charset="0"/>
              </a:rPr>
              <a:t> of </a:t>
            </a:r>
            <a:r>
              <a:rPr lang="fi-FI" b="0" i="0" dirty="0" err="1">
                <a:solidFill>
                  <a:srgbClr val="303030"/>
                </a:solidFill>
                <a:effectLst/>
                <a:latin typeface="source sans pro" panose="020B0503030403020204" pitchFamily="34" charset="0"/>
              </a:rPr>
              <a:t>Functioning</a:t>
            </a:r>
            <a:r>
              <a:rPr lang="fi-FI" b="0" i="0" dirty="0">
                <a:solidFill>
                  <a:srgbClr val="303030"/>
                </a:solidFill>
                <a:effectLst/>
                <a:latin typeface="source sans pro" panose="020B0503030403020204" pitchFamily="34" charset="0"/>
              </a:rPr>
              <a:t>, </a:t>
            </a:r>
            <a:r>
              <a:rPr lang="fi-FI" b="0" i="0" dirty="0" err="1">
                <a:solidFill>
                  <a:srgbClr val="303030"/>
                </a:solidFill>
                <a:effectLst/>
                <a:latin typeface="source sans pro" panose="020B0503030403020204" pitchFamily="34" charset="0"/>
              </a:rPr>
              <a:t>Disability</a:t>
            </a:r>
            <a:r>
              <a:rPr lang="fi-FI" b="0" i="0" dirty="0">
                <a:solidFill>
                  <a:srgbClr val="303030"/>
                </a:solidFill>
                <a:effectLst/>
                <a:latin typeface="source sans pro" panose="020B0503030403020204" pitchFamily="34" charset="0"/>
              </a:rPr>
              <a:t> and Health)</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toimintakyvyn ulottuvuuksilla.</a:t>
            </a:r>
          </a:p>
          <a:p>
            <a:pPr algn="l"/>
            <a:r>
              <a:rPr lang="fi-FI" b="0" i="0" dirty="0">
                <a:solidFill>
                  <a:srgbClr val="303030"/>
                </a:solidFill>
                <a:effectLst/>
                <a:latin typeface="source sans pro" panose="020B0503030403020204" pitchFamily="34" charset="0"/>
              </a:rPr>
              <a:t>ICF-luokitus on toimintakyvyn, toimintarajoitteiden ja terveyden kansainvälinen luokitus, joka perustuu biopsykososiaaliseen malliin. ICF kuvaa yksilön toimintakykyä kokonaisvaltaisesti dynaamisena tilana, joka koostuu terveydentilan sekä yksilön ja ympäristötekijöiden yhteisvaikutuksesta. </a:t>
            </a:r>
          </a:p>
          <a:p>
            <a:r>
              <a:rPr lang="fi-FI" b="1" i="0" dirty="0">
                <a:solidFill>
                  <a:srgbClr val="212529"/>
                </a:solidFill>
                <a:effectLst/>
                <a:latin typeface="arial" panose="020B0604020202020204" pitchFamily="34" charset="0"/>
              </a:rPr>
              <a:t>Sosiaalisen toimintakyvyn mittareita on hyvin vähän, ja olemassa olevista mittareista tarvitaan lisää tietoa.</a:t>
            </a:r>
            <a:endParaRPr lang="fi-FI" b="1" dirty="0"/>
          </a:p>
        </p:txBody>
      </p:sp>
    </p:spTree>
    <p:extLst>
      <p:ext uri="{BB962C8B-B14F-4D97-AF65-F5344CB8AC3E}">
        <p14:creationId xmlns:p14="http://schemas.microsoft.com/office/powerpoint/2010/main" val="3923804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C6574B-7814-96EE-AE5D-B477E9AAE87B}"/>
              </a:ext>
            </a:extLst>
          </p:cNvPr>
          <p:cNvSpPr>
            <a:spLocks noGrp="1"/>
          </p:cNvSpPr>
          <p:nvPr>
            <p:ph type="title"/>
          </p:nvPr>
        </p:nvSpPr>
        <p:spPr/>
        <p:txBody>
          <a:bodyPr/>
          <a:lstStyle/>
          <a:p>
            <a:r>
              <a:rPr lang="fi-FI" dirty="0"/>
              <a:t>Sosiaalisen toimintakyvyn mittarit</a:t>
            </a:r>
          </a:p>
        </p:txBody>
      </p:sp>
      <p:sp>
        <p:nvSpPr>
          <p:cNvPr id="3" name="Sisällön paikkamerkki 2">
            <a:extLst>
              <a:ext uri="{FF2B5EF4-FFF2-40B4-BE49-F238E27FC236}">
                <a16:creationId xmlns:a16="http://schemas.microsoft.com/office/drawing/2014/main" id="{B33849B5-A15A-6ADC-A3D9-0B9E93C7DF3F}"/>
              </a:ext>
            </a:extLst>
          </p:cNvPr>
          <p:cNvSpPr>
            <a:spLocks noGrp="1"/>
          </p:cNvSpPr>
          <p:nvPr>
            <p:ph idx="1"/>
          </p:nvPr>
        </p:nvSpPr>
        <p:spPr/>
        <p:txBody>
          <a:bodyPr>
            <a:normAutofit/>
          </a:bodyPr>
          <a:lstStyle/>
          <a:p>
            <a:pPr algn="l"/>
            <a:r>
              <a:rPr lang="fi-FI" b="1" i="0" dirty="0">
                <a:solidFill>
                  <a:srgbClr val="333333"/>
                </a:solidFill>
                <a:effectLst/>
                <a:latin typeface="Lato" panose="020F0502020204030203" pitchFamily="34" charset="0"/>
              </a:rPr>
              <a:t>SOFAS (</a:t>
            </a:r>
            <a:r>
              <a:rPr lang="fi-FI" b="1" i="0" dirty="0" err="1">
                <a:solidFill>
                  <a:srgbClr val="333333"/>
                </a:solidFill>
                <a:effectLst/>
                <a:latin typeface="Lato" panose="020F0502020204030203" pitchFamily="34" charset="0"/>
              </a:rPr>
              <a:t>Social</a:t>
            </a:r>
            <a:r>
              <a:rPr lang="fi-FI" b="1" i="0" dirty="0">
                <a:solidFill>
                  <a:srgbClr val="333333"/>
                </a:solidFill>
                <a:effectLst/>
                <a:latin typeface="Lato" panose="020F0502020204030203" pitchFamily="34" charset="0"/>
              </a:rPr>
              <a:t> and </a:t>
            </a:r>
            <a:r>
              <a:rPr lang="fi-FI" b="1" i="0" dirty="0" err="1">
                <a:solidFill>
                  <a:srgbClr val="333333"/>
                </a:solidFill>
                <a:effectLst/>
                <a:latin typeface="Lato" panose="020F0502020204030203" pitchFamily="34" charset="0"/>
              </a:rPr>
              <a:t>Occupational</a:t>
            </a:r>
            <a:r>
              <a:rPr lang="fi-FI" b="1" i="0" dirty="0">
                <a:solidFill>
                  <a:srgbClr val="333333"/>
                </a:solidFill>
                <a:effectLst/>
                <a:latin typeface="Lato" panose="020F0502020204030203" pitchFamily="34" charset="0"/>
              </a:rPr>
              <a:t> </a:t>
            </a:r>
            <a:r>
              <a:rPr lang="fi-FI" b="1" i="0" dirty="0" err="1">
                <a:solidFill>
                  <a:srgbClr val="333333"/>
                </a:solidFill>
                <a:effectLst/>
                <a:latin typeface="Lato" panose="020F0502020204030203" pitchFamily="34" charset="0"/>
              </a:rPr>
              <a:t>Functioning</a:t>
            </a:r>
            <a:r>
              <a:rPr lang="fi-FI" b="1" i="0" dirty="0">
                <a:solidFill>
                  <a:srgbClr val="333333"/>
                </a:solidFill>
                <a:effectLst/>
                <a:latin typeface="Lato" panose="020F0502020204030203" pitchFamily="34" charset="0"/>
              </a:rPr>
              <a:t> </a:t>
            </a:r>
            <a:r>
              <a:rPr lang="fi-FI" b="1" i="0" dirty="0" err="1">
                <a:solidFill>
                  <a:srgbClr val="333333"/>
                </a:solidFill>
                <a:effectLst/>
                <a:latin typeface="Lato" panose="020F0502020204030203" pitchFamily="34" charset="0"/>
              </a:rPr>
              <a:t>Assessment</a:t>
            </a:r>
            <a:r>
              <a:rPr lang="fi-FI" b="1" i="0" dirty="0">
                <a:solidFill>
                  <a:srgbClr val="333333"/>
                </a:solidFill>
                <a:effectLst/>
                <a:latin typeface="Lato" panose="020F0502020204030203" pitchFamily="34" charset="0"/>
              </a:rPr>
              <a:t> </a:t>
            </a:r>
            <a:r>
              <a:rPr lang="fi-FI" b="1" i="0" dirty="0" err="1">
                <a:solidFill>
                  <a:srgbClr val="333333"/>
                </a:solidFill>
                <a:effectLst/>
                <a:latin typeface="Lato" panose="020F0502020204030203" pitchFamily="34" charset="0"/>
              </a:rPr>
              <a:t>Scale</a:t>
            </a:r>
            <a:r>
              <a:rPr lang="fi-FI" b="1" i="0" dirty="0">
                <a:solidFill>
                  <a:srgbClr val="333333"/>
                </a:solidFill>
                <a:effectLst/>
                <a:latin typeface="Lato" panose="020F0502020204030203" pitchFamily="34" charset="0"/>
              </a:rPr>
              <a:t>)</a:t>
            </a:r>
            <a:r>
              <a:rPr lang="fi-FI" b="0" i="0" dirty="0">
                <a:solidFill>
                  <a:srgbClr val="333333"/>
                </a:solidFill>
                <a:effectLst/>
                <a:latin typeface="Lato" panose="020F0502020204030203" pitchFamily="34" charset="0"/>
              </a:rPr>
              <a:t> eroaa GAF-skaalasta siinä, että huomiota kiinnitetään ainoastaan kykyyn toimia elinympäristössään, ei oireisiin. SOFAS perustuu arvioijan tekemään haastatteluun ja arviointiin, ja on ankkuripisteiden ulkopuolella hänen subjektiivisesta arviostaan riippuvainen. SOFAS on helppo ja nopea tapa toimintakyvyn karkean kokonaisarvion tekemiseen. Ks. Käypä hoito -suositus Depressio, taulukko 8. SOFAS-asteikko </a:t>
            </a:r>
            <a:r>
              <a:rPr lang="fi-FI" b="1" i="0" u="none" strike="noStrike" dirty="0">
                <a:solidFill>
                  <a:srgbClr val="FFFFFF"/>
                </a:solidFill>
                <a:effectLst/>
                <a:latin typeface="Lato" panose="020F0502020204030203" pitchFamily="34" charset="0"/>
                <a:hlinkClick r:id="rId2" tooltip="Depressio"/>
              </a:rPr>
              <a:t>1</a:t>
            </a:r>
            <a:endParaRPr lang="fi-FI" b="0" i="0" dirty="0">
              <a:solidFill>
                <a:srgbClr val="333333"/>
              </a:solidFill>
              <a:effectLst/>
              <a:latin typeface="Lato" panose="020F0502020204030203" pitchFamily="34" charset="0"/>
            </a:endParaRPr>
          </a:p>
          <a:p>
            <a:endParaRPr lang="fi-FI" dirty="0"/>
          </a:p>
        </p:txBody>
      </p:sp>
    </p:spTree>
    <p:extLst>
      <p:ext uri="{BB962C8B-B14F-4D97-AF65-F5344CB8AC3E}">
        <p14:creationId xmlns:p14="http://schemas.microsoft.com/office/powerpoint/2010/main" val="3671510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6A4B43-7436-5C44-795D-146C17600DFA}"/>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8C56AD85-3315-445E-9ADC-4E70DA9F8A6D}"/>
              </a:ext>
            </a:extLst>
          </p:cNvPr>
          <p:cNvSpPr>
            <a:spLocks noGrp="1"/>
          </p:cNvSpPr>
          <p:nvPr>
            <p:ph idx="1"/>
          </p:nvPr>
        </p:nvSpPr>
        <p:spPr/>
        <p:txBody>
          <a:bodyPr>
            <a:normAutofit/>
          </a:bodyPr>
          <a:lstStyle/>
          <a:p>
            <a:pPr algn="l"/>
            <a:r>
              <a:rPr lang="fi-FI" b="1" i="0" dirty="0">
                <a:solidFill>
                  <a:srgbClr val="333333"/>
                </a:solidFill>
                <a:effectLst/>
                <a:latin typeface="Lato" panose="020F0502020204030203" pitchFamily="34" charset="0"/>
              </a:rPr>
              <a:t>WHODAS 2.0 (WHO </a:t>
            </a:r>
            <a:r>
              <a:rPr lang="fi-FI" b="1" i="0" dirty="0" err="1">
                <a:solidFill>
                  <a:srgbClr val="333333"/>
                </a:solidFill>
                <a:effectLst/>
                <a:latin typeface="Lato" panose="020F0502020204030203" pitchFamily="34" charset="0"/>
              </a:rPr>
              <a:t>Disability</a:t>
            </a:r>
            <a:r>
              <a:rPr lang="fi-FI" b="1" i="0" dirty="0">
                <a:solidFill>
                  <a:srgbClr val="333333"/>
                </a:solidFill>
                <a:effectLst/>
                <a:latin typeface="Lato" panose="020F0502020204030203" pitchFamily="34" charset="0"/>
              </a:rPr>
              <a:t> </a:t>
            </a:r>
            <a:r>
              <a:rPr lang="fi-FI" b="1" i="0" dirty="0" err="1">
                <a:solidFill>
                  <a:srgbClr val="333333"/>
                </a:solidFill>
                <a:effectLst/>
                <a:latin typeface="Lato" panose="020F0502020204030203" pitchFamily="34" charset="0"/>
              </a:rPr>
              <a:t>Assessment</a:t>
            </a:r>
            <a:r>
              <a:rPr lang="fi-FI" b="1" i="0" dirty="0">
                <a:solidFill>
                  <a:srgbClr val="333333"/>
                </a:solidFill>
                <a:effectLst/>
                <a:latin typeface="Lato" panose="020F0502020204030203" pitchFamily="34" charset="0"/>
              </a:rPr>
              <a:t> </a:t>
            </a:r>
            <a:r>
              <a:rPr lang="fi-FI" b="1" i="0" dirty="0" err="1">
                <a:solidFill>
                  <a:srgbClr val="333333"/>
                </a:solidFill>
                <a:effectLst/>
                <a:latin typeface="Lato" panose="020F0502020204030203" pitchFamily="34" charset="0"/>
              </a:rPr>
              <a:t>Scale</a:t>
            </a:r>
            <a:r>
              <a:rPr lang="fi-FI" b="1" i="0" dirty="0">
                <a:solidFill>
                  <a:srgbClr val="333333"/>
                </a:solidFill>
                <a:effectLst/>
                <a:latin typeface="Lato" panose="020F0502020204030203" pitchFamily="34" charset="0"/>
              </a:rPr>
              <a:t>)</a:t>
            </a:r>
            <a:r>
              <a:rPr lang="fi-FI" b="0" i="0" dirty="0">
                <a:solidFill>
                  <a:srgbClr val="333333"/>
                </a:solidFill>
                <a:effectLst/>
                <a:latin typeface="Lato" panose="020F0502020204030203" pitchFamily="34" charset="0"/>
              </a:rPr>
              <a:t> sisältää versiosta riippuen 12 tai 36 kysymystä, jotka mittaavat toimintakyvyn eri osa-alueita; myös fyysistä ja kognitiivista toimintakykyä, joten WHODAS 2.0 soveltuu hyvin iäkkäillekin. Se soveltuu hyvin esim. hoito- ja kuntoutussuunnitelman perusselvitykseksi. WHODAS 2.0 lomakkeet voi täyttää ammattihenkilön lisäksi myös omainen tai potilas itse. Pitemmän version mukainen arviointi vie noin 20 minuuttia. WHODAS 2.0:n käyttö edellyttää rekisteröitymistä ja ilmoittaa käyttöönotosta suomenkielisen version suomentajalle Jyväskylän Ammattikorkeakoulun WHODAS 2.0 kotisivujen kautta. Suomenkielisen verkkoversion käsikirja ja lomakkeet ovat saatavissa tältä sivulta.</a:t>
            </a:r>
          </a:p>
          <a:p>
            <a:endParaRPr lang="fi-FI" dirty="0"/>
          </a:p>
        </p:txBody>
      </p:sp>
    </p:spTree>
    <p:extLst>
      <p:ext uri="{BB962C8B-B14F-4D97-AF65-F5344CB8AC3E}">
        <p14:creationId xmlns:p14="http://schemas.microsoft.com/office/powerpoint/2010/main" val="293277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E75A7E-65E4-6724-BDD8-F6A9215DF01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0EB9EAE5-6141-8B50-CC3C-DD39037A5E4C}"/>
              </a:ext>
            </a:extLst>
          </p:cNvPr>
          <p:cNvSpPr>
            <a:spLocks noGrp="1"/>
          </p:cNvSpPr>
          <p:nvPr>
            <p:ph idx="1"/>
          </p:nvPr>
        </p:nvSpPr>
        <p:spPr/>
        <p:txBody>
          <a:bodyPr/>
          <a:lstStyle/>
          <a:p>
            <a:r>
              <a:rPr lang="fi-FI" b="1" i="0" dirty="0">
                <a:solidFill>
                  <a:srgbClr val="333333"/>
                </a:solidFill>
                <a:effectLst/>
                <a:latin typeface="Lato" panose="020F0502020204030203" pitchFamily="34" charset="0"/>
              </a:rPr>
              <a:t>SFS (</a:t>
            </a:r>
            <a:r>
              <a:rPr lang="fi-FI" b="1" i="0" dirty="0" err="1">
                <a:solidFill>
                  <a:srgbClr val="333333"/>
                </a:solidFill>
                <a:effectLst/>
                <a:latin typeface="Lato" panose="020F0502020204030203" pitchFamily="34" charset="0"/>
              </a:rPr>
              <a:t>Social</a:t>
            </a:r>
            <a:r>
              <a:rPr lang="fi-FI" b="1" i="0" dirty="0">
                <a:solidFill>
                  <a:srgbClr val="333333"/>
                </a:solidFill>
                <a:effectLst/>
                <a:latin typeface="Lato" panose="020F0502020204030203" pitchFamily="34" charset="0"/>
              </a:rPr>
              <a:t> </a:t>
            </a:r>
            <a:r>
              <a:rPr lang="fi-FI" b="1" i="0" dirty="0" err="1">
                <a:solidFill>
                  <a:srgbClr val="333333"/>
                </a:solidFill>
                <a:effectLst/>
                <a:latin typeface="Lato" panose="020F0502020204030203" pitchFamily="34" charset="0"/>
              </a:rPr>
              <a:t>Functioning</a:t>
            </a:r>
            <a:r>
              <a:rPr lang="fi-FI" b="1" i="0" dirty="0">
                <a:solidFill>
                  <a:srgbClr val="333333"/>
                </a:solidFill>
                <a:effectLst/>
                <a:latin typeface="Lato" panose="020F0502020204030203" pitchFamily="34" charset="0"/>
              </a:rPr>
              <a:t> </a:t>
            </a:r>
            <a:r>
              <a:rPr lang="fi-FI" b="1" i="0" dirty="0" err="1">
                <a:solidFill>
                  <a:srgbClr val="333333"/>
                </a:solidFill>
                <a:effectLst/>
                <a:latin typeface="Lato" panose="020F0502020204030203" pitchFamily="34" charset="0"/>
              </a:rPr>
              <a:t>Scale</a:t>
            </a:r>
            <a:r>
              <a:rPr lang="fi-FI" b="1" i="0" dirty="0">
                <a:solidFill>
                  <a:srgbClr val="333333"/>
                </a:solidFill>
                <a:effectLst/>
                <a:latin typeface="Lato" panose="020F0502020204030203" pitchFamily="34" charset="0"/>
              </a:rPr>
              <a:t>)</a:t>
            </a:r>
            <a:r>
              <a:rPr lang="fi-FI" b="0" i="0" dirty="0">
                <a:solidFill>
                  <a:srgbClr val="333333"/>
                </a:solidFill>
                <a:effectLst/>
                <a:latin typeface="Lato" panose="020F0502020204030203" pitchFamily="34" charset="0"/>
              </a:rPr>
              <a:t> on tarkoitettu vaikeasta mielenterveyshäiriöstä kärsivien henkilöiden toimintakyvyn kartoittamiseen ja seurantaan. SFS mittaa vapaa-ajan toimintaa, sosiaalista kanssakäymistä, työtä tai opiskelua ja itsestä huolehtimista. SFS kuvaa kohtalaisen hyvin objektiivisesti toteutuvaa toimintaa ja on suhteellisen herkkä sen muutoksille. Ammattilaisen ohella arvioinnin voi suorittaa myös omainen tai potilas itse. Arvioinnin suorittaminen kestää noin 20 minuuttia. SFS on laajasti käytetty kliinisessä tutkimuksessa. SFS on suomennettu HYKS Psykiatrian toimesta ja siitä on verkkoversio.</a:t>
            </a:r>
          </a:p>
          <a:p>
            <a:endParaRPr lang="fi-FI" dirty="0"/>
          </a:p>
        </p:txBody>
      </p:sp>
    </p:spTree>
    <p:extLst>
      <p:ext uri="{BB962C8B-B14F-4D97-AF65-F5344CB8AC3E}">
        <p14:creationId xmlns:p14="http://schemas.microsoft.com/office/powerpoint/2010/main" val="108126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C36AF4-0CE4-2549-00A5-20795F4B962D}"/>
              </a:ext>
            </a:extLst>
          </p:cNvPr>
          <p:cNvSpPr>
            <a:spLocks noGrp="1"/>
          </p:cNvSpPr>
          <p:nvPr>
            <p:ph type="title"/>
          </p:nvPr>
        </p:nvSpPr>
        <p:spPr/>
        <p:txBody>
          <a:bodyPr/>
          <a:lstStyle/>
          <a:p>
            <a:r>
              <a:rPr lang="fi-FI" dirty="0"/>
              <a:t>Sosiaalinen vahvistaminen</a:t>
            </a:r>
          </a:p>
        </p:txBody>
      </p:sp>
      <p:sp>
        <p:nvSpPr>
          <p:cNvPr id="3" name="Sisällön paikkamerkki 2">
            <a:extLst>
              <a:ext uri="{FF2B5EF4-FFF2-40B4-BE49-F238E27FC236}">
                <a16:creationId xmlns:a16="http://schemas.microsoft.com/office/drawing/2014/main" id="{74B4313C-7491-CD8A-F153-99C6E40D7E4F}"/>
              </a:ext>
            </a:extLst>
          </p:cNvPr>
          <p:cNvSpPr>
            <a:spLocks noGrp="1"/>
          </p:cNvSpPr>
          <p:nvPr>
            <p:ph idx="1"/>
          </p:nvPr>
        </p:nvSpPr>
        <p:spPr/>
        <p:txBody>
          <a:bodyPr/>
          <a:lstStyle/>
          <a:p>
            <a:pPr marL="0" indent="0">
              <a:buNone/>
            </a:pPr>
            <a:r>
              <a:rPr lang="fi-FI" b="0" i="0" dirty="0">
                <a:solidFill>
                  <a:srgbClr val="000000"/>
                </a:solidFill>
                <a:effectLst/>
                <a:latin typeface="Open Sans" panose="020B0606030504020204" pitchFamily="34" charset="0"/>
              </a:rPr>
              <a:t>Käytännössä sosiaalisen vahvistumisen ydin hahmottuu kolmesta tekijästä, joita ovat: </a:t>
            </a:r>
          </a:p>
          <a:p>
            <a:r>
              <a:rPr lang="fi-FI" b="0" i="0" dirty="0">
                <a:solidFill>
                  <a:srgbClr val="000000"/>
                </a:solidFill>
                <a:effectLst/>
                <a:latin typeface="Open Sans" panose="020B0606030504020204" pitchFamily="34" charset="0"/>
              </a:rPr>
              <a:t>vuorovaikutustaidot ja sosiaalinen toimintakyky </a:t>
            </a:r>
          </a:p>
          <a:p>
            <a:r>
              <a:rPr lang="fi-FI" b="0" i="0" dirty="0">
                <a:solidFill>
                  <a:srgbClr val="000000"/>
                </a:solidFill>
                <a:effectLst/>
                <a:latin typeface="Open Sans" panose="020B0606030504020204" pitchFamily="34" charset="0"/>
              </a:rPr>
              <a:t>itsetunto ja itsensä arvostaminen </a:t>
            </a:r>
          </a:p>
          <a:p>
            <a:r>
              <a:rPr lang="fi-FI" b="0" i="0" dirty="0">
                <a:solidFill>
                  <a:srgbClr val="000000"/>
                </a:solidFill>
                <a:effectLst/>
                <a:latin typeface="Open Sans" panose="020B0606030504020204" pitchFamily="34" charset="0"/>
              </a:rPr>
              <a:t>elämänhallinta ja osallisuus </a:t>
            </a:r>
          </a:p>
          <a:p>
            <a:endParaRPr lang="fi-FI" dirty="0">
              <a:solidFill>
                <a:srgbClr val="000000"/>
              </a:solidFill>
              <a:latin typeface="Open Sans" panose="020B0606030504020204" pitchFamily="34" charset="0"/>
            </a:endParaRPr>
          </a:p>
          <a:p>
            <a:pPr marL="0" indent="0">
              <a:buNone/>
            </a:pPr>
            <a:r>
              <a:rPr lang="fi-FI" b="0" i="0" dirty="0">
                <a:solidFill>
                  <a:srgbClr val="000000"/>
                </a:solidFill>
                <a:effectLst/>
                <a:latin typeface="Open Sans" panose="020B0606030504020204" pitchFamily="34" charset="0"/>
              </a:rPr>
              <a:t>Yksi sosiaalisen vahvistamisen tärkeimmistä lähikäsitteistä on sosiaalinen toimintakyky.</a:t>
            </a:r>
            <a:endParaRPr lang="fi-FI" dirty="0"/>
          </a:p>
        </p:txBody>
      </p:sp>
    </p:spTree>
    <p:extLst>
      <p:ext uri="{BB962C8B-B14F-4D97-AF65-F5344CB8AC3E}">
        <p14:creationId xmlns:p14="http://schemas.microsoft.com/office/powerpoint/2010/main" val="2333181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D832AB-0D4E-04B5-980D-A1666ECB2D0C}"/>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1BD7EB84-7BBB-D031-3D73-D0CF642D4F18}"/>
              </a:ext>
            </a:extLst>
          </p:cNvPr>
          <p:cNvSpPr>
            <a:spLocks noGrp="1"/>
          </p:cNvSpPr>
          <p:nvPr>
            <p:ph idx="1"/>
          </p:nvPr>
        </p:nvSpPr>
        <p:spPr/>
        <p:txBody>
          <a:bodyPr/>
          <a:lstStyle/>
          <a:p>
            <a:r>
              <a:rPr lang="fi-FI" sz="2000" b="0" i="0" dirty="0">
                <a:solidFill>
                  <a:srgbClr val="333333"/>
                </a:solidFill>
                <a:effectLst/>
                <a:latin typeface="Lato" panose="020F0502020204030203" pitchFamily="34" charset="0"/>
              </a:rPr>
              <a:t>Oirekartoitus- ja toimintakykymittareita on koottu sekä Terveysporttiin että Mielenterveystaloon  jossa osa mittareista on vapaasti saatavana mm. masennus- ja ahdistuneisuusoireita koskien ja osa ammattilaissivustolla.</a:t>
            </a:r>
          </a:p>
          <a:p>
            <a:r>
              <a:rPr lang="fi-FI" sz="2000" b="0" i="0" dirty="0">
                <a:solidFill>
                  <a:srgbClr val="333333"/>
                </a:solidFill>
                <a:effectLst/>
                <a:latin typeface="Lato" panose="020F0502020204030203" pitchFamily="34" charset="0"/>
                <a:hlinkClick r:id="rId2"/>
              </a:rPr>
              <a:t>https://www.mielenterveystalo.fi/aikuiset/itsehoito-ja-oppaat/itsehoito/tyokaluja_itsehoito/Pages/Harjoitusnro1Onnimittarissa.aspx</a:t>
            </a:r>
            <a:r>
              <a:rPr lang="fi-FI" sz="2000" b="0" i="0" dirty="0">
                <a:solidFill>
                  <a:srgbClr val="333333"/>
                </a:solidFill>
                <a:effectLst/>
                <a:latin typeface="Lato" panose="020F0502020204030203" pitchFamily="34" charset="0"/>
              </a:rPr>
              <a:t> </a:t>
            </a:r>
          </a:p>
          <a:p>
            <a:r>
              <a:rPr lang="fi-FI" sz="2000" b="0" i="0" dirty="0">
                <a:solidFill>
                  <a:srgbClr val="333333"/>
                </a:solidFill>
                <a:effectLst/>
                <a:latin typeface="Lato" panose="020F0502020204030203" pitchFamily="34" charset="0"/>
                <a:hlinkClick r:id="rId3"/>
              </a:rPr>
              <a:t>https://www.mielenterveystalo.fi/aikuiset/itsearviointi/Pages/GAD-7.aspx</a:t>
            </a:r>
            <a:r>
              <a:rPr lang="fi-FI" sz="2000" b="0" i="0" dirty="0">
                <a:solidFill>
                  <a:srgbClr val="333333"/>
                </a:solidFill>
                <a:effectLst/>
                <a:latin typeface="Lato" panose="020F0502020204030203" pitchFamily="34" charset="0"/>
              </a:rPr>
              <a:t> </a:t>
            </a:r>
          </a:p>
          <a:p>
            <a:endParaRPr lang="fi-FI" sz="2000" dirty="0">
              <a:solidFill>
                <a:srgbClr val="333333"/>
              </a:solidFill>
              <a:latin typeface="Lato" panose="020F0502020204030203" pitchFamily="34" charset="0"/>
            </a:endParaRPr>
          </a:p>
          <a:p>
            <a:r>
              <a:rPr lang="fi-FI" sz="2000" dirty="0">
                <a:solidFill>
                  <a:srgbClr val="333333"/>
                </a:solidFill>
                <a:latin typeface="Lato" panose="020F0502020204030203" pitchFamily="34" charset="0"/>
              </a:rPr>
              <a:t>Mielenterveystalo.fi</a:t>
            </a:r>
          </a:p>
          <a:p>
            <a:endParaRPr lang="fi-FI" dirty="0"/>
          </a:p>
        </p:txBody>
      </p:sp>
    </p:spTree>
    <p:extLst>
      <p:ext uri="{BB962C8B-B14F-4D97-AF65-F5344CB8AC3E}">
        <p14:creationId xmlns:p14="http://schemas.microsoft.com/office/powerpoint/2010/main" val="3154364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703B43-2127-83E6-49F8-EB1958D38AB6}"/>
              </a:ext>
            </a:extLst>
          </p:cNvPr>
          <p:cNvSpPr>
            <a:spLocks noGrp="1"/>
          </p:cNvSpPr>
          <p:nvPr>
            <p:ph type="title"/>
          </p:nvPr>
        </p:nvSpPr>
        <p:spPr/>
        <p:txBody>
          <a:bodyPr/>
          <a:lstStyle/>
          <a:p>
            <a:r>
              <a:rPr lang="fi-FI" dirty="0" err="1"/>
              <a:t>Sos.toimintakyky</a:t>
            </a:r>
            <a:r>
              <a:rPr lang="fi-FI" dirty="0"/>
              <a:t> </a:t>
            </a:r>
            <a:br>
              <a:rPr lang="fi-FI" dirty="0"/>
            </a:br>
            <a:r>
              <a:rPr lang="fi-FI" dirty="0"/>
              <a:t>terveysportti.fi/TOIMIA-tietokanta</a:t>
            </a:r>
          </a:p>
        </p:txBody>
      </p:sp>
      <p:sp>
        <p:nvSpPr>
          <p:cNvPr id="3" name="Sisällön paikkamerkki 2">
            <a:extLst>
              <a:ext uri="{FF2B5EF4-FFF2-40B4-BE49-F238E27FC236}">
                <a16:creationId xmlns:a16="http://schemas.microsoft.com/office/drawing/2014/main" id="{7C3C3205-40F8-3C96-D67E-3B2EFE16AEE3}"/>
              </a:ext>
            </a:extLst>
          </p:cNvPr>
          <p:cNvSpPr>
            <a:spLocks noGrp="1"/>
          </p:cNvSpPr>
          <p:nvPr>
            <p:ph idx="1"/>
          </p:nvPr>
        </p:nvSpPr>
        <p:spPr/>
        <p:txBody>
          <a:bodyPr>
            <a:normAutofit lnSpcReduction="10000"/>
          </a:bodyPr>
          <a:lstStyle/>
          <a:p>
            <a:r>
              <a:rPr lang="fi-FI" sz="2000" b="0" i="0" dirty="0">
                <a:solidFill>
                  <a:srgbClr val="212529"/>
                </a:solidFill>
                <a:effectLst/>
                <a:latin typeface="arial" panose="020B0604020202020204" pitchFamily="34" charset="0"/>
              </a:rPr>
              <a:t>Potentiaalinen sosiaalinen toimintakyky muodostuu yksilöön liittyvien tekijöiden (esim. sosiaaliset taidot, temperamentti, motiivit, tavoitteet, arvostukset) ja </a:t>
            </a:r>
          </a:p>
          <a:p>
            <a:r>
              <a:rPr lang="fi-FI" sz="2000" b="0" i="0" dirty="0">
                <a:solidFill>
                  <a:srgbClr val="212529"/>
                </a:solidFill>
                <a:effectLst/>
                <a:latin typeface="arial" panose="020B0604020202020204" pitchFamily="34" charset="0"/>
              </a:rPr>
              <a:t>sosiaalisen verkoston, ympäristön, yhteisön ja yhteiskunnan välisessä dynaamisessa vuorovaikutuksessa niiden tarjoamien mahdollisuuksien ja rajoitteiden puitteissa. </a:t>
            </a:r>
          </a:p>
          <a:p>
            <a:r>
              <a:rPr lang="fi-FI" sz="2000" b="0" i="0" dirty="0">
                <a:solidFill>
                  <a:srgbClr val="212529"/>
                </a:solidFill>
                <a:effectLst/>
                <a:latin typeface="arial" panose="020B0604020202020204" pitchFamily="34" charset="0"/>
              </a:rPr>
              <a:t>Aktuaalinen (ajankohtainen) sosiaalinen toimintakyky ilmenee toimijuutena mm. vuorovaikutuksessa sosiaalisessa verkostossa, rooleista suoriutumisena, sosiaalisena aktiivisuutena ja osallistumisena sekä yhteisyyden ja osallisuuden kokemuksina. </a:t>
            </a:r>
          </a:p>
          <a:p>
            <a:r>
              <a:rPr lang="fi-FI" sz="2000" dirty="0">
                <a:hlinkClick r:id="rId2"/>
              </a:rPr>
              <a:t>https://www.terveysportti.fi/apps/dtk/tmi</a:t>
            </a:r>
            <a:r>
              <a:rPr lang="fi-FI" sz="2000" dirty="0"/>
              <a:t> </a:t>
            </a:r>
          </a:p>
        </p:txBody>
      </p:sp>
    </p:spTree>
    <p:extLst>
      <p:ext uri="{BB962C8B-B14F-4D97-AF65-F5344CB8AC3E}">
        <p14:creationId xmlns:p14="http://schemas.microsoft.com/office/powerpoint/2010/main" val="3243809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83028F-0CA8-E087-DFED-99AB28E96752}"/>
              </a:ext>
            </a:extLst>
          </p:cNvPr>
          <p:cNvSpPr>
            <a:spLocks noGrp="1"/>
          </p:cNvSpPr>
          <p:nvPr>
            <p:ph type="title"/>
          </p:nvPr>
        </p:nvSpPr>
        <p:spPr>
          <a:xfrm>
            <a:off x="2592925" y="509810"/>
            <a:ext cx="8911687" cy="1280890"/>
          </a:xfrm>
        </p:spPr>
        <p:txBody>
          <a:bodyPr/>
          <a:lstStyle/>
          <a:p>
            <a:r>
              <a:rPr lang="fi-FI" b="0" i="0" dirty="0">
                <a:solidFill>
                  <a:srgbClr val="212529"/>
                </a:solidFill>
                <a:effectLst/>
                <a:latin typeface="arial" panose="020B0604020202020204" pitchFamily="34" charset="0"/>
              </a:rPr>
              <a:t>Sosiaalisen toimintakyvyn mittaaminen </a:t>
            </a:r>
            <a:endParaRPr lang="fi-FI" dirty="0"/>
          </a:p>
        </p:txBody>
      </p:sp>
      <p:sp>
        <p:nvSpPr>
          <p:cNvPr id="3" name="Sisällön paikkamerkki 2">
            <a:extLst>
              <a:ext uri="{FF2B5EF4-FFF2-40B4-BE49-F238E27FC236}">
                <a16:creationId xmlns:a16="http://schemas.microsoft.com/office/drawing/2014/main" id="{C4375A4C-7C18-7E81-7509-422FC9ED6BA6}"/>
              </a:ext>
            </a:extLst>
          </p:cNvPr>
          <p:cNvSpPr>
            <a:spLocks noGrp="1"/>
          </p:cNvSpPr>
          <p:nvPr>
            <p:ph idx="1"/>
          </p:nvPr>
        </p:nvSpPr>
        <p:spPr>
          <a:xfrm>
            <a:off x="2589212" y="1485900"/>
            <a:ext cx="8915400" cy="5010150"/>
          </a:xfrm>
        </p:spPr>
        <p:txBody>
          <a:bodyPr>
            <a:normAutofit lnSpcReduction="10000"/>
          </a:bodyPr>
          <a:lstStyle/>
          <a:p>
            <a:pPr algn="l"/>
            <a:r>
              <a:rPr lang="fi-FI" b="0" i="0" dirty="0">
                <a:solidFill>
                  <a:srgbClr val="212529"/>
                </a:solidFill>
                <a:effectLst/>
                <a:latin typeface="arial" panose="020B0604020202020204" pitchFamily="34" charset="0"/>
              </a:rPr>
              <a:t> </a:t>
            </a:r>
            <a:r>
              <a:rPr lang="fi-FI" sz="2400" b="0" i="0" dirty="0">
                <a:solidFill>
                  <a:srgbClr val="212529"/>
                </a:solidFill>
                <a:effectLst/>
                <a:latin typeface="arial" panose="020B0604020202020204" pitchFamily="34" charset="0"/>
              </a:rPr>
              <a:t>edellyttää monien ulottuvuuksien ottamista tarkasteluun. Väestötutkimuksissa sosiaalisen toimintakyvyn mittaamisessa voidaan hyödyntää menetelmiä, joiden oletetaan kuvaavan kykyä olla vuorovaikutuksessa, kykyä suoriutua sosiaalisista tilanteista ja kykyä toimia yhteisön ja yhteiskunnan jäsenenä, ja tehdä johtopäätöksiä niiden pohjalta. </a:t>
            </a:r>
          </a:p>
          <a:p>
            <a:r>
              <a:rPr lang="fi-FI" sz="2400" b="0" i="0" dirty="0">
                <a:solidFill>
                  <a:srgbClr val="212529"/>
                </a:solidFill>
                <a:effectLst/>
                <a:latin typeface="arial" panose="020B0604020202020204" pitchFamily="34" charset="0"/>
              </a:rPr>
              <a:t>keskeisimmät ulottuvuudet, jotka tulisi ottaa huomioon sosiaalista toimintakykyä arvioitaessa jaetaan karkeasti kahteen osa-alueeseen</a:t>
            </a:r>
          </a:p>
          <a:p>
            <a:pPr marL="914400" lvl="1" indent="-457200">
              <a:buFont typeface="+mj-lt"/>
              <a:buAutoNum type="arabicPeriod"/>
            </a:pPr>
            <a:r>
              <a:rPr lang="fi-FI" sz="2000" b="0" i="0" dirty="0">
                <a:solidFill>
                  <a:srgbClr val="212529"/>
                </a:solidFill>
                <a:effectLst/>
                <a:latin typeface="arial" panose="020B0604020202020204" pitchFamily="34" charset="0"/>
              </a:rPr>
              <a:t> henkilöiden välinen vuorovaikutus ja ihmissuhteet ja toinen</a:t>
            </a:r>
          </a:p>
          <a:p>
            <a:pPr marL="914400" lvl="1" indent="-457200">
              <a:buFont typeface="+mj-lt"/>
              <a:buAutoNum type="arabicPeriod"/>
            </a:pPr>
            <a:r>
              <a:rPr lang="fi-FI" sz="2000" b="0" i="0" dirty="0">
                <a:solidFill>
                  <a:srgbClr val="212529"/>
                </a:solidFill>
                <a:effectLst/>
                <a:latin typeface="arial" panose="020B0604020202020204" pitchFamily="34" charset="0"/>
              </a:rPr>
              <a:t> sosiaalinen osallistuminen, joka kuvaa ihmistä aktiivisena toimijana, osallistujana yhteisöissä ja yhteiskunnassa </a:t>
            </a:r>
          </a:p>
          <a:p>
            <a:pPr marL="457200" lvl="1" indent="0">
              <a:buNone/>
            </a:pPr>
            <a:r>
              <a:rPr lang="fi-FI" b="0" i="0" dirty="0">
                <a:solidFill>
                  <a:srgbClr val="212529"/>
                </a:solidFill>
                <a:effectLst/>
                <a:latin typeface="arial" panose="020B0604020202020204" pitchFamily="34" charset="0"/>
              </a:rPr>
              <a:t>(ks. Heikkinen 1987, 1990; Kanaoja 1987). </a:t>
            </a:r>
            <a:endParaRPr lang="fi-FI" dirty="0"/>
          </a:p>
        </p:txBody>
      </p:sp>
    </p:spTree>
    <p:extLst>
      <p:ext uri="{BB962C8B-B14F-4D97-AF65-F5344CB8AC3E}">
        <p14:creationId xmlns:p14="http://schemas.microsoft.com/office/powerpoint/2010/main" val="3625111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749361-86E1-4709-7F15-789798D8D1F6}"/>
              </a:ext>
            </a:extLst>
          </p:cNvPr>
          <p:cNvSpPr>
            <a:spLocks noGrp="1"/>
          </p:cNvSpPr>
          <p:nvPr>
            <p:ph type="title"/>
          </p:nvPr>
        </p:nvSpPr>
        <p:spPr/>
        <p:txBody>
          <a:bodyPr/>
          <a:lstStyle/>
          <a:p>
            <a:r>
              <a:rPr lang="fi-FI" dirty="0"/>
              <a:t>Henkilöiden välinen vuorovaikutus -ulottuvuus</a:t>
            </a:r>
          </a:p>
        </p:txBody>
      </p:sp>
      <p:sp>
        <p:nvSpPr>
          <p:cNvPr id="3" name="Sisällön paikkamerkki 2">
            <a:extLst>
              <a:ext uri="{FF2B5EF4-FFF2-40B4-BE49-F238E27FC236}">
                <a16:creationId xmlns:a16="http://schemas.microsoft.com/office/drawing/2014/main" id="{90BA7D45-6262-2708-0782-FADC81598FAE}"/>
              </a:ext>
            </a:extLst>
          </p:cNvPr>
          <p:cNvSpPr>
            <a:spLocks noGrp="1"/>
          </p:cNvSpPr>
          <p:nvPr>
            <p:ph idx="1"/>
          </p:nvPr>
        </p:nvSpPr>
        <p:spPr/>
        <p:txBody>
          <a:bodyPr>
            <a:normAutofit/>
          </a:bodyPr>
          <a:lstStyle/>
          <a:p>
            <a:r>
              <a:rPr lang="fi-FI" sz="2000" b="0" i="0" dirty="0">
                <a:solidFill>
                  <a:srgbClr val="212529"/>
                </a:solidFill>
                <a:effectLst/>
                <a:latin typeface="arial" panose="020B0604020202020204" pitchFamily="34" charset="0"/>
              </a:rPr>
              <a:t>ulottuvuutta voidaan arvioida objektiivisesta tai subjektiivisesta näkökulmasta ja se sisältää tässä suosituksessa mainitut seuraavat osa-alueet:</a:t>
            </a:r>
          </a:p>
          <a:p>
            <a:r>
              <a:rPr lang="fi-FI" sz="2000" b="0" i="0" dirty="0">
                <a:solidFill>
                  <a:srgbClr val="212529"/>
                </a:solidFill>
                <a:effectLst/>
                <a:latin typeface="arial" panose="020B0604020202020204" pitchFamily="34" charset="0"/>
              </a:rPr>
              <a:t>1) sosiaalinen verkosto (koko, rakenne ja verkoston välinen vuorovaikutus),</a:t>
            </a:r>
          </a:p>
          <a:p>
            <a:r>
              <a:rPr lang="fi-FI" sz="2000" b="0" i="0" dirty="0">
                <a:solidFill>
                  <a:srgbClr val="212529"/>
                </a:solidFill>
                <a:effectLst/>
                <a:latin typeface="arial" panose="020B0604020202020204" pitchFamily="34" charset="0"/>
              </a:rPr>
              <a:t> 2) sosiaalinen eristyneisyys, </a:t>
            </a:r>
          </a:p>
          <a:p>
            <a:r>
              <a:rPr lang="fi-FI" sz="2000" b="0" i="0" dirty="0">
                <a:solidFill>
                  <a:srgbClr val="212529"/>
                </a:solidFill>
                <a:effectLst/>
                <a:latin typeface="arial" panose="020B0604020202020204" pitchFamily="34" charset="0"/>
              </a:rPr>
              <a:t>3) vuorovaikutussuhteiden koettu laatu (sosiaalinen yhteisyys ja yksinäisyyden tunne) sekä </a:t>
            </a:r>
          </a:p>
          <a:p>
            <a:r>
              <a:rPr lang="fi-FI" sz="2000" b="0" i="0" dirty="0">
                <a:solidFill>
                  <a:srgbClr val="212529"/>
                </a:solidFill>
                <a:effectLst/>
                <a:latin typeface="arial" panose="020B0604020202020204" pitchFamily="34" charset="0"/>
              </a:rPr>
              <a:t>4) sosiaaliset taidot (sosiaalinen joustavuus ja vuorovaikutusongelmat </a:t>
            </a:r>
          </a:p>
          <a:p>
            <a:endParaRPr lang="fi-FI" dirty="0"/>
          </a:p>
        </p:txBody>
      </p:sp>
    </p:spTree>
    <p:extLst>
      <p:ext uri="{BB962C8B-B14F-4D97-AF65-F5344CB8AC3E}">
        <p14:creationId xmlns:p14="http://schemas.microsoft.com/office/powerpoint/2010/main" val="653628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758230-0CEE-4066-A5D7-66CBD6C508EF}"/>
              </a:ext>
            </a:extLst>
          </p:cNvPr>
          <p:cNvSpPr>
            <a:spLocks noGrp="1"/>
          </p:cNvSpPr>
          <p:nvPr>
            <p:ph type="title"/>
          </p:nvPr>
        </p:nvSpPr>
        <p:spPr/>
        <p:txBody>
          <a:bodyPr/>
          <a:lstStyle/>
          <a:p>
            <a:r>
              <a:rPr lang="fi-FI" dirty="0"/>
              <a:t>Sosiaalinen osallistuminen</a:t>
            </a:r>
          </a:p>
        </p:txBody>
      </p:sp>
      <p:sp>
        <p:nvSpPr>
          <p:cNvPr id="3" name="Sisällön paikkamerkki 2">
            <a:extLst>
              <a:ext uri="{FF2B5EF4-FFF2-40B4-BE49-F238E27FC236}">
                <a16:creationId xmlns:a16="http://schemas.microsoft.com/office/drawing/2014/main" id="{00A2F0E7-B235-59B4-9122-67B45C9AD082}"/>
              </a:ext>
            </a:extLst>
          </p:cNvPr>
          <p:cNvSpPr>
            <a:spLocks noGrp="1"/>
          </p:cNvSpPr>
          <p:nvPr>
            <p:ph idx="1"/>
          </p:nvPr>
        </p:nvSpPr>
        <p:spPr/>
        <p:txBody>
          <a:bodyPr>
            <a:normAutofit/>
          </a:bodyPr>
          <a:lstStyle/>
          <a:p>
            <a:r>
              <a:rPr lang="fi-FI" sz="2000" b="0" i="0" dirty="0">
                <a:solidFill>
                  <a:srgbClr val="212529"/>
                </a:solidFill>
                <a:effectLst/>
                <a:latin typeface="arial" panose="020B0604020202020204" pitchFamily="34" charset="0"/>
              </a:rPr>
              <a:t>käsittää seuraavat osa-alueet: </a:t>
            </a:r>
          </a:p>
          <a:p>
            <a:r>
              <a:rPr lang="fi-FI" sz="2000" b="0" i="0" dirty="0">
                <a:solidFill>
                  <a:srgbClr val="212529"/>
                </a:solidFill>
                <a:effectLst/>
                <a:latin typeface="arial" panose="020B0604020202020204" pitchFamily="34" charset="0"/>
              </a:rPr>
              <a:t>1) itsenäisesti tehtävät harrastukset sekä </a:t>
            </a:r>
          </a:p>
          <a:p>
            <a:r>
              <a:rPr lang="fi-FI" sz="2000" b="0" i="0" dirty="0">
                <a:solidFill>
                  <a:srgbClr val="212529"/>
                </a:solidFill>
                <a:effectLst/>
                <a:latin typeface="arial" panose="020B0604020202020204" pitchFamily="34" charset="0"/>
              </a:rPr>
              <a:t>2) kollektiivinen (ryhmää tai yhteisöä koskeva)</a:t>
            </a:r>
          </a:p>
          <a:p>
            <a:r>
              <a:rPr lang="fi-FI" sz="2000" b="0" i="0" dirty="0">
                <a:solidFill>
                  <a:srgbClr val="212529"/>
                </a:solidFill>
                <a:effectLst/>
                <a:latin typeface="arial" panose="020B0604020202020204" pitchFamily="34" charset="0"/>
              </a:rPr>
              <a:t>3) produktiivinen (tuottava) </a:t>
            </a:r>
          </a:p>
          <a:p>
            <a:r>
              <a:rPr lang="fi-FI" sz="2000" b="0" i="0" dirty="0">
                <a:solidFill>
                  <a:srgbClr val="212529"/>
                </a:solidFill>
                <a:effectLst/>
                <a:latin typeface="arial" panose="020B0604020202020204" pitchFamily="34" charset="0"/>
              </a:rPr>
              <a:t>4) poliittinen osallistuminen. </a:t>
            </a:r>
            <a:endParaRPr lang="fi-FI" sz="2000" dirty="0"/>
          </a:p>
        </p:txBody>
      </p:sp>
    </p:spTree>
    <p:extLst>
      <p:ext uri="{BB962C8B-B14F-4D97-AF65-F5344CB8AC3E}">
        <p14:creationId xmlns:p14="http://schemas.microsoft.com/office/powerpoint/2010/main" val="574072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a:extLst>
              <a:ext uri="{FF2B5EF4-FFF2-40B4-BE49-F238E27FC236}">
                <a16:creationId xmlns:a16="http://schemas.microsoft.com/office/drawing/2014/main" id="{88581B56-4998-51DB-19A4-65F85CF7452E}"/>
              </a:ext>
            </a:extLst>
          </p:cNvPr>
          <p:cNvPicPr>
            <a:picLocks noGrp="1" noChangeAspect="1"/>
          </p:cNvPicPr>
          <p:nvPr>
            <p:ph idx="1"/>
          </p:nvPr>
        </p:nvPicPr>
        <p:blipFill>
          <a:blip r:embed="rId2"/>
          <a:stretch>
            <a:fillRect/>
          </a:stretch>
        </p:blipFill>
        <p:spPr>
          <a:xfrm>
            <a:off x="197142" y="159027"/>
            <a:ext cx="11876297" cy="6698974"/>
          </a:xfrm>
          <a:prstGeom prst="rect">
            <a:avLst/>
          </a:prstGeom>
        </p:spPr>
      </p:pic>
    </p:spTree>
    <p:extLst>
      <p:ext uri="{BB962C8B-B14F-4D97-AF65-F5344CB8AC3E}">
        <p14:creationId xmlns:p14="http://schemas.microsoft.com/office/powerpoint/2010/main" val="2413938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a:extLst>
              <a:ext uri="{FF2B5EF4-FFF2-40B4-BE49-F238E27FC236}">
                <a16:creationId xmlns:a16="http://schemas.microsoft.com/office/drawing/2014/main" id="{C926856D-B4D1-FFF1-DAE7-A2B57153E5D3}"/>
              </a:ext>
            </a:extLst>
          </p:cNvPr>
          <p:cNvPicPr>
            <a:picLocks noGrp="1" noChangeAspect="1"/>
          </p:cNvPicPr>
          <p:nvPr>
            <p:ph idx="1"/>
          </p:nvPr>
        </p:nvPicPr>
        <p:blipFill>
          <a:blip r:embed="rId2"/>
          <a:stretch>
            <a:fillRect/>
          </a:stretch>
        </p:blipFill>
        <p:spPr>
          <a:xfrm>
            <a:off x="103367" y="106131"/>
            <a:ext cx="11970072" cy="6751869"/>
          </a:xfrm>
          <a:prstGeom prst="rect">
            <a:avLst/>
          </a:prstGeom>
        </p:spPr>
      </p:pic>
    </p:spTree>
    <p:extLst>
      <p:ext uri="{BB962C8B-B14F-4D97-AF65-F5344CB8AC3E}">
        <p14:creationId xmlns:p14="http://schemas.microsoft.com/office/powerpoint/2010/main" val="2036258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8D1533-2CC2-309E-98D3-E88D673F7283}"/>
              </a:ext>
            </a:extLst>
          </p:cNvPr>
          <p:cNvSpPr>
            <a:spLocks noGrp="1"/>
          </p:cNvSpPr>
          <p:nvPr>
            <p:ph type="title"/>
          </p:nvPr>
        </p:nvSpPr>
        <p:spPr/>
        <p:txBody>
          <a:bodyPr/>
          <a:lstStyle/>
          <a:p>
            <a:r>
              <a:rPr lang="fi-FI" dirty="0">
                <a:solidFill>
                  <a:srgbClr val="000000"/>
                </a:solidFill>
                <a:latin typeface="Roboto" panose="02000000000000000000" pitchFamily="2" charset="0"/>
              </a:rPr>
              <a:t>Sosiaalinen vahvistaminen</a:t>
            </a:r>
            <a:br>
              <a:rPr lang="fi-FI" dirty="0">
                <a:solidFill>
                  <a:srgbClr val="000000"/>
                </a:solidFill>
                <a:latin typeface="Roboto" panose="02000000000000000000" pitchFamily="2" charset="0"/>
              </a:rPr>
            </a:br>
            <a:endParaRPr lang="fi-FI" dirty="0"/>
          </a:p>
        </p:txBody>
      </p:sp>
      <p:sp>
        <p:nvSpPr>
          <p:cNvPr id="3" name="Sisällön paikkamerkki 2">
            <a:extLst>
              <a:ext uri="{FF2B5EF4-FFF2-40B4-BE49-F238E27FC236}">
                <a16:creationId xmlns:a16="http://schemas.microsoft.com/office/drawing/2014/main" id="{B39114D3-B27E-952F-3EBC-C855F1DDE2F1}"/>
              </a:ext>
            </a:extLst>
          </p:cNvPr>
          <p:cNvSpPr>
            <a:spLocks noGrp="1"/>
          </p:cNvSpPr>
          <p:nvPr>
            <p:ph idx="1"/>
          </p:nvPr>
        </p:nvSpPr>
        <p:spPr/>
        <p:txBody>
          <a:bodyPr>
            <a:normAutofit/>
          </a:bodyPr>
          <a:lstStyle/>
          <a:p>
            <a:pPr algn="l">
              <a:buFont typeface="Arial" panose="020B0604020202020204" pitchFamily="34" charset="0"/>
              <a:buChar char="•"/>
            </a:pPr>
            <a:r>
              <a:rPr lang="fi-FI" b="0" i="0" dirty="0">
                <a:solidFill>
                  <a:srgbClr val="000000"/>
                </a:solidFill>
                <a:effectLst/>
                <a:latin typeface="Roboto" panose="02000000000000000000" pitchFamily="2" charset="0"/>
              </a:rPr>
              <a:t>ehkäisee nuorten ja aikuisten syrjäytymistä ja lisää heidän hyvinvointiaan</a:t>
            </a:r>
          </a:p>
          <a:p>
            <a:pPr algn="l">
              <a:buFont typeface="Arial" panose="020B0604020202020204" pitchFamily="34" charset="0"/>
              <a:buChar char="•"/>
            </a:pPr>
            <a:r>
              <a:rPr lang="fi-FI" b="0" i="0" dirty="0">
                <a:solidFill>
                  <a:srgbClr val="000000"/>
                </a:solidFill>
                <a:effectLst/>
                <a:latin typeface="Roboto" panose="02000000000000000000" pitchFamily="2" charset="0"/>
              </a:rPr>
              <a:t>vahvistaa kaveruutta ja yhteisöllisyyttä, vähentää yksinäisyyttä ja ulkopuolisuutta</a:t>
            </a:r>
          </a:p>
          <a:p>
            <a:pPr algn="l">
              <a:buFont typeface="Arial" panose="020B0604020202020204" pitchFamily="34" charset="0"/>
              <a:buChar char="•"/>
            </a:pPr>
            <a:r>
              <a:rPr lang="fi-FI" b="0" i="0" dirty="0">
                <a:solidFill>
                  <a:srgbClr val="000000"/>
                </a:solidFill>
                <a:effectLst/>
                <a:latin typeface="Roboto" panose="02000000000000000000" pitchFamily="2" charset="0"/>
              </a:rPr>
              <a:t>tukee itsensä toteuttamista sekä tarjoaa mielekästä ja merkityksellistä tekemistä</a:t>
            </a:r>
          </a:p>
          <a:p>
            <a:pPr algn="l">
              <a:buFont typeface="Arial" panose="020B0604020202020204" pitchFamily="34" charset="0"/>
              <a:buChar char="•"/>
            </a:pPr>
            <a:r>
              <a:rPr lang="fi-FI" b="0" i="0" dirty="0">
                <a:solidFill>
                  <a:srgbClr val="000000"/>
                </a:solidFill>
                <a:effectLst/>
                <a:latin typeface="Roboto" panose="02000000000000000000" pitchFamily="2" charset="0"/>
              </a:rPr>
              <a:t>lisää työ- ja toimintakykyä, ammatillista osaamista sekä työllisyyttä ja toimeentuloa</a:t>
            </a:r>
          </a:p>
          <a:p>
            <a:pPr algn="l">
              <a:buFont typeface="Arial" panose="020B0604020202020204" pitchFamily="34" charset="0"/>
              <a:buChar char="•"/>
            </a:pPr>
            <a:r>
              <a:rPr lang="fi-FI" b="0" i="0" dirty="0">
                <a:solidFill>
                  <a:srgbClr val="000000"/>
                </a:solidFill>
                <a:effectLst/>
                <a:latin typeface="Roboto" panose="02000000000000000000" pitchFamily="2" charset="0"/>
              </a:rPr>
              <a:t>lisää omatoimisuutta, parantaa arjen asioista suoriutumista ja helpottaa avun pyytämistä</a:t>
            </a:r>
          </a:p>
          <a:p>
            <a:pPr algn="l">
              <a:buFont typeface="Arial" panose="020B0604020202020204" pitchFamily="34" charset="0"/>
              <a:buChar char="•"/>
            </a:pPr>
            <a:r>
              <a:rPr lang="fi-FI" b="0" i="0" dirty="0">
                <a:solidFill>
                  <a:srgbClr val="000000"/>
                </a:solidFill>
                <a:effectLst/>
                <a:latin typeface="Roboto" panose="02000000000000000000" pitchFamily="2" charset="0"/>
              </a:rPr>
              <a:t>vahvistaa suoriutumista ja vähentää alisuoriutumista</a:t>
            </a:r>
          </a:p>
          <a:p>
            <a:pPr algn="l">
              <a:buFont typeface="Arial" panose="020B0604020202020204" pitchFamily="34" charset="0"/>
              <a:buChar char="•"/>
            </a:pPr>
            <a:r>
              <a:rPr lang="fi-FI" b="0" i="0" dirty="0">
                <a:solidFill>
                  <a:srgbClr val="000000"/>
                </a:solidFill>
                <a:effectLst/>
                <a:latin typeface="Roboto" panose="02000000000000000000" pitchFamily="2" charset="0"/>
              </a:rPr>
              <a:t>antaa uusia näkökulmia asioihin näköalattomuuden sijasta</a:t>
            </a:r>
          </a:p>
          <a:p>
            <a:pPr algn="l">
              <a:buFont typeface="Arial" panose="020B0604020202020204" pitchFamily="34" charset="0"/>
              <a:buChar char="•"/>
            </a:pPr>
            <a:r>
              <a:rPr lang="fi-FI" b="0" i="0" dirty="0">
                <a:solidFill>
                  <a:srgbClr val="000000"/>
                </a:solidFill>
                <a:effectLst/>
                <a:latin typeface="Roboto" panose="02000000000000000000" pitchFamily="2" charset="0"/>
              </a:rPr>
              <a:t>luo uskoa tulevaisuuteen</a:t>
            </a:r>
          </a:p>
          <a:p>
            <a:endParaRPr lang="fi-FI" dirty="0"/>
          </a:p>
        </p:txBody>
      </p:sp>
    </p:spTree>
    <p:extLst>
      <p:ext uri="{BB962C8B-B14F-4D97-AF65-F5344CB8AC3E}">
        <p14:creationId xmlns:p14="http://schemas.microsoft.com/office/powerpoint/2010/main" val="1204667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08E50F-2C64-6997-D678-0481E87F8B55}"/>
              </a:ext>
            </a:extLst>
          </p:cNvPr>
          <p:cNvSpPr>
            <a:spLocks noGrp="1"/>
          </p:cNvSpPr>
          <p:nvPr>
            <p:ph type="title"/>
          </p:nvPr>
        </p:nvSpPr>
        <p:spPr/>
        <p:txBody>
          <a:bodyPr/>
          <a:lstStyle/>
          <a:p>
            <a:r>
              <a:rPr lang="fi-FI" dirty="0"/>
              <a:t>Lisää tietoa</a:t>
            </a:r>
          </a:p>
        </p:txBody>
      </p:sp>
      <p:sp>
        <p:nvSpPr>
          <p:cNvPr id="3" name="Sisällön paikkamerkki 2">
            <a:extLst>
              <a:ext uri="{FF2B5EF4-FFF2-40B4-BE49-F238E27FC236}">
                <a16:creationId xmlns:a16="http://schemas.microsoft.com/office/drawing/2014/main" id="{ED192311-762A-41C3-8840-DAA2255FC4E1}"/>
              </a:ext>
            </a:extLst>
          </p:cNvPr>
          <p:cNvSpPr>
            <a:spLocks noGrp="1"/>
          </p:cNvSpPr>
          <p:nvPr>
            <p:ph idx="1"/>
          </p:nvPr>
        </p:nvSpPr>
        <p:spPr/>
        <p:txBody>
          <a:bodyPr>
            <a:normAutofit fontScale="92500" lnSpcReduction="20000"/>
          </a:bodyPr>
          <a:lstStyle/>
          <a:p>
            <a:r>
              <a:rPr lang="fi-FI" dirty="0" err="1"/>
              <a:t>THL:n</a:t>
            </a:r>
            <a:r>
              <a:rPr lang="fi-FI" dirty="0"/>
              <a:t> raportti: Maahanmuuttajien terveys ja hyvinvointi Tutkimus venäläis-, somalialais- ja kurditaustaisista Suomessa</a:t>
            </a:r>
          </a:p>
          <a:p>
            <a:r>
              <a:rPr lang="fi-FI" dirty="0"/>
              <a:t>Väitöskirja; Sirpa Kannasoja; Nuorten sosiaalinen toimintakyky. 2013</a:t>
            </a:r>
          </a:p>
          <a:p>
            <a:r>
              <a:rPr lang="fi-FI" dirty="0"/>
              <a:t>Opinnäytetyö: </a:t>
            </a:r>
            <a:r>
              <a:rPr lang="fi-FI" dirty="0" err="1"/>
              <a:t>Jemmi</a:t>
            </a:r>
            <a:r>
              <a:rPr lang="fi-FI" dirty="0"/>
              <a:t> Matilainen Elisa Poutanen Kati Susi; Ikäihmisten sosiaalinen toimintakyky ja toimijuus hoitokodissa Hoitokodin asukkaiden kokemuksia Suomessa ja Espanjassa. 2011</a:t>
            </a:r>
          </a:p>
          <a:p>
            <a:r>
              <a:rPr lang="fi-FI" dirty="0">
                <a:hlinkClick r:id="rId2"/>
              </a:rPr>
              <a:t>www.intory.fi</a:t>
            </a:r>
            <a:endParaRPr lang="fi-FI" dirty="0"/>
          </a:p>
          <a:p>
            <a:r>
              <a:rPr lang="fi-FI" dirty="0">
                <a:hlinkClick r:id="rId3"/>
              </a:rPr>
              <a:t>Sosiaalinen vahvistaminen - PDF Ilmainen lataus (docplayer.fi)</a:t>
            </a:r>
            <a:endParaRPr lang="fi-FI" dirty="0"/>
          </a:p>
          <a:p>
            <a:r>
              <a:rPr lang="fi-FI" dirty="0" err="1">
                <a:hlinkClick r:id="rId4"/>
              </a:rPr>
              <a:t>Sovari</a:t>
            </a:r>
            <a:r>
              <a:rPr lang="fi-FI" dirty="0">
                <a:hlinkClick r:id="rId4"/>
              </a:rPr>
              <a:t> – sosiaalisen vahvistumisen mittari. Etsivän nuorisotyön valtakunnalliset tulokset 2017 - Into – etsivä nuorisotyö ja työpajatoiminta ry (intory.fi)</a:t>
            </a:r>
            <a:endParaRPr lang="fi-FI" dirty="0"/>
          </a:p>
          <a:p>
            <a:r>
              <a:rPr lang="fi-FI" dirty="0">
                <a:hlinkClick r:id="rId5"/>
              </a:rPr>
              <a:t>Mitä on sosiaalinen vahvistaminen? (Into) - Bing video</a:t>
            </a:r>
            <a:endParaRPr lang="fi-FI" dirty="0"/>
          </a:p>
          <a:p>
            <a:r>
              <a:rPr lang="fi-FI" dirty="0">
                <a:hlinkClick r:id="rId6"/>
              </a:rPr>
              <a:t>Mitä on arjenhallinta? Miten sitä vahvistetaan? </a:t>
            </a:r>
            <a:r>
              <a:rPr lang="fi-FI">
                <a:hlinkClick r:id="rId6"/>
              </a:rPr>
              <a:t>(Into) - Bing video</a:t>
            </a:r>
            <a:endParaRPr lang="fi-FI" b="1" dirty="0"/>
          </a:p>
        </p:txBody>
      </p:sp>
    </p:spTree>
    <p:extLst>
      <p:ext uri="{BB962C8B-B14F-4D97-AF65-F5344CB8AC3E}">
        <p14:creationId xmlns:p14="http://schemas.microsoft.com/office/powerpoint/2010/main" val="2540090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775650-459D-138E-79D7-73B7E500E13C}"/>
              </a:ext>
            </a:extLst>
          </p:cNvPr>
          <p:cNvSpPr>
            <a:spLocks noGrp="1"/>
          </p:cNvSpPr>
          <p:nvPr>
            <p:ph type="title"/>
          </p:nvPr>
        </p:nvSpPr>
        <p:spPr/>
        <p:txBody>
          <a:bodyPr/>
          <a:lstStyle/>
          <a:p>
            <a:r>
              <a:rPr lang="fi-FI" dirty="0"/>
              <a:t>AAAPUVA!!!</a:t>
            </a:r>
          </a:p>
        </p:txBody>
      </p:sp>
      <p:sp>
        <p:nvSpPr>
          <p:cNvPr id="3" name="Sisällön paikkamerkki 2">
            <a:extLst>
              <a:ext uri="{FF2B5EF4-FFF2-40B4-BE49-F238E27FC236}">
                <a16:creationId xmlns:a16="http://schemas.microsoft.com/office/drawing/2014/main" id="{5AD549E9-6F1A-C5C2-1C81-1D2C1A8C9530}"/>
              </a:ext>
            </a:extLst>
          </p:cNvPr>
          <p:cNvSpPr>
            <a:spLocks noGrp="1"/>
          </p:cNvSpPr>
          <p:nvPr>
            <p:ph idx="1"/>
          </p:nvPr>
        </p:nvSpPr>
        <p:spPr/>
        <p:txBody>
          <a:bodyPr/>
          <a:lstStyle/>
          <a:p>
            <a:pPr marL="0" indent="0">
              <a:buNone/>
            </a:pPr>
            <a:r>
              <a:rPr lang="fi-FI" dirty="0"/>
              <a:t>Mielenterveystalo.fi</a:t>
            </a:r>
          </a:p>
          <a:p>
            <a:pPr marL="0" indent="0">
              <a:buNone/>
            </a:pPr>
            <a:r>
              <a:rPr lang="fi-FI" dirty="0"/>
              <a:t>Mielenterveystalo.fi/nuoret/itsearviointi (testejä)</a:t>
            </a:r>
          </a:p>
          <a:p>
            <a:pPr marL="0" indent="0">
              <a:buNone/>
            </a:pPr>
            <a:endParaRPr lang="fi-FI" dirty="0"/>
          </a:p>
          <a:p>
            <a:pPr marL="0" indent="0">
              <a:buNone/>
            </a:pPr>
            <a:r>
              <a:rPr lang="fi-FI" dirty="0"/>
              <a:t>Psyykkinen toimintakyky:</a:t>
            </a:r>
          </a:p>
          <a:p>
            <a:pPr marL="0" indent="0">
              <a:buNone/>
            </a:pPr>
            <a:r>
              <a:rPr lang="fi-FI" b="0" i="0" dirty="0">
                <a:solidFill>
                  <a:srgbClr val="303030"/>
                </a:solidFill>
                <a:effectLst/>
                <a:latin typeface="source sans pro" panose="020B0503030403020204" pitchFamily="34" charset="0"/>
              </a:rPr>
              <a:t>Lue aiheesta lisää Mielenterveys -aihesivustolta.</a:t>
            </a:r>
            <a:br>
              <a:rPr lang="fi-FI" dirty="0"/>
            </a:br>
            <a:r>
              <a:rPr lang="fi-FI" b="0" i="0" u="none" strike="noStrike" dirty="0">
                <a:solidFill>
                  <a:srgbClr val="0060A6"/>
                </a:solidFill>
                <a:effectLst/>
                <a:latin typeface="source sans pro" panose="020B0503030403020204" pitchFamily="34" charset="0"/>
                <a:hlinkClick r:id="rId2"/>
              </a:rPr>
              <a:t>Mielenterveyden edistäminen</a:t>
            </a:r>
            <a:br>
              <a:rPr lang="fi-FI" dirty="0"/>
            </a:br>
            <a:r>
              <a:rPr lang="fi-FI" b="0" i="0" u="none" strike="noStrike" dirty="0">
                <a:solidFill>
                  <a:srgbClr val="0060A6"/>
                </a:solidFill>
                <a:effectLst/>
                <a:latin typeface="source sans pro" panose="020B0503030403020204" pitchFamily="34" charset="0"/>
                <a:hlinkClick r:id="rId3"/>
              </a:rPr>
              <a:t>Mielenterveyshäiriöt</a:t>
            </a:r>
            <a:endParaRPr lang="fi-FI" dirty="0"/>
          </a:p>
          <a:p>
            <a:pPr marL="0" indent="0">
              <a:buNone/>
            </a:pPr>
            <a:endParaRPr lang="fi-FI" dirty="0"/>
          </a:p>
        </p:txBody>
      </p:sp>
    </p:spTree>
    <p:extLst>
      <p:ext uri="{BB962C8B-B14F-4D97-AF65-F5344CB8AC3E}">
        <p14:creationId xmlns:p14="http://schemas.microsoft.com/office/powerpoint/2010/main" val="158047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2CC5F3-AC34-F8DC-3A72-47C6F1739ECC}"/>
              </a:ext>
            </a:extLst>
          </p:cNvPr>
          <p:cNvSpPr>
            <a:spLocks noGrp="1"/>
          </p:cNvSpPr>
          <p:nvPr>
            <p:ph type="title"/>
          </p:nvPr>
        </p:nvSpPr>
        <p:spPr/>
        <p:txBody>
          <a:bodyPr/>
          <a:lstStyle/>
          <a:p>
            <a:r>
              <a:rPr lang="fi-FI" dirty="0"/>
              <a:t>Sosiaalisen vahvistamisen tarvetta herättävät ilmiöt</a:t>
            </a:r>
          </a:p>
        </p:txBody>
      </p:sp>
      <p:sp>
        <p:nvSpPr>
          <p:cNvPr id="3" name="Sisällön paikkamerkki 2">
            <a:extLst>
              <a:ext uri="{FF2B5EF4-FFF2-40B4-BE49-F238E27FC236}">
                <a16:creationId xmlns:a16="http://schemas.microsoft.com/office/drawing/2014/main" id="{62BDAB1D-9AF8-764C-D450-28F3E87D6180}"/>
              </a:ext>
            </a:extLst>
          </p:cNvPr>
          <p:cNvSpPr>
            <a:spLocks noGrp="1"/>
          </p:cNvSpPr>
          <p:nvPr>
            <p:ph idx="1"/>
          </p:nvPr>
        </p:nvSpPr>
        <p:spPr>
          <a:xfrm>
            <a:off x="2589212" y="2133599"/>
            <a:ext cx="8915400" cy="4458031"/>
          </a:xfrm>
        </p:spPr>
        <p:txBody>
          <a:bodyPr>
            <a:normAutofit fontScale="92500" lnSpcReduction="10000"/>
          </a:bodyPr>
          <a:lstStyle/>
          <a:p>
            <a:pPr algn="just"/>
            <a:r>
              <a:rPr lang="fi-FI" b="0" i="0" dirty="0">
                <a:solidFill>
                  <a:srgbClr val="000000"/>
                </a:solidFill>
                <a:effectLst/>
                <a:latin typeface="Open Sans" panose="020B0606030504020204" pitchFamily="34" charset="0"/>
              </a:rPr>
              <a:t>yksinäisyys omien ongelmiensa kanssa</a:t>
            </a:r>
          </a:p>
          <a:p>
            <a:pPr algn="just"/>
            <a:r>
              <a:rPr lang="fi-FI" b="0" i="0" dirty="0">
                <a:solidFill>
                  <a:srgbClr val="000000"/>
                </a:solidFill>
                <a:effectLst/>
                <a:latin typeface="Open Sans" panose="020B0606030504020204" pitchFamily="34" charset="0"/>
              </a:rPr>
              <a:t>irrallisuus yhteisöstä, juurettomuus</a:t>
            </a:r>
          </a:p>
          <a:p>
            <a:pPr algn="just"/>
            <a:r>
              <a:rPr lang="fi-FI" b="0" i="0" dirty="0">
                <a:solidFill>
                  <a:srgbClr val="000000"/>
                </a:solidFill>
                <a:effectLst/>
                <a:latin typeface="Open Sans" panose="020B0606030504020204" pitchFamily="34" charset="0"/>
              </a:rPr>
              <a:t>epäluottamus ihmisiin </a:t>
            </a:r>
            <a:endParaRPr lang="fi-FI" dirty="0">
              <a:solidFill>
                <a:srgbClr val="000000"/>
              </a:solidFill>
              <a:latin typeface="Open Sans" panose="020B0606030504020204" pitchFamily="34" charset="0"/>
            </a:endParaRPr>
          </a:p>
          <a:p>
            <a:pPr algn="just"/>
            <a:r>
              <a:rPr lang="fi-FI" b="0" i="0" dirty="0">
                <a:solidFill>
                  <a:srgbClr val="000000"/>
                </a:solidFill>
                <a:effectLst/>
                <a:latin typeface="Open Sans" panose="020B0606030504020204" pitchFamily="34" charset="0"/>
              </a:rPr>
              <a:t>huono itsetunto</a:t>
            </a:r>
          </a:p>
          <a:p>
            <a:pPr algn="just"/>
            <a:r>
              <a:rPr lang="fi-FI" b="0" i="0" dirty="0">
                <a:solidFill>
                  <a:srgbClr val="000000"/>
                </a:solidFill>
                <a:effectLst/>
                <a:latin typeface="Open Sans" panose="020B0606030504020204" pitchFamily="34" charset="0"/>
              </a:rPr>
              <a:t>merkityksettömyyden tunne </a:t>
            </a:r>
            <a:endParaRPr lang="fi-FI" dirty="0">
              <a:solidFill>
                <a:srgbClr val="000000"/>
              </a:solidFill>
              <a:latin typeface="Open Sans" panose="020B0606030504020204" pitchFamily="34" charset="0"/>
            </a:endParaRPr>
          </a:p>
          <a:p>
            <a:pPr algn="just"/>
            <a:r>
              <a:rPr lang="fi-FI" b="0" i="0" dirty="0">
                <a:solidFill>
                  <a:srgbClr val="000000"/>
                </a:solidFill>
                <a:effectLst/>
                <a:latin typeface="Open Sans" panose="020B0606030504020204" pitchFamily="34" charset="0"/>
              </a:rPr>
              <a:t>alisuoriutuminen koulussa</a:t>
            </a:r>
          </a:p>
          <a:p>
            <a:pPr algn="just"/>
            <a:r>
              <a:rPr lang="fi-FI" b="0" i="0" dirty="0">
                <a:solidFill>
                  <a:srgbClr val="000000"/>
                </a:solidFill>
                <a:effectLst/>
                <a:latin typeface="Open Sans" panose="020B0606030504020204" pitchFamily="34" charset="0"/>
              </a:rPr>
              <a:t>Ei kykene näyttämään kiintymystään vertaissuhteissaan </a:t>
            </a:r>
          </a:p>
          <a:p>
            <a:pPr algn="just"/>
            <a:r>
              <a:rPr lang="fi-FI" b="0" i="0" dirty="0">
                <a:solidFill>
                  <a:srgbClr val="000000"/>
                </a:solidFill>
                <a:effectLst/>
                <a:latin typeface="Open Sans" panose="020B0606030504020204" pitchFamily="34" charset="0"/>
              </a:rPr>
              <a:t>Ilmiön kehittymisen taustalla on usein perheen huono toiminnallinen vuorovaikutus ja </a:t>
            </a:r>
          </a:p>
          <a:p>
            <a:pPr algn="just"/>
            <a:r>
              <a:rPr lang="fi-FI" b="0" i="0" dirty="0">
                <a:solidFill>
                  <a:srgbClr val="000000"/>
                </a:solidFill>
                <a:effectLst/>
                <a:latin typeface="Open Sans" panose="020B0606030504020204" pitchFamily="34" charset="0"/>
              </a:rPr>
              <a:t>heikentynyt kyky ottaa vastaan vastoinkäymisiä (toisin sanoen heikko </a:t>
            </a:r>
            <a:r>
              <a:rPr lang="fi-FI" b="0" i="0" dirty="0" err="1">
                <a:solidFill>
                  <a:srgbClr val="000000"/>
                </a:solidFill>
                <a:effectLst/>
                <a:latin typeface="Open Sans" panose="020B0606030504020204" pitchFamily="34" charset="0"/>
              </a:rPr>
              <a:t>resilienssi</a:t>
            </a:r>
            <a:r>
              <a:rPr lang="fi-FI" b="0" i="0" dirty="0">
                <a:solidFill>
                  <a:srgbClr val="000000"/>
                </a:solidFill>
                <a:effectLst/>
                <a:latin typeface="Open Sans" panose="020B0606030504020204" pitchFamily="34" charset="0"/>
              </a:rPr>
              <a:t>). </a:t>
            </a:r>
          </a:p>
          <a:p>
            <a:pPr algn="just"/>
            <a:r>
              <a:rPr lang="fi-FI" b="0" i="0" dirty="0">
                <a:solidFill>
                  <a:srgbClr val="000000"/>
                </a:solidFill>
                <a:effectLst/>
                <a:latin typeface="Open Sans" panose="020B0606030504020204" pitchFamily="34" charset="0"/>
              </a:rPr>
              <a:t>Ilmiötä vahvistavat kulttuurimme suosima ylikorostunut riippumattomuus sekä yksilö- ja kilpailukeskeisyys. </a:t>
            </a:r>
          </a:p>
          <a:p>
            <a:pPr algn="just"/>
            <a:r>
              <a:rPr lang="fi-FI" b="0" i="0" dirty="0">
                <a:solidFill>
                  <a:srgbClr val="000000"/>
                </a:solidFill>
                <a:effectLst/>
                <a:latin typeface="Open Sans" panose="020B0606030504020204" pitchFamily="34" charset="0"/>
              </a:rPr>
              <a:t>Heikentynyt </a:t>
            </a:r>
            <a:r>
              <a:rPr lang="fi-FI" b="0" i="0" dirty="0" err="1">
                <a:solidFill>
                  <a:srgbClr val="000000"/>
                </a:solidFill>
                <a:effectLst/>
                <a:latin typeface="Open Sans" panose="020B0606030504020204" pitchFamily="34" charset="0"/>
              </a:rPr>
              <a:t>resilienssi</a:t>
            </a:r>
            <a:r>
              <a:rPr lang="fi-FI" b="0" i="0" dirty="0">
                <a:solidFill>
                  <a:srgbClr val="000000"/>
                </a:solidFill>
                <a:effectLst/>
                <a:latin typeface="Open Sans" panose="020B0606030504020204" pitchFamily="34" charset="0"/>
              </a:rPr>
              <a:t> </a:t>
            </a:r>
            <a:r>
              <a:rPr lang="fi-FI" b="0" i="0" dirty="0" err="1">
                <a:solidFill>
                  <a:srgbClr val="000000"/>
                </a:solidFill>
                <a:effectLst/>
                <a:latin typeface="Open Sans" panose="020B0606030504020204" pitchFamily="34" charset="0"/>
              </a:rPr>
              <a:t>ylisukupolvistuu</a:t>
            </a:r>
            <a:r>
              <a:rPr lang="fi-FI" b="0" i="0" dirty="0">
                <a:solidFill>
                  <a:srgbClr val="000000"/>
                </a:solidFill>
                <a:effectLst/>
                <a:latin typeface="Open Sans" panose="020B0606030504020204" pitchFamily="34" charset="0"/>
              </a:rPr>
              <a:t> perheen kautta.</a:t>
            </a:r>
          </a:p>
          <a:p>
            <a:endParaRPr lang="fi-FI" dirty="0"/>
          </a:p>
        </p:txBody>
      </p:sp>
    </p:spTree>
    <p:extLst>
      <p:ext uri="{BB962C8B-B14F-4D97-AF65-F5344CB8AC3E}">
        <p14:creationId xmlns:p14="http://schemas.microsoft.com/office/powerpoint/2010/main" val="2249095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B61CB6-20B6-3245-CE41-F06BBA6F5F27}"/>
              </a:ext>
            </a:extLst>
          </p:cNvPr>
          <p:cNvSpPr>
            <a:spLocks noGrp="1"/>
          </p:cNvSpPr>
          <p:nvPr>
            <p:ph type="title"/>
          </p:nvPr>
        </p:nvSpPr>
        <p:spPr/>
        <p:txBody>
          <a:bodyPr/>
          <a:lstStyle/>
          <a:p>
            <a:r>
              <a:rPr lang="fi-FI" dirty="0"/>
              <a:t>Lähteet</a:t>
            </a:r>
          </a:p>
        </p:txBody>
      </p:sp>
      <p:sp>
        <p:nvSpPr>
          <p:cNvPr id="3" name="Sisällön paikkamerkki 2">
            <a:extLst>
              <a:ext uri="{FF2B5EF4-FFF2-40B4-BE49-F238E27FC236}">
                <a16:creationId xmlns:a16="http://schemas.microsoft.com/office/drawing/2014/main" id="{D0C07888-B964-6C1C-6746-8DD7AAC297B6}"/>
              </a:ext>
            </a:extLst>
          </p:cNvPr>
          <p:cNvSpPr>
            <a:spLocks noGrp="1"/>
          </p:cNvSpPr>
          <p:nvPr>
            <p:ph idx="1"/>
          </p:nvPr>
        </p:nvSpPr>
        <p:spPr/>
        <p:txBody>
          <a:bodyPr/>
          <a:lstStyle/>
          <a:p>
            <a:r>
              <a:rPr lang="fi-FI" dirty="0"/>
              <a:t>Sosped.fi</a:t>
            </a:r>
          </a:p>
          <a:p>
            <a:r>
              <a:rPr lang="fi-FI" dirty="0"/>
              <a:t>Terveysportti.fi</a:t>
            </a:r>
          </a:p>
          <a:p>
            <a:r>
              <a:rPr lang="fi-FI" dirty="0"/>
              <a:t>Thl.fi</a:t>
            </a:r>
          </a:p>
          <a:p>
            <a:r>
              <a:rPr lang="fi-FI" dirty="0"/>
              <a:t>Kaypahoito.fi</a:t>
            </a:r>
          </a:p>
          <a:p>
            <a:endParaRPr lang="fi-FI" dirty="0"/>
          </a:p>
        </p:txBody>
      </p:sp>
    </p:spTree>
    <p:extLst>
      <p:ext uri="{BB962C8B-B14F-4D97-AF65-F5344CB8AC3E}">
        <p14:creationId xmlns:p14="http://schemas.microsoft.com/office/powerpoint/2010/main" val="82991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a:extLst>
              <a:ext uri="{FF2B5EF4-FFF2-40B4-BE49-F238E27FC236}">
                <a16:creationId xmlns:a16="http://schemas.microsoft.com/office/drawing/2014/main" id="{04A50495-1DFB-AD27-E074-5205AEEDACF7}"/>
              </a:ext>
            </a:extLst>
          </p:cNvPr>
          <p:cNvPicPr>
            <a:picLocks noGrp="1" noChangeAspect="1"/>
          </p:cNvPicPr>
          <p:nvPr>
            <p:ph idx="1"/>
          </p:nvPr>
        </p:nvPicPr>
        <p:blipFill>
          <a:blip r:embed="rId2"/>
          <a:stretch>
            <a:fillRect/>
          </a:stretch>
        </p:blipFill>
        <p:spPr>
          <a:xfrm>
            <a:off x="2667000" y="401272"/>
            <a:ext cx="5943599" cy="6240037"/>
          </a:xfrm>
          <a:prstGeom prst="rect">
            <a:avLst/>
          </a:prstGeom>
        </p:spPr>
      </p:pic>
    </p:spTree>
    <p:extLst>
      <p:ext uri="{BB962C8B-B14F-4D97-AF65-F5344CB8AC3E}">
        <p14:creationId xmlns:p14="http://schemas.microsoft.com/office/powerpoint/2010/main" val="153125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A76C5B-CC71-8D4A-6578-42189238757D}"/>
              </a:ext>
            </a:extLst>
          </p:cNvPr>
          <p:cNvSpPr>
            <a:spLocks noGrp="1"/>
          </p:cNvSpPr>
          <p:nvPr>
            <p:ph type="title"/>
          </p:nvPr>
        </p:nvSpPr>
        <p:spPr/>
        <p:txBody>
          <a:bodyPr/>
          <a:lstStyle/>
          <a:p>
            <a:r>
              <a:rPr lang="fi-FI" b="0" i="0" dirty="0">
                <a:solidFill>
                  <a:srgbClr val="303030"/>
                </a:solidFill>
                <a:effectLst/>
                <a:latin typeface="source sans pro" panose="020B0503030403020204" pitchFamily="34" charset="0"/>
              </a:rPr>
              <a:t>Toimintakyky tarkoittaa </a:t>
            </a:r>
            <a:endParaRPr lang="fi-FI" dirty="0"/>
          </a:p>
        </p:txBody>
      </p:sp>
      <p:sp>
        <p:nvSpPr>
          <p:cNvPr id="3" name="Sisällön paikkamerkki 2">
            <a:extLst>
              <a:ext uri="{FF2B5EF4-FFF2-40B4-BE49-F238E27FC236}">
                <a16:creationId xmlns:a16="http://schemas.microsoft.com/office/drawing/2014/main" id="{349826BD-576E-145D-87B4-FF7B7C74BF1F}"/>
              </a:ext>
            </a:extLst>
          </p:cNvPr>
          <p:cNvSpPr>
            <a:spLocks noGrp="1"/>
          </p:cNvSpPr>
          <p:nvPr>
            <p:ph idx="1"/>
          </p:nvPr>
        </p:nvSpPr>
        <p:spPr/>
        <p:txBody>
          <a:bodyPr>
            <a:normAutofit/>
          </a:bodyPr>
          <a:lstStyle/>
          <a:p>
            <a:pPr algn="l"/>
            <a:r>
              <a:rPr lang="fi-FI" b="0" i="0" dirty="0">
                <a:solidFill>
                  <a:srgbClr val="303030"/>
                </a:solidFill>
                <a:effectLst/>
                <a:latin typeface="source sans pro" panose="020B0503030403020204" pitchFamily="34" charset="0"/>
              </a:rPr>
              <a:t>ihmisen fyysisiä, psyykkisiä ja sosiaalisia edellytyksiä selviytyä hänelle itselleen merkityksellisistä ja välttämättömistä jokapäiväisen elämän toiminnoista – työstä, opiskelusta, vapaa-ajasta ja harrastuksista, itsestä ja toisista huolehtimista – siinä ympäristössä, jossa hän elää. </a:t>
            </a:r>
          </a:p>
          <a:p>
            <a:pPr algn="l"/>
            <a:r>
              <a:rPr lang="fi-FI" b="0" i="0" dirty="0">
                <a:solidFill>
                  <a:srgbClr val="303030"/>
                </a:solidFill>
                <a:effectLst/>
                <a:latin typeface="source sans pro" panose="020B0503030403020204" pitchFamily="34" charset="0"/>
              </a:rPr>
              <a:t>Ihmisen toimintakyky on riippuvainen ympäristön myönteisistä tai kielteisistä vaikutuksista. Ihmisen toimintakykyä voidaan tukea ja arjessa selviytymistä parantaa</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asuin- ja elinympäristöön liittyvillä tekijöillä</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muiden ihmisten tuella </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erilaisilla palveluilla.</a:t>
            </a:r>
          </a:p>
          <a:p>
            <a:pPr algn="l"/>
            <a:r>
              <a:rPr lang="fi-FI" b="0" i="0" dirty="0">
                <a:solidFill>
                  <a:srgbClr val="303030"/>
                </a:solidFill>
                <a:effectLst/>
                <a:latin typeface="source sans pro" panose="020B0503030403020204" pitchFamily="34" charset="0"/>
              </a:rPr>
              <a:t>Toimintakykyä kuvataan myös tasapainotilana kykyjen, elin- ja toimintaympäristön sekä omien tavoitteiden välillä.</a:t>
            </a:r>
          </a:p>
          <a:p>
            <a:endParaRPr lang="fi-FI" dirty="0"/>
          </a:p>
        </p:txBody>
      </p:sp>
    </p:spTree>
    <p:extLst>
      <p:ext uri="{BB962C8B-B14F-4D97-AF65-F5344CB8AC3E}">
        <p14:creationId xmlns:p14="http://schemas.microsoft.com/office/powerpoint/2010/main" val="122142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037156-EA4F-5D26-3344-A84BDF1C0C77}"/>
              </a:ext>
            </a:extLst>
          </p:cNvPr>
          <p:cNvSpPr>
            <a:spLocks noGrp="1"/>
          </p:cNvSpPr>
          <p:nvPr>
            <p:ph type="title"/>
          </p:nvPr>
        </p:nvSpPr>
        <p:spPr/>
        <p:txBody>
          <a:bodyPr/>
          <a:lstStyle/>
          <a:p>
            <a:r>
              <a:rPr lang="fi-FI" b="1" i="0" dirty="0">
                <a:solidFill>
                  <a:srgbClr val="303030"/>
                </a:solidFill>
                <a:effectLst/>
                <a:latin typeface="source sans pro" panose="020B0503030403020204" pitchFamily="34" charset="0"/>
              </a:rPr>
              <a:t>Psyykkinen toimintakyky</a:t>
            </a:r>
            <a:br>
              <a:rPr lang="fi-FI" b="1" i="0" dirty="0">
                <a:solidFill>
                  <a:srgbClr val="303030"/>
                </a:solidFill>
                <a:effectLst/>
                <a:latin typeface="source sans pro" panose="020B0503030403020204" pitchFamily="34" charset="0"/>
              </a:rPr>
            </a:br>
            <a:endParaRPr lang="fi-FI" dirty="0"/>
          </a:p>
        </p:txBody>
      </p:sp>
      <p:sp>
        <p:nvSpPr>
          <p:cNvPr id="3" name="Sisällön paikkamerkki 2">
            <a:extLst>
              <a:ext uri="{FF2B5EF4-FFF2-40B4-BE49-F238E27FC236}">
                <a16:creationId xmlns:a16="http://schemas.microsoft.com/office/drawing/2014/main" id="{A7006884-636C-3DBF-7C6C-A240240C6CD9}"/>
              </a:ext>
            </a:extLst>
          </p:cNvPr>
          <p:cNvSpPr>
            <a:spLocks noGrp="1"/>
          </p:cNvSpPr>
          <p:nvPr>
            <p:ph idx="1"/>
          </p:nvPr>
        </p:nvSpPr>
        <p:spPr>
          <a:xfrm>
            <a:off x="2589212" y="1533525"/>
            <a:ext cx="8915400" cy="5067300"/>
          </a:xfrm>
        </p:spPr>
        <p:txBody>
          <a:bodyPr>
            <a:normAutofit lnSpcReduction="10000"/>
          </a:bodyPr>
          <a:lstStyle/>
          <a:p>
            <a:pPr algn="l"/>
            <a:r>
              <a:rPr lang="fi-FI" sz="2000" b="0" i="0" dirty="0">
                <a:solidFill>
                  <a:srgbClr val="303030"/>
                </a:solidFill>
                <a:effectLst/>
                <a:latin typeface="source sans pro" panose="020B0503030403020204" pitchFamily="34" charset="0"/>
              </a:rPr>
              <a:t>Psyykkisellä toimintakyvyllä tarkoitetaan ihmisen voimavaroja joiden avulla hän kykenee selviytymään arjen haasteista ja kriisitilanteista. Psyykkinen toimintakyky liittyy myös elämänhallintaan, mielenterveyteen ja psyykkiseen hyvinvointiin ja se kattaa tuntemiseen ja ajatteluun liittyviä toimintoja kuten: </a:t>
            </a:r>
          </a:p>
          <a:p>
            <a:pPr algn="l">
              <a:buFont typeface="Arial" panose="020B0604020202020204" pitchFamily="34" charset="0"/>
              <a:buChar char="•"/>
            </a:pPr>
            <a:r>
              <a:rPr lang="fi-FI" sz="2000" b="0" i="0" dirty="0">
                <a:solidFill>
                  <a:srgbClr val="303030"/>
                </a:solidFill>
                <a:effectLst/>
                <a:latin typeface="source sans pro" panose="020B0503030403020204" pitchFamily="34" charset="0"/>
              </a:rPr>
              <a:t>kykyä vastaanottaa ja käsitellä tietoa</a:t>
            </a:r>
          </a:p>
          <a:p>
            <a:pPr algn="l">
              <a:buFont typeface="Arial" panose="020B0604020202020204" pitchFamily="34" charset="0"/>
              <a:buChar char="•"/>
            </a:pPr>
            <a:r>
              <a:rPr lang="fi-FI" sz="2000" b="0" i="0" dirty="0">
                <a:solidFill>
                  <a:srgbClr val="303030"/>
                </a:solidFill>
                <a:effectLst/>
                <a:latin typeface="source sans pro" panose="020B0503030403020204" pitchFamily="34" charset="0"/>
              </a:rPr>
              <a:t>kykyä tuntea</a:t>
            </a:r>
          </a:p>
          <a:p>
            <a:pPr algn="l">
              <a:buFont typeface="Arial" panose="020B0604020202020204" pitchFamily="34" charset="0"/>
              <a:buChar char="•"/>
            </a:pPr>
            <a:r>
              <a:rPr lang="fi-FI" sz="2000" b="0" i="0" dirty="0">
                <a:solidFill>
                  <a:srgbClr val="303030"/>
                </a:solidFill>
                <a:effectLst/>
                <a:latin typeface="source sans pro" panose="020B0503030403020204" pitchFamily="34" charset="0"/>
              </a:rPr>
              <a:t>kykyä kokea ja muodostaa käsityksiä omasta itsestä ja ympäröivästä maailmasta</a:t>
            </a:r>
          </a:p>
          <a:p>
            <a:pPr algn="l">
              <a:buFont typeface="Arial" panose="020B0604020202020204" pitchFamily="34" charset="0"/>
              <a:buChar char="•"/>
            </a:pPr>
            <a:r>
              <a:rPr lang="fi-FI" sz="2000" b="0" i="0" dirty="0">
                <a:solidFill>
                  <a:srgbClr val="303030"/>
                </a:solidFill>
                <a:effectLst/>
                <a:latin typeface="source sans pro" panose="020B0503030403020204" pitchFamily="34" charset="0"/>
              </a:rPr>
              <a:t>kykyä suunnitella elämäänsä ja tehdä sitä koskevia ratkaisuja ja valintoja</a:t>
            </a:r>
          </a:p>
          <a:p>
            <a:pPr algn="l"/>
            <a:r>
              <a:rPr lang="fi-FI" sz="2000" b="0" i="0" dirty="0">
                <a:solidFill>
                  <a:srgbClr val="303030"/>
                </a:solidFill>
                <a:effectLst/>
                <a:latin typeface="source sans pro" panose="020B0503030403020204" pitchFamily="34" charset="0"/>
              </a:rPr>
              <a:t>Psyykkiseen toimintakykyyn kuuluvat myös persoonallisuus ja selviytyminen sosiaalisen ympäristön haasteista. Myös kyky tehdä harkittuja päätöksiä ja suhtautua realistisen luottavaisesti tulevaisuuteen ja ympäröivään maailmaan ovat osa hyvää psyykkistä toimintakykyä.</a:t>
            </a:r>
          </a:p>
          <a:p>
            <a:pPr algn="l"/>
            <a:r>
              <a:rPr lang="fi-FI" sz="2000" b="0" i="0" dirty="0">
                <a:solidFill>
                  <a:srgbClr val="303030"/>
                </a:solidFill>
                <a:effectLst/>
                <a:latin typeface="source sans pro" panose="020B0503030403020204" pitchFamily="34" charset="0"/>
              </a:rPr>
              <a:t>Vahvasti kytköksissä elämänhallintaan</a:t>
            </a:r>
          </a:p>
          <a:p>
            <a:endParaRPr lang="fi-FI" dirty="0"/>
          </a:p>
        </p:txBody>
      </p:sp>
    </p:spTree>
    <p:extLst>
      <p:ext uri="{BB962C8B-B14F-4D97-AF65-F5344CB8AC3E}">
        <p14:creationId xmlns:p14="http://schemas.microsoft.com/office/powerpoint/2010/main" val="3194924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A79C2D9-05CD-EC22-4224-D603460FCCA3}"/>
              </a:ext>
            </a:extLst>
          </p:cNvPr>
          <p:cNvSpPr>
            <a:spLocks noGrp="1"/>
          </p:cNvSpPr>
          <p:nvPr>
            <p:ph idx="1"/>
          </p:nvPr>
        </p:nvSpPr>
        <p:spPr/>
        <p:txBody>
          <a:bodyPr>
            <a:normAutofit/>
          </a:bodyPr>
          <a:lstStyle/>
          <a:p>
            <a:pPr marL="0" indent="0" algn="ctr">
              <a:buNone/>
            </a:pPr>
            <a:r>
              <a:rPr lang="fi-FI" sz="4000" dirty="0"/>
              <a:t>Millaisista asioista herää huoli Psyykkisestä toimintakyvystä??</a:t>
            </a:r>
          </a:p>
        </p:txBody>
      </p:sp>
    </p:spTree>
    <p:extLst>
      <p:ext uri="{BB962C8B-B14F-4D97-AF65-F5344CB8AC3E}">
        <p14:creationId xmlns:p14="http://schemas.microsoft.com/office/powerpoint/2010/main" val="249940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32A65D-E6EB-881E-2C19-D48653AE25BE}"/>
              </a:ext>
            </a:extLst>
          </p:cNvPr>
          <p:cNvSpPr>
            <a:spLocks noGrp="1"/>
          </p:cNvSpPr>
          <p:nvPr>
            <p:ph type="title"/>
          </p:nvPr>
        </p:nvSpPr>
        <p:spPr/>
        <p:txBody>
          <a:bodyPr/>
          <a:lstStyle/>
          <a:p>
            <a:r>
              <a:rPr lang="fi-FI" b="1" i="0" dirty="0">
                <a:solidFill>
                  <a:srgbClr val="303030"/>
                </a:solidFill>
                <a:effectLst/>
                <a:latin typeface="source sans pro" panose="020B0503030403020204" pitchFamily="34" charset="0"/>
              </a:rPr>
              <a:t>Kognitiivinen toimintakyky</a:t>
            </a:r>
            <a:br>
              <a:rPr lang="fi-FI" b="1" i="0" dirty="0">
                <a:solidFill>
                  <a:srgbClr val="303030"/>
                </a:solidFill>
                <a:effectLst/>
                <a:latin typeface="source sans pro" panose="020B0503030403020204" pitchFamily="34" charset="0"/>
              </a:rPr>
            </a:br>
            <a:endParaRPr lang="fi-FI" dirty="0"/>
          </a:p>
        </p:txBody>
      </p:sp>
      <p:sp>
        <p:nvSpPr>
          <p:cNvPr id="3" name="Sisällön paikkamerkki 2">
            <a:extLst>
              <a:ext uri="{FF2B5EF4-FFF2-40B4-BE49-F238E27FC236}">
                <a16:creationId xmlns:a16="http://schemas.microsoft.com/office/drawing/2014/main" id="{5DE3B923-64AA-8D7C-77DC-63F7E0A12B6D}"/>
              </a:ext>
            </a:extLst>
          </p:cNvPr>
          <p:cNvSpPr>
            <a:spLocks noGrp="1"/>
          </p:cNvSpPr>
          <p:nvPr>
            <p:ph idx="1"/>
          </p:nvPr>
        </p:nvSpPr>
        <p:spPr>
          <a:xfrm>
            <a:off x="2589212" y="1400175"/>
            <a:ext cx="8915400" cy="4905375"/>
          </a:xfrm>
        </p:spPr>
        <p:txBody>
          <a:bodyPr>
            <a:normAutofit fontScale="92500" lnSpcReduction="20000"/>
          </a:bodyPr>
          <a:lstStyle/>
          <a:p>
            <a:pPr algn="l"/>
            <a:r>
              <a:rPr lang="fi-FI" b="0" i="0" dirty="0">
                <a:solidFill>
                  <a:srgbClr val="303030"/>
                </a:solidFill>
                <a:effectLst/>
                <a:latin typeface="source sans pro" panose="020B0503030403020204" pitchFamily="34" charset="0"/>
              </a:rPr>
              <a:t>Kognitiivinen toimintakyky on tiedonkäsittelyn eri osa-alueiden yhteistoimintaa, joka mahdollistaa ihmisen suoriutumisen arjessa. Kognitiiviset toiminnot ovat tiedon vastaanottoon, käsittelyyn, säilyttämiseen ja käyttöön liittyviä toimintoja ja niihin voidaan lukea esimerkiksi:</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muisti</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oppiminen</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keskittyminen</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tarkkaavaisuus</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hahmottaminen</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orientaatio</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tietojen käsittely</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ongelmien ratkaisu</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toiminnanohjaus</a:t>
            </a:r>
          </a:p>
          <a:p>
            <a:pPr algn="l">
              <a:buFont typeface="Arial" panose="020B0604020202020204" pitchFamily="34" charset="0"/>
              <a:buChar char="•"/>
            </a:pPr>
            <a:r>
              <a:rPr lang="fi-FI" b="0" i="0" dirty="0">
                <a:solidFill>
                  <a:srgbClr val="303030"/>
                </a:solidFill>
                <a:effectLst/>
                <a:latin typeface="source sans pro" panose="020B0503030403020204" pitchFamily="34" charset="0"/>
              </a:rPr>
              <a:t>kielellinen toiminta</a:t>
            </a:r>
          </a:p>
          <a:p>
            <a:pPr marL="342900" marR="0" lvl="0" indent="-342900" algn="l" defTabSz="457200" rtl="0" eaLnBrk="1" fontAlgn="auto" latinLnBrk="0" hangingPunct="1">
              <a:lnSpc>
                <a:spcPct val="100000"/>
              </a:lnSpc>
              <a:spcBef>
                <a:spcPts val="1000"/>
              </a:spcBef>
              <a:spcAft>
                <a:spcPts val="0"/>
              </a:spcAft>
              <a:buClr>
                <a:srgbClr val="E32D91"/>
              </a:buClr>
              <a:buSzTx/>
              <a:buFont typeface="Wingdings 3" charset="2"/>
              <a:buChar char=""/>
              <a:tabLst/>
              <a:defRPr/>
            </a:pPr>
            <a:r>
              <a:rPr lang="fi-FI" dirty="0">
                <a:solidFill>
                  <a:srgbClr val="303030"/>
                </a:solidFill>
                <a:latin typeface="source sans pro" panose="020B0503030403020204" pitchFamily="34" charset="0"/>
              </a:rPr>
              <a:t>Kognitiiviseen toimintakykyyn l</a:t>
            </a:r>
            <a:r>
              <a:rPr kumimoji="0" lang="fi-FI" sz="1800" b="0" i="0" u="none" strike="noStrike" kern="1200" cap="none" spc="0" normalizeH="0" baseline="0" noProof="0" dirty="0" err="1">
                <a:ln>
                  <a:noFill/>
                </a:ln>
                <a:solidFill>
                  <a:srgbClr val="303030"/>
                </a:solidFill>
                <a:effectLst/>
                <a:uLnTx/>
                <a:uFillTx/>
                <a:latin typeface="source sans pro" panose="020B0503030403020204" pitchFamily="34" charset="0"/>
                <a:ea typeface="+mn-ea"/>
                <a:cs typeface="+mn-cs"/>
              </a:rPr>
              <a:t>iittyy</a:t>
            </a:r>
            <a:r>
              <a:rPr kumimoji="0" lang="fi-FI" sz="1800" b="0" i="0" u="none" strike="noStrike" kern="1200" cap="none" spc="0" normalizeH="0" baseline="0" noProof="0" dirty="0">
                <a:ln>
                  <a:noFill/>
                </a:ln>
                <a:solidFill>
                  <a:srgbClr val="303030"/>
                </a:solidFill>
                <a:effectLst/>
                <a:uLnTx/>
                <a:uFillTx/>
                <a:latin typeface="source sans pro" panose="020B0503030403020204" pitchFamily="34" charset="0"/>
                <a:ea typeface="+mn-ea"/>
                <a:cs typeface="+mn-cs"/>
              </a:rPr>
              <a:t> myös neuropsykiatriset häiriöt</a:t>
            </a:r>
          </a:p>
          <a:p>
            <a:pPr marL="0" indent="0" algn="l">
              <a:buNone/>
            </a:pPr>
            <a:endParaRPr lang="fi-FI" b="0" i="0" dirty="0">
              <a:solidFill>
                <a:srgbClr val="303030"/>
              </a:solidFill>
              <a:effectLst/>
              <a:latin typeface="source sans pro" panose="020B0503030403020204" pitchFamily="34" charset="0"/>
            </a:endParaRPr>
          </a:p>
          <a:p>
            <a:endParaRPr lang="fi-FI" dirty="0"/>
          </a:p>
        </p:txBody>
      </p:sp>
    </p:spTree>
    <p:extLst>
      <p:ext uri="{BB962C8B-B14F-4D97-AF65-F5344CB8AC3E}">
        <p14:creationId xmlns:p14="http://schemas.microsoft.com/office/powerpoint/2010/main" val="216282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37CF530-E234-742E-7F96-EEDFE2424080}"/>
              </a:ext>
            </a:extLst>
          </p:cNvPr>
          <p:cNvSpPr>
            <a:spLocks noGrp="1"/>
          </p:cNvSpPr>
          <p:nvPr>
            <p:ph idx="1"/>
          </p:nvPr>
        </p:nvSpPr>
        <p:spPr/>
        <p:txBody>
          <a:bodyPr/>
          <a:lstStyle/>
          <a:p>
            <a:pPr marL="0" indent="0" algn="ctr">
              <a:buNone/>
            </a:pPr>
            <a:r>
              <a:rPr lang="fi-FI" sz="4000" dirty="0"/>
              <a:t>Millaisista asioista herää huoli kognitiivisesta toimintakyvystä??</a:t>
            </a:r>
          </a:p>
          <a:p>
            <a:pPr marL="0" indent="0" algn="ctr">
              <a:buNone/>
            </a:pPr>
            <a:endParaRPr lang="fi-FI" dirty="0"/>
          </a:p>
        </p:txBody>
      </p:sp>
    </p:spTree>
    <p:extLst>
      <p:ext uri="{BB962C8B-B14F-4D97-AF65-F5344CB8AC3E}">
        <p14:creationId xmlns:p14="http://schemas.microsoft.com/office/powerpoint/2010/main" val="277797254"/>
      </p:ext>
    </p:extLst>
  </p:cSld>
  <p:clrMapOvr>
    <a:masterClrMapping/>
  </p:clrMapOvr>
</p:sld>
</file>

<file path=ppt/theme/theme1.xml><?xml version="1.0" encoding="utf-8"?>
<a:theme xmlns:a="http://schemas.openxmlformats.org/drawingml/2006/main" name="Kuiskaus">
  <a:themeElements>
    <a:clrScheme name="Punainen-violetti">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Kuiskau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uiskau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5737</TotalTime>
  <Words>1508</Words>
  <Application>Microsoft Office PowerPoint</Application>
  <PresentationFormat>Laajakuva</PresentationFormat>
  <Paragraphs>144</Paragraphs>
  <Slides>30</Slides>
  <Notes>0</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30</vt:i4>
      </vt:variant>
    </vt:vector>
  </HeadingPairs>
  <TitlesOfParts>
    <vt:vector size="40" baseType="lpstr">
      <vt:lpstr>Arial</vt:lpstr>
      <vt:lpstr>Arial</vt:lpstr>
      <vt:lpstr>Century Gothic</vt:lpstr>
      <vt:lpstr>Lato</vt:lpstr>
      <vt:lpstr>Open Sans</vt:lpstr>
      <vt:lpstr>Roboto</vt:lpstr>
      <vt:lpstr>Source Sans Pro</vt:lpstr>
      <vt:lpstr>Source Sans Pro</vt:lpstr>
      <vt:lpstr>Wingdings 3</vt:lpstr>
      <vt:lpstr>Kuiskaus</vt:lpstr>
      <vt:lpstr>Sosiaalinen vahvistaminen -  sosiaalinen toimintakyky </vt:lpstr>
      <vt:lpstr>Sosiaalinen vahvistaminen</vt:lpstr>
      <vt:lpstr>Sosiaalisen vahvistamisen tarvetta herättävät ilmiöt</vt:lpstr>
      <vt:lpstr>PowerPoint-esitys</vt:lpstr>
      <vt:lpstr>Toimintakyky tarkoittaa </vt:lpstr>
      <vt:lpstr>Psyykkinen toimintakyky </vt:lpstr>
      <vt:lpstr>PowerPoint-esitys</vt:lpstr>
      <vt:lpstr>Kognitiivinen toimintakyky </vt:lpstr>
      <vt:lpstr>PowerPoint-esitys</vt:lpstr>
      <vt:lpstr>Fyysinen toimintakyky </vt:lpstr>
      <vt:lpstr>PowerPoint-esitys</vt:lpstr>
      <vt:lpstr>Sosiaalinen toimintakyky </vt:lpstr>
      <vt:lpstr>Sosiaalinen toimintakyky </vt:lpstr>
      <vt:lpstr>PowerPoint-esitys</vt:lpstr>
      <vt:lpstr>Sosiaalisen toimintakyvyn heikkeneminen </vt:lpstr>
      <vt:lpstr>Toimintakykyä voidaan kuvata  </vt:lpstr>
      <vt:lpstr>Sosiaalisen toimintakyvyn mittarit</vt:lpstr>
      <vt:lpstr>PowerPoint-esitys</vt:lpstr>
      <vt:lpstr>PowerPoint-esitys</vt:lpstr>
      <vt:lpstr>PowerPoint-esitys</vt:lpstr>
      <vt:lpstr>Sos.toimintakyky  terveysportti.fi/TOIMIA-tietokanta</vt:lpstr>
      <vt:lpstr>Sosiaalisen toimintakyvyn mittaaminen </vt:lpstr>
      <vt:lpstr>Henkilöiden välinen vuorovaikutus -ulottuvuus</vt:lpstr>
      <vt:lpstr>Sosiaalinen osallistuminen</vt:lpstr>
      <vt:lpstr>PowerPoint-esitys</vt:lpstr>
      <vt:lpstr>PowerPoint-esitys</vt:lpstr>
      <vt:lpstr>Sosiaalinen vahvistaminen </vt:lpstr>
      <vt:lpstr>Lisää tietoa</vt:lpstr>
      <vt:lpstr>AAAPUVA!!!</vt:lpstr>
      <vt:lpstr>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Sosiaalinen vahvistaminen -  sosiaalinen toimintakyky</dc:title>
  <dc:creator>Sirke Väkevä</dc:creator>
  <cp:lastModifiedBy>Pekkanen Tiina</cp:lastModifiedBy>
  <cp:revision>5</cp:revision>
  <dcterms:created xsi:type="dcterms:W3CDTF">2022-08-26T13:02:09Z</dcterms:created>
  <dcterms:modified xsi:type="dcterms:W3CDTF">2022-09-13T10:19:47Z</dcterms:modified>
</cp:coreProperties>
</file>