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Lst>
  <p:notesMasterIdLst>
    <p:notesMasterId r:id="rId18"/>
  </p:notesMasterIdLst>
  <p:sldIdLst>
    <p:sldId id="266" r:id="rId3"/>
    <p:sldId id="265" r:id="rId4"/>
    <p:sldId id="264" r:id="rId5"/>
    <p:sldId id="263" r:id="rId6"/>
    <p:sldId id="262" r:id="rId7"/>
    <p:sldId id="261" r:id="rId8"/>
    <p:sldId id="260" r:id="rId9"/>
    <p:sldId id="259" r:id="rId10"/>
    <p:sldId id="258" r:id="rId11"/>
    <p:sldId id="257" r:id="rId12"/>
    <p:sldId id="273" r:id="rId13"/>
    <p:sldId id="272" r:id="rId14"/>
    <p:sldId id="271" r:id="rId15"/>
    <p:sldId id="270" r:id="rId16"/>
    <p:sldId id="268"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8B0E8-AAC1-7861-3F7E-00B838305F7F}" v="35" dt="2021-09-22T08:34:09.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8" d="100"/>
          <a:sy n="68" d="100"/>
        </p:scale>
        <p:origin x="1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70E90-71B6-4A74-9087-3E186C711AD4}" type="datetimeFigureOut">
              <a:rPr lang="fi-FI"/>
              <a:t>22.9.2021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0CA58-C10A-40A5-8796-BDC3336B4706}" type="slidenum">
              <a:rPr lang="fi-FI"/>
              <a:t>‹#›</a:t>
            </a:fld>
            <a:endParaRPr lang="fi-FI"/>
          </a:p>
        </p:txBody>
      </p:sp>
    </p:spTree>
    <p:extLst>
      <p:ext uri="{BB962C8B-B14F-4D97-AF65-F5344CB8AC3E}">
        <p14:creationId xmlns:p14="http://schemas.microsoft.com/office/powerpoint/2010/main" val="419221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noProof="0" dirty="0"/>
          </a:p>
        </p:txBody>
      </p:sp>
      <p:sp>
        <p:nvSpPr>
          <p:cNvPr id="4" name="Dian numeron paikkamerkki 3"/>
          <p:cNvSpPr>
            <a:spLocks noGrp="1"/>
          </p:cNvSpPr>
          <p:nvPr>
            <p:ph type="sldNum" sz="quarter" idx="10"/>
          </p:nvPr>
        </p:nvSpPr>
        <p:spPr/>
        <p:txBody>
          <a:bodyPr/>
          <a:lstStyle/>
          <a:p>
            <a:pPr rtl="0"/>
            <a:fld id="{5534C2EF-8A97-4DAF-B099-E567883644D6}" type="slidenum">
              <a:rPr lang="fi-FI" smtClean="0"/>
              <a:t>1</a:t>
            </a:fld>
            <a:endParaRPr lang="fi-FI" dirty="0"/>
          </a:p>
        </p:txBody>
      </p:sp>
    </p:spTree>
    <p:extLst>
      <p:ext uri="{BB962C8B-B14F-4D97-AF65-F5344CB8AC3E}">
        <p14:creationId xmlns:p14="http://schemas.microsoft.com/office/powerpoint/2010/main" val="480356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dirty="0"/>
              <a:t>MUISTIINPANO: Jos haluat muuttaa tämän dian kuvia, valitse kuva ja poista se. Napsauta sitten Lisää kuva -kuvaketta paikkamerkissä oman kuvasi lisäämiseksi.</a:t>
            </a:r>
          </a:p>
        </p:txBody>
      </p:sp>
      <p:sp>
        <p:nvSpPr>
          <p:cNvPr id="4" name="Dian numeron paikkamerkki 3"/>
          <p:cNvSpPr>
            <a:spLocks noGrp="1"/>
          </p:cNvSpPr>
          <p:nvPr>
            <p:ph type="sldNum" sz="quarter" idx="10"/>
          </p:nvPr>
        </p:nvSpPr>
        <p:spPr/>
        <p:txBody>
          <a:bodyPr rtlCol="0"/>
          <a:lstStyle/>
          <a:p>
            <a:pPr rtl="0"/>
            <a:fld id="{5534C2EF-8A97-4DAF-B099-E567883644D6}" type="slidenum">
              <a:rPr lang="fi-FI" smtClean="0"/>
              <a:t>3</a:t>
            </a:fld>
            <a:endParaRPr lang="fi-FI" dirty="0"/>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22.9.2021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22.9.2021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22.9.2021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Otsikk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fi-FI" noProof="0"/>
              <a:t>Muokkaa perustyyl. napsautt.</a:t>
            </a:r>
            <a:endParaRPr lang="fi-FI" noProof="0" dirty="0"/>
          </a:p>
        </p:txBody>
      </p:sp>
      <p:sp>
        <p:nvSpPr>
          <p:cNvPr id="3" name="Alaotsikk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endParaRPr lang="fi-FI"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Sisällön paikkamerkki 2"/>
          <p:cNvSpPr>
            <a:spLocks noGrp="1"/>
          </p:cNvSpPr>
          <p:nvPr>
            <p:ph idx="1"/>
          </p:nvPr>
        </p:nvSpPr>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lvl1pPr>
              <a:defRPr/>
            </a:lvl1pPr>
          </a:lstStyle>
          <a:p>
            <a:fld id="{5AD25A80-E162-43C5-9A6B-7A2DF987B9F8}" type="datetime1">
              <a:rPr lang="fi-FI" smtClean="0"/>
              <a:pPr/>
              <a:t>22.9.2021</a:t>
            </a:fld>
            <a:endParaRPr lang="en-US" dirty="0"/>
          </a:p>
        </p:txBody>
      </p:sp>
      <p:sp>
        <p:nvSpPr>
          <p:cNvPr id="6" name="Dian numeron paikkamerkki 5"/>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otsikko">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Otsikko 1"/>
          <p:cNvSpPr>
            <a:spLocks noGrp="1"/>
          </p:cNvSpPr>
          <p:nvPr>
            <p:ph type="title"/>
          </p:nvPr>
        </p:nvSpPr>
        <p:spPr>
          <a:xfrm>
            <a:off x="3352800" y="533400"/>
            <a:ext cx="7315200" cy="1828800"/>
          </a:xfrm>
        </p:spPr>
        <p:txBody>
          <a:bodyPr rtlCol="0" anchor="b">
            <a:normAutofit/>
          </a:bodyPr>
          <a:lstStyle>
            <a:lvl1pPr>
              <a:defRPr sz="4400"/>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Sisällön paikkamerkki 2"/>
          <p:cNvSpPr>
            <a:spLocks noGrp="1"/>
          </p:cNvSpPr>
          <p:nvPr>
            <p:ph sz="half" idx="1"/>
          </p:nvPr>
        </p:nvSpPr>
        <p:spPr>
          <a:xfrm>
            <a:off x="1524000" y="1825625"/>
            <a:ext cx="4389120" cy="3474720"/>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278880" y="1825625"/>
            <a:ext cx="4389120" cy="3474720"/>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lvl1pPr>
              <a:defRPr/>
            </a:lvl1pPr>
          </a:lstStyle>
          <a:p>
            <a:fld id="{F0E03F1A-3D64-4C2D-BD2E-7000327C784B}" type="datetime1">
              <a:rPr lang="fi-FI" smtClean="0"/>
              <a:pPr/>
              <a:t>22.9.2021</a:t>
            </a:fld>
            <a:endParaRPr lang="en-US" dirty="0"/>
          </a:p>
        </p:txBody>
      </p:sp>
      <p:sp>
        <p:nvSpPr>
          <p:cNvPr id="7" name="Dian numeron paikkamerkki 6"/>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Tekstin paikkamerkki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4" name="Sisällön paikkamerkki 3"/>
          <p:cNvSpPr>
            <a:spLocks noGrp="1"/>
          </p:cNvSpPr>
          <p:nvPr>
            <p:ph sz="half" idx="2"/>
          </p:nvPr>
        </p:nvSpPr>
        <p:spPr>
          <a:xfrm>
            <a:off x="1524000" y="2624666"/>
            <a:ext cx="4389120" cy="2675467"/>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6" name="Sisällön paikkamerkki 5"/>
          <p:cNvSpPr>
            <a:spLocks noGrp="1"/>
          </p:cNvSpPr>
          <p:nvPr>
            <p:ph sz="quarter" idx="4"/>
          </p:nvPr>
        </p:nvSpPr>
        <p:spPr>
          <a:xfrm>
            <a:off x="6278880" y="2624666"/>
            <a:ext cx="4389120" cy="2675467"/>
          </a:xfrm>
        </p:spPr>
        <p:txBody>
          <a:bodyPr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7"/>
          <p:cNvSpPr>
            <a:spLocks noGrp="1"/>
          </p:cNvSpPr>
          <p:nvPr>
            <p:ph type="ftr" sz="quarter" idx="11"/>
          </p:nvPr>
        </p:nvSpPr>
        <p:spPr/>
        <p:txBody>
          <a:bodyPr rtlCol="0"/>
          <a:lstStyle/>
          <a:p>
            <a:pPr rtl="0"/>
            <a:r>
              <a:rPr lang="fi-FI" noProof="0" dirty="0"/>
              <a:t>Lisää alatunniste</a:t>
            </a:r>
          </a:p>
        </p:txBody>
      </p:sp>
      <p:sp>
        <p:nvSpPr>
          <p:cNvPr id="7" name="Päivämäärän paikkamerkki 6"/>
          <p:cNvSpPr>
            <a:spLocks noGrp="1"/>
          </p:cNvSpPr>
          <p:nvPr>
            <p:ph type="dt" sz="half" idx="10"/>
          </p:nvPr>
        </p:nvSpPr>
        <p:spPr/>
        <p:txBody>
          <a:bodyPr rtlCol="0"/>
          <a:lstStyle>
            <a:lvl1pPr>
              <a:defRPr/>
            </a:lvl1pPr>
          </a:lstStyle>
          <a:p>
            <a:fld id="{B50C5D82-BF27-45A0-9B3D-A31618B9E2D8}" type="datetime1">
              <a:rPr lang="fi-FI" smtClean="0"/>
              <a:pPr/>
              <a:t>22.9.2021</a:t>
            </a:fld>
            <a:endParaRPr lang="en-US" dirty="0"/>
          </a:p>
        </p:txBody>
      </p:sp>
      <p:sp>
        <p:nvSpPr>
          <p:cNvPr id="9" name="Dian numeron paikkamerkki 8"/>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4" name="Alatunnisteen paikkamerkki 3"/>
          <p:cNvSpPr>
            <a:spLocks noGrp="1"/>
          </p:cNvSpPr>
          <p:nvPr>
            <p:ph type="ftr" sz="quarter" idx="11"/>
          </p:nvPr>
        </p:nvSpPr>
        <p:spPr/>
        <p:txBody>
          <a:bodyPr rtlCol="0"/>
          <a:lstStyle/>
          <a:p>
            <a:pPr rtl="0"/>
            <a:r>
              <a:rPr lang="fi-FI" noProof="0" dirty="0"/>
              <a:t>Lisää alatunniste</a:t>
            </a:r>
          </a:p>
        </p:txBody>
      </p:sp>
      <p:sp>
        <p:nvSpPr>
          <p:cNvPr id="3" name="Päivämäärän paikkamerkki 2"/>
          <p:cNvSpPr>
            <a:spLocks noGrp="1"/>
          </p:cNvSpPr>
          <p:nvPr>
            <p:ph type="dt" sz="half" idx="10"/>
          </p:nvPr>
        </p:nvSpPr>
        <p:spPr/>
        <p:txBody>
          <a:bodyPr rtlCol="0"/>
          <a:lstStyle>
            <a:lvl1pPr>
              <a:defRPr/>
            </a:lvl1pPr>
          </a:lstStyle>
          <a:p>
            <a:fld id="{5119AB88-A1EB-45BC-AAC2-AFE100813DFA}" type="datetime1">
              <a:rPr lang="fi-FI" smtClean="0"/>
              <a:pPr/>
              <a:t>22.9.2021</a:t>
            </a:fld>
            <a:endParaRPr lang="en-US" dirty="0"/>
          </a:p>
        </p:txBody>
      </p:sp>
      <p:sp>
        <p:nvSpPr>
          <p:cNvPr id="5" name="Dian numeron paikkamerkki 4"/>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rtlCol="0"/>
          <a:lstStyle/>
          <a:p>
            <a:pPr rtl="0"/>
            <a:r>
              <a:rPr lang="fi-FI" noProof="0" dirty="0"/>
              <a:t>Lisää alatunniste</a:t>
            </a:r>
          </a:p>
        </p:txBody>
      </p:sp>
      <p:sp>
        <p:nvSpPr>
          <p:cNvPr id="2" name="Päivämäärän paikkamerkki 1"/>
          <p:cNvSpPr>
            <a:spLocks noGrp="1"/>
          </p:cNvSpPr>
          <p:nvPr>
            <p:ph type="dt" sz="half" idx="10"/>
          </p:nvPr>
        </p:nvSpPr>
        <p:spPr/>
        <p:txBody>
          <a:bodyPr rtlCol="0"/>
          <a:lstStyle>
            <a:lvl1pPr>
              <a:defRPr/>
            </a:lvl1pPr>
          </a:lstStyle>
          <a:p>
            <a:fld id="{6B68A553-501F-4BDD-9B57-01B4335960EE}" type="datetime1">
              <a:rPr lang="fi-FI" smtClean="0"/>
              <a:pPr/>
              <a:t>22.9.2021</a:t>
            </a:fld>
            <a:endParaRPr lang="en-US" dirty="0"/>
          </a:p>
        </p:txBody>
      </p:sp>
      <p:sp>
        <p:nvSpPr>
          <p:cNvPr id="4" name="Dian numeron paikkamerkki 3"/>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chor="b"/>
          <a:lstStyle>
            <a:lvl1pPr>
              <a:defRPr sz="3200"/>
            </a:lvl1pPr>
          </a:lstStyle>
          <a:p>
            <a:pPr rtl="0"/>
            <a:r>
              <a:rPr lang="fi-FI" noProof="0"/>
              <a:t>Muokkaa perustyyl. napsautt.</a:t>
            </a:r>
            <a:endParaRPr lang="fi-FI" noProof="0" dirty="0"/>
          </a:p>
        </p:txBody>
      </p:sp>
      <p:sp>
        <p:nvSpPr>
          <p:cNvPr id="3" name="Sisällön paikkamerkki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Tekstin paikkamerkki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lvl1pPr>
              <a:defRPr/>
            </a:lvl1pPr>
          </a:lstStyle>
          <a:p>
            <a:fld id="{38871DCD-4078-45D5-8559-E7CE90EBBD4A}" type="datetime1">
              <a:rPr lang="fi-FI" smtClean="0"/>
              <a:pPr/>
              <a:t>22.9.2021</a:t>
            </a:fld>
            <a:endParaRPr lang="en-US" dirty="0"/>
          </a:p>
        </p:txBody>
      </p:sp>
      <p:sp>
        <p:nvSpPr>
          <p:cNvPr id="7" name="Dian numeron paikkamerkki 6"/>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22.9.2021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uva ja kuvateksti">
    <p:spTree>
      <p:nvGrpSpPr>
        <p:cNvPr id="1" name=""/>
        <p:cNvGrpSpPr/>
        <p:nvPr/>
      </p:nvGrpSpPr>
      <p:grpSpPr>
        <a:xfrm>
          <a:off x="0" y="0"/>
          <a:ext cx="0" cy="0"/>
          <a:chOff x="0" y="0"/>
          <a:chExt cx="0" cy="0"/>
        </a:xfrm>
      </p:grpSpPr>
      <p:sp>
        <p:nvSpPr>
          <p:cNvPr id="8" name="Puolivapaa piirto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2" name="Otsikko 1"/>
          <p:cNvSpPr>
            <a:spLocks noGrp="1"/>
          </p:cNvSpPr>
          <p:nvPr>
            <p:ph type="title"/>
          </p:nvPr>
        </p:nvSpPr>
        <p:spPr/>
        <p:txBody>
          <a:bodyPr rtlCol="0" anchor="b"/>
          <a:lstStyle>
            <a:lvl1pPr>
              <a:defRPr sz="3200"/>
            </a:lvl1pPr>
          </a:lstStyle>
          <a:p>
            <a:pPr rtl="0"/>
            <a:r>
              <a:rPr lang="fi-FI" noProof="0"/>
              <a:t>Muokkaa perustyyl. napsautt.</a:t>
            </a:r>
            <a:endParaRPr lang="fi-FI" noProof="0" dirty="0"/>
          </a:p>
        </p:txBody>
      </p:sp>
      <p:sp>
        <p:nvSpPr>
          <p:cNvPr id="12" name="Kuvan paikkamerkki 11" descr="Tyhjä paikkamerkki kuvan lisäämistä varten. Napsauta paikkamerkkiä ja valitse kuva, jonka haluat lisätä"/>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sp>
        <p:nvSpPr>
          <p:cNvPr id="4" name="Tekstin paikkamerkki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a:t>
            </a:r>
          </a:p>
        </p:txBody>
      </p:sp>
      <p:sp>
        <p:nvSpPr>
          <p:cNvPr id="6" name="Alatunnisteen paikkamerkki 5"/>
          <p:cNvSpPr>
            <a:spLocks noGrp="1"/>
          </p:cNvSpPr>
          <p:nvPr>
            <p:ph type="ftr" sz="quarter" idx="11"/>
          </p:nvPr>
        </p:nvSpPr>
        <p:spPr/>
        <p:txBody>
          <a:bodyPr rtlCol="0"/>
          <a:lstStyle/>
          <a:p>
            <a:pPr rtl="0"/>
            <a:r>
              <a:rPr lang="fi-FI" noProof="0" dirty="0"/>
              <a:t>Lisää alatunniste</a:t>
            </a:r>
          </a:p>
        </p:txBody>
      </p:sp>
      <p:sp>
        <p:nvSpPr>
          <p:cNvPr id="5" name="Päivämäärän paikkamerkki 4"/>
          <p:cNvSpPr>
            <a:spLocks noGrp="1"/>
          </p:cNvSpPr>
          <p:nvPr>
            <p:ph type="dt" sz="half" idx="10"/>
          </p:nvPr>
        </p:nvSpPr>
        <p:spPr/>
        <p:txBody>
          <a:bodyPr rtlCol="0"/>
          <a:lstStyle>
            <a:lvl1pPr>
              <a:defRPr/>
            </a:lvl1pPr>
          </a:lstStyle>
          <a:p>
            <a:fld id="{09448E5B-04E8-4DC0-8712-0D57636819C2}" type="datetime1">
              <a:rPr lang="fi-FI" smtClean="0"/>
              <a:pPr/>
              <a:t>22.9.2021</a:t>
            </a:fld>
            <a:endParaRPr lang="en-US" dirty="0"/>
          </a:p>
        </p:txBody>
      </p:sp>
      <p:sp>
        <p:nvSpPr>
          <p:cNvPr id="7" name="Dian numeron paikkamerkki 6"/>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ksi kuvaa kuvateksteillä">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Otsikk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fi-FI" noProof="0"/>
              <a:t>Muokkaa perustyyl. napsautt.</a:t>
            </a:r>
            <a:endParaRPr lang="fi-FI" noProof="0" dirty="0"/>
          </a:p>
        </p:txBody>
      </p:sp>
      <p:sp>
        <p:nvSpPr>
          <p:cNvPr id="7" name="Puolivapaa piirto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5" name="Kuvan paikkamerkki 14" descr="Tyhjä paikkamerkki kuvan lisäämistä varten. Napsauta paikkamerkkiä ja valitse kuva, jonka haluat lisätä"/>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17" name="Tekstin paikkamerkki 16"/>
          <p:cNvSpPr>
            <a:spLocks noGrp="1"/>
          </p:cNvSpPr>
          <p:nvPr>
            <p:ph type="body" sz="quarter" idx="14"/>
          </p:nvPr>
        </p:nvSpPr>
        <p:spPr>
          <a:xfrm>
            <a:off x="1028581" y="5181600"/>
            <a:ext cx="3566160" cy="540000"/>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i-FI" noProof="0"/>
              <a:t>Muokkaa tekstin perustyylejä</a:t>
            </a:r>
          </a:p>
        </p:txBody>
      </p:sp>
      <p:sp>
        <p:nvSpPr>
          <p:cNvPr id="18" name="Puolivapaa piirto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9" name="Kuvan paikkamerkki 18" descr="Tyhjä paikkamerkki kuvan lisäämistä varten. Napsauta paikkamerkkiä ja valitse kuva, jonka haluat lisätä"/>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20" name="Tekstin paikkamerkki 16"/>
          <p:cNvSpPr>
            <a:spLocks noGrp="1"/>
          </p:cNvSpPr>
          <p:nvPr>
            <p:ph type="body" sz="quarter" idx="16"/>
          </p:nvPr>
        </p:nvSpPr>
        <p:spPr>
          <a:xfrm>
            <a:off x="5566714" y="5181600"/>
            <a:ext cx="3566160" cy="540000"/>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i-FI" noProof="0"/>
              <a:t>Muokkaa tekstin perustyylejä</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olme kuvaa ja kuvatekst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Otsikk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fi-FI" noProof="0"/>
              <a:t>Muokkaa perustyyl. napsautt.</a:t>
            </a:r>
            <a:endParaRPr lang="fi-FI" noProof="0" dirty="0"/>
          </a:p>
        </p:txBody>
      </p:sp>
      <p:sp>
        <p:nvSpPr>
          <p:cNvPr id="7" name="Puolivapaa piirto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5" name="Kuvan paikkamerkki 14" descr="Tyhjä paikkamerkki kuvan lisäämistä varten. Napsauta paikkamerkkiä ja valitse kuva, jonka haluat lisätä"/>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18" name="Puolivapaa piirto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9" name="Kuvan paikkamerkki 18" descr="Tyhjä paikkamerkki kuvan lisäämistä varten. Napsauta paikkamerkkiä ja valitse kuva, jonka haluat lisätä"/>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2" name="Puolivapaa piirto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3" name="Kuvan paikkamerkki 12" descr="Tyhjä paikkamerkki kuvan lisäämistä varten. Napsauta paikkamerkkiä ja valitse kuva, jonka haluat lisätä"/>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7" name="Tekstin paikkamerkki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fi-FI" noProof="0"/>
              <a:t>Muokkaa tekstin perustyylejä</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iisi kuva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Otsikk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fi-FI"/>
              <a:t>Muokkaa perustyyl. napsautt.</a:t>
            </a:r>
            <a:endParaRPr lang="fi"/>
          </a:p>
        </p:txBody>
      </p:sp>
      <p:sp>
        <p:nvSpPr>
          <p:cNvPr id="8" name="Puolivapaa piirto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9" name="Kuvan paikkamerkki 8" descr="Tyhjä paikkamerkki kuvan lisäämistä varten. Napsauta paikkamerkkiä ja valitse kuva, jonka haluat lisätä"/>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
        <p:nvSpPr>
          <p:cNvPr id="10" name="Puolivapaa piirto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1" name="Kuvan paikkamerkki 10" descr="Tyhjä paikkamerkki kuvan lisäämistä varten. Napsauta paikkamerkkiä ja valitse kuva, jonka haluat lisätä"/>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2" name="Puolivapaa piirto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3" name="Kuvan paikkamerkki 12" descr="Tyhjä paikkamerkki kuvan lisäämistä varten. Napsauta paikkamerkkiä ja valitse kuva, jonka haluat lisätä"/>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14" name="Puolivapaa piirto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15" name="Kuvan paikkamerkki 14" descr="Tyhjä paikkamerkki kuvan lisäämistä varten. Napsauta paikkamerkkiä ja valitse kuva, jonka haluat lisätä"/>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fi-FI" noProof="0"/>
              <a:t>Lisää kuva napsauttamalla kuvaketta</a:t>
            </a:r>
            <a:endParaRPr lang="fi-FI" noProof="0" dirty="0"/>
          </a:p>
        </p:txBody>
      </p:sp>
      <p:sp>
        <p:nvSpPr>
          <p:cNvPr id="20" name="Puolivapaa piirto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US" dirty="0"/>
          </a:p>
        </p:txBody>
      </p:sp>
      <p:sp>
        <p:nvSpPr>
          <p:cNvPr id="21" name="Kuvan paikkamerkki 20" descr="Tyhjä paikkamerkki kuvan lisäämistä varten. Napsauta paikkamerkkiä ja valitse kuva, jonka haluat lisätä"/>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fi-FI" noProof="0"/>
              <a:t>Lisää kuva napsauttamalla kuvaketta</a:t>
            </a:r>
            <a:endParaRPr lang="fi-FI"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lvl1pPr>
              <a:defRPr/>
            </a:lvl1pPr>
          </a:lstStyle>
          <a:p>
            <a:fld id="{790DCC91-912C-467B-81F8-0961728034F2}" type="datetime1">
              <a:rPr lang="fi-FI" smtClean="0"/>
              <a:pPr/>
              <a:t>22.9.2021</a:t>
            </a:fld>
            <a:endParaRPr lang="en-US" dirty="0"/>
          </a:p>
        </p:txBody>
      </p:sp>
      <p:sp>
        <p:nvSpPr>
          <p:cNvPr id="6" name="Dian numeron paikkamerkki 5"/>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365125"/>
            <a:ext cx="1828799" cy="4940300"/>
          </a:xfrm>
        </p:spPr>
        <p:txBody>
          <a:bodyPr vert="eaVert"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a:xfrm>
            <a:off x="1524000" y="365125"/>
            <a:ext cx="6858000" cy="4940300"/>
          </a:xfrm>
        </p:spPr>
        <p:txBody>
          <a:bodyPr vert="eaVert"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4"/>
          <p:cNvSpPr>
            <a:spLocks noGrp="1"/>
          </p:cNvSpPr>
          <p:nvPr>
            <p:ph type="ftr" sz="quarter" idx="11"/>
          </p:nvPr>
        </p:nvSpPr>
        <p:spPr/>
        <p:txBody>
          <a:bodyPr rtlCol="0"/>
          <a:lstStyle/>
          <a:p>
            <a:pPr rtl="0"/>
            <a:r>
              <a:rPr lang="fi-FI" noProof="0" dirty="0"/>
              <a:t>Lisää alatunniste</a:t>
            </a:r>
          </a:p>
        </p:txBody>
      </p:sp>
      <p:sp>
        <p:nvSpPr>
          <p:cNvPr id="4" name="Päivämäärän paikkamerkki 3"/>
          <p:cNvSpPr>
            <a:spLocks noGrp="1"/>
          </p:cNvSpPr>
          <p:nvPr>
            <p:ph type="dt" sz="half" idx="10"/>
          </p:nvPr>
        </p:nvSpPr>
        <p:spPr/>
        <p:txBody>
          <a:bodyPr rtlCol="0"/>
          <a:lstStyle>
            <a:lvl1pPr>
              <a:defRPr/>
            </a:lvl1pPr>
          </a:lstStyle>
          <a:p>
            <a:fld id="{DF72948F-E0DC-482E-BAC0-2775C399C1F7}" type="datetime1">
              <a:rPr lang="fi-FI" smtClean="0"/>
              <a:pPr/>
              <a:t>22.9.2021</a:t>
            </a:fld>
            <a:endParaRPr lang="en-US" dirty="0"/>
          </a:p>
        </p:txBody>
      </p:sp>
      <p:sp>
        <p:nvSpPr>
          <p:cNvPr id="6" name="Dian numeron paikkamerkki 5"/>
          <p:cNvSpPr>
            <a:spLocks noGrp="1"/>
          </p:cNvSpPr>
          <p:nvPr>
            <p:ph type="sldNum" sz="quarter" idx="12"/>
          </p:nvPr>
        </p:nvSpPr>
        <p:spPr/>
        <p:txBody>
          <a:bodyPr rtlCol="0"/>
          <a:lstStyle/>
          <a:p>
            <a:pPr rtl="0"/>
            <a:fld id="{289D71E3-7D81-4C24-B9D8-6B108755C64C}" type="slidenum">
              <a:rPr lang="fi-FI" noProof="0" smtClean="0"/>
              <a:t>‹#›</a:t>
            </a:fld>
            <a:endParaRPr lang="fi-FI"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22.9.2021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22.9.2021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22.9.2021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22.9.2021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22.9.2021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22.9.2021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22.9.2021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22.9.2021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Otsikon paikkamerkki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5" name="Alatunnisteen paikkamerkki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fi-FI" noProof="0" dirty="0"/>
              <a:t>Lisää alatunniste</a:t>
            </a:r>
          </a:p>
        </p:txBody>
      </p:sp>
      <p:sp>
        <p:nvSpPr>
          <p:cNvPr id="4" name="Päivämäärän paikkamerkki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08C1CD93-1527-445A-954F-D9992F1F868A}" type="datetime1">
              <a:rPr lang="fi-FI" smtClean="0"/>
              <a:pPr/>
              <a:t>22.9.2021</a:t>
            </a:fld>
            <a:endParaRPr lang="en-US" dirty="0"/>
          </a:p>
        </p:txBody>
      </p:sp>
      <p:sp>
        <p:nvSpPr>
          <p:cNvPr id="6" name="Dian numeron paikkamerkki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fi-FI" noProof="0" smtClean="0"/>
              <a:pPr/>
              <a:t>‹#›</a:t>
            </a:fld>
            <a:endParaRPr lang="fi-FI"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seus.fi/bitstream/handle/10024/13302/Huhtanen_Taina.pdf?sequence=1"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cr-eVv1ods&amp;t=109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kymenlaaksonperhekeskus.fi/hyvinvointisuunnitelma"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thl.fi/fi/web/lastensuojelun-kasikirja/tyoprosessi/mita-on-lastensuojelu/lastensuojelun-arvot-ja-periaatteet" TargetMode="External"/><Relationship Id="rId2" Type="http://schemas.openxmlformats.org/officeDocument/2006/relationships/hyperlink" Target="https://www.theseus.fi/bitstream/handle/10024/13302/Huhtanen_Taina.pdf?sequence=1"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FI" dirty="0"/>
              <a:t>ENNALTAEHKÄISEVÄ LASTENSUOJELU</a:t>
            </a:r>
          </a:p>
        </p:txBody>
      </p:sp>
      <p:sp>
        <p:nvSpPr>
          <p:cNvPr id="3" name="Alaotsikko 2"/>
          <p:cNvSpPr>
            <a:spLocks noGrp="1"/>
          </p:cNvSpPr>
          <p:nvPr>
            <p:ph type="subTitle" idx="1"/>
          </p:nvPr>
        </p:nvSpPr>
        <p:spPr>
          <a:xfrm>
            <a:off x="838200" y="2438400"/>
            <a:ext cx="7922096" cy="918592"/>
          </a:xfrm>
        </p:spPr>
        <p:txBody>
          <a:bodyPr rtlCol="0">
            <a:normAutofit fontScale="85000" lnSpcReduction="10000"/>
          </a:bodyPr>
          <a:lstStyle/>
          <a:p>
            <a:pPr rtl="0"/>
            <a:r>
              <a:rPr lang="fi-FI" dirty="0"/>
              <a:t>Ammattitaitovaatimus NUKHE:</a:t>
            </a:r>
          </a:p>
          <a:p>
            <a:pPr rtl="0"/>
            <a:r>
              <a:rPr lang="fi-FI" dirty="0"/>
              <a:t>Opiskelija toimii ehkäisevän lastensuojelun toimintaperiaatteiden mukaan. </a:t>
            </a:r>
          </a:p>
        </p:txBody>
      </p:sp>
    </p:spTree>
    <p:extLst>
      <p:ext uri="{BB962C8B-B14F-4D97-AF65-F5344CB8AC3E}">
        <p14:creationId xmlns:p14="http://schemas.microsoft.com/office/powerpoint/2010/main" val="59286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TEHTÄVÄ</a:t>
            </a:r>
          </a:p>
        </p:txBody>
      </p:sp>
      <p:sp>
        <p:nvSpPr>
          <p:cNvPr id="3" name="Sisällön paikkamerkki 2"/>
          <p:cNvSpPr>
            <a:spLocks noGrp="1"/>
          </p:cNvSpPr>
          <p:nvPr>
            <p:ph idx="1"/>
          </p:nvPr>
        </p:nvSpPr>
        <p:spPr/>
        <p:txBody>
          <a:bodyPr vert="horz" lIns="91440" tIns="45720" rIns="91440" bIns="45720" rtlCol="0" anchor="t">
            <a:noAutofit/>
          </a:bodyPr>
          <a:lstStyle/>
          <a:p>
            <a:r>
              <a:rPr lang="fi-FI" sz="2200" dirty="0"/>
              <a:t>Tehdään pienryhmissä esittely aiheesta ennaltaehkäisevä lastensuojelutyö</a:t>
            </a:r>
            <a:endParaRPr lang="fi-FI" sz="2200" dirty="0">
              <a:cs typeface="Arial"/>
            </a:endParaRPr>
          </a:p>
          <a:p>
            <a:pPr lvl="1"/>
            <a:r>
              <a:rPr lang="fi-FI" sz="2200" dirty="0"/>
              <a:t>Nuorisotyössä</a:t>
            </a:r>
            <a:endParaRPr lang="fi-FI" sz="2200" dirty="0">
              <a:cs typeface="Arial"/>
            </a:endParaRPr>
          </a:p>
          <a:p>
            <a:pPr lvl="1"/>
            <a:r>
              <a:rPr lang="fi-FI" sz="2200" dirty="0"/>
              <a:t>Työpajatoiminnassa</a:t>
            </a:r>
            <a:endParaRPr lang="fi-FI" sz="2200" dirty="0">
              <a:cs typeface="Arial"/>
            </a:endParaRPr>
          </a:p>
          <a:p>
            <a:pPr lvl="1"/>
            <a:r>
              <a:rPr lang="fi-FI" sz="2200" dirty="0"/>
              <a:t>Perhetyössä</a:t>
            </a:r>
            <a:endParaRPr lang="fi-FI" sz="2200" dirty="0">
              <a:cs typeface="Arial"/>
            </a:endParaRPr>
          </a:p>
          <a:p>
            <a:pPr lvl="1"/>
            <a:r>
              <a:rPr lang="fi-FI" sz="2200" dirty="0"/>
              <a:t>Seurakunnassa</a:t>
            </a:r>
            <a:endParaRPr lang="fi-FI" sz="2200" dirty="0">
              <a:cs typeface="Arial"/>
            </a:endParaRPr>
          </a:p>
          <a:p>
            <a:pPr lvl="1"/>
            <a:r>
              <a:rPr lang="fi-FI" sz="2200" dirty="0"/>
              <a:t>Järjestöissä ja urheiluseuroissa</a:t>
            </a:r>
            <a:endParaRPr lang="fi-FI" sz="2200" dirty="0">
              <a:cs typeface="Arial"/>
            </a:endParaRPr>
          </a:p>
          <a:p>
            <a:pPr lvl="1"/>
            <a:endParaRPr lang="fi-FI" sz="2200" dirty="0">
              <a:cs typeface="Arial"/>
            </a:endParaRPr>
          </a:p>
          <a:p>
            <a:pPr marL="274320" lvl="1" indent="0">
              <a:buNone/>
            </a:pPr>
            <a:r>
              <a:rPr lang="fi-FI" sz="2200" dirty="0"/>
              <a:t>Tietoa aiheesta löytyy: Huhtanen, T. 2010. Ehkäisevä lastensuojelutyö Alavudella </a:t>
            </a:r>
            <a:r>
              <a:rPr lang="fi-FI" sz="2200" dirty="0">
                <a:hlinkClick r:id="rId2"/>
              </a:rPr>
              <a:t>Huhtanen_Taina.pdf (theseus.fi)</a:t>
            </a:r>
            <a:r>
              <a:rPr lang="fi-FI" sz="2200" dirty="0"/>
              <a:t> s. 20-27</a:t>
            </a:r>
            <a:endParaRPr lang="fi-FI" sz="2200" dirty="0">
              <a:cs typeface="Arial"/>
            </a:endParaRPr>
          </a:p>
          <a:p>
            <a:pPr marL="274320" lvl="1" indent="0">
              <a:buNone/>
            </a:pPr>
            <a:endParaRPr lang="fi-FI" dirty="0"/>
          </a:p>
          <a:p>
            <a:pPr lvl="1"/>
            <a:endParaRPr lang="fi-FI" dirty="0"/>
          </a:p>
        </p:txBody>
      </p:sp>
    </p:spTree>
    <p:extLst>
      <p:ext uri="{BB962C8B-B14F-4D97-AF65-F5344CB8AC3E}">
        <p14:creationId xmlns:p14="http://schemas.microsoft.com/office/powerpoint/2010/main" val="425721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6"/>
            <a:ext cx="9829800" cy="629593"/>
          </a:xfrm>
        </p:spPr>
        <p:txBody>
          <a:bodyPr/>
          <a:lstStyle/>
          <a:p>
            <a:r>
              <a:rPr lang="fi-FI" dirty="0"/>
              <a:t>PERHEKESKUKSET</a:t>
            </a:r>
          </a:p>
        </p:txBody>
      </p:sp>
      <p:sp>
        <p:nvSpPr>
          <p:cNvPr id="3" name="Sisällön paikkamerkki 2"/>
          <p:cNvSpPr>
            <a:spLocks noGrp="1"/>
          </p:cNvSpPr>
          <p:nvPr>
            <p:ph idx="1"/>
          </p:nvPr>
        </p:nvSpPr>
        <p:spPr>
          <a:xfrm>
            <a:off x="1204784" y="1144754"/>
            <a:ext cx="9463216" cy="4557245"/>
          </a:xfrm>
        </p:spPr>
        <p:txBody>
          <a:bodyPr vert="horz" lIns="91440" tIns="45720" rIns="91440" bIns="45720" rtlCol="0" anchor="t">
            <a:normAutofit fontScale="92500" lnSpcReduction="10000"/>
          </a:bodyPr>
          <a:lstStyle/>
          <a:p>
            <a:r>
              <a:rPr lang="fi-FI" sz="1900" dirty="0"/>
              <a:t>Kouvolan perhekeskukset</a:t>
            </a:r>
            <a:endParaRPr lang="fi-FI" sz="1600" dirty="0">
              <a:cs typeface="Arial"/>
            </a:endParaRPr>
          </a:p>
          <a:p>
            <a:r>
              <a:rPr lang="fi-FI" sz="1800" dirty="0"/>
              <a:t>Työ on ennaltaehkäisevää, perhelähtöistä ja varhaista tukea tarjoavaa</a:t>
            </a:r>
            <a:endParaRPr lang="fi-FI" sz="1800">
              <a:cs typeface="Arial"/>
            </a:endParaRPr>
          </a:p>
          <a:p>
            <a:pPr lvl="1">
              <a:spcBef>
                <a:spcPts val="600"/>
              </a:spcBef>
            </a:pPr>
            <a:r>
              <a:rPr lang="fi-FI" dirty="0"/>
              <a:t>Avoin varhaiskasvatus (perhepuistot)</a:t>
            </a:r>
            <a:endParaRPr lang="fi-FI">
              <a:cs typeface="Arial"/>
            </a:endParaRPr>
          </a:p>
          <a:p>
            <a:pPr lvl="1">
              <a:spcBef>
                <a:spcPts val="600"/>
              </a:spcBef>
            </a:pPr>
            <a:r>
              <a:rPr lang="fi-FI" dirty="0"/>
              <a:t>Ehkäisy-, äitiys- ja lastenneuvola</a:t>
            </a:r>
            <a:endParaRPr lang="fi-FI">
              <a:cs typeface="Arial"/>
            </a:endParaRPr>
          </a:p>
          <a:p>
            <a:pPr lvl="1">
              <a:spcBef>
                <a:spcPts val="600"/>
              </a:spcBef>
            </a:pPr>
            <a:r>
              <a:rPr lang="fi-FI" dirty="0"/>
              <a:t>Erityisvarhaiskasvatus</a:t>
            </a:r>
            <a:endParaRPr lang="fi-FI">
              <a:cs typeface="Arial"/>
            </a:endParaRPr>
          </a:p>
          <a:p>
            <a:pPr lvl="1">
              <a:spcBef>
                <a:spcPts val="600"/>
              </a:spcBef>
            </a:pPr>
            <a:r>
              <a:rPr lang="fi-FI" dirty="0"/>
              <a:t>Kasvatus- ja perheneuvonta</a:t>
            </a:r>
            <a:endParaRPr lang="fi-FI">
              <a:cs typeface="Arial"/>
            </a:endParaRPr>
          </a:p>
          <a:p>
            <a:pPr lvl="1">
              <a:spcBef>
                <a:spcPts val="600"/>
              </a:spcBef>
            </a:pPr>
            <a:r>
              <a:rPr lang="fi-FI" dirty="0"/>
              <a:t>Kotiin vietävät palvelut lapsiperheille</a:t>
            </a:r>
            <a:endParaRPr lang="fi-FI">
              <a:cs typeface="Arial"/>
            </a:endParaRPr>
          </a:p>
          <a:p>
            <a:pPr lvl="1">
              <a:spcBef>
                <a:spcPts val="600"/>
              </a:spcBef>
            </a:pPr>
            <a:r>
              <a:rPr lang="fi-FI" dirty="0"/>
              <a:t>Puheterapiapalvelut</a:t>
            </a:r>
            <a:endParaRPr lang="fi-FI">
              <a:cs typeface="Arial"/>
            </a:endParaRPr>
          </a:p>
          <a:p>
            <a:pPr lvl="1">
              <a:spcBef>
                <a:spcPts val="600"/>
              </a:spcBef>
            </a:pPr>
            <a:r>
              <a:rPr lang="fi-FI" dirty="0"/>
              <a:t>Toimintaterapiapalvelut</a:t>
            </a:r>
            <a:endParaRPr lang="fi-FI">
              <a:cs typeface="Arial"/>
            </a:endParaRPr>
          </a:p>
          <a:p>
            <a:pPr lvl="1">
              <a:spcBef>
                <a:spcPts val="600"/>
              </a:spcBef>
            </a:pPr>
            <a:r>
              <a:rPr lang="fi-FI" dirty="0"/>
              <a:t>Yhteisöllinen toiminta</a:t>
            </a:r>
            <a:endParaRPr lang="fi-FI">
              <a:cs typeface="Arial"/>
            </a:endParaRPr>
          </a:p>
          <a:p>
            <a:pPr lvl="2"/>
            <a:r>
              <a:rPr lang="fi-FI" sz="1800" dirty="0"/>
              <a:t>Keltakankaan perhekeskuksen yhteisötilat</a:t>
            </a:r>
            <a:endParaRPr lang="fi-FI" sz="1800" dirty="0">
              <a:cs typeface="Arial"/>
            </a:endParaRPr>
          </a:p>
          <a:p>
            <a:pPr lvl="2"/>
            <a:r>
              <a:rPr lang="fi-FI" sz="1800" dirty="0"/>
              <a:t>Korian perhekeskuksen yhteisötilat</a:t>
            </a:r>
            <a:endParaRPr lang="fi-FI" sz="1800" dirty="0">
              <a:cs typeface="Arial"/>
            </a:endParaRPr>
          </a:p>
          <a:p>
            <a:pPr lvl="2"/>
            <a:r>
              <a:rPr lang="fi-FI" sz="1800" dirty="0"/>
              <a:t>Kouvolan perhekeskukset Facebookissa</a:t>
            </a:r>
            <a:endParaRPr lang="fi-FI" sz="1800" dirty="0">
              <a:cs typeface="Arial"/>
            </a:endParaRPr>
          </a:p>
          <a:p>
            <a:r>
              <a:rPr lang="fi-FI" dirty="0"/>
              <a:t>Perheiden tarvitsee siirtyä entistä vähemmän paikasta ja palvelusta toiseen työntekijöiden liikkuessa asiakkaan luo heidän oman alueensa perhekeskukseen.</a:t>
            </a:r>
          </a:p>
          <a:p>
            <a:endParaRPr lang="fi-FI" dirty="0"/>
          </a:p>
        </p:txBody>
      </p:sp>
    </p:spTree>
    <p:extLst>
      <p:ext uri="{BB962C8B-B14F-4D97-AF65-F5344CB8AC3E}">
        <p14:creationId xmlns:p14="http://schemas.microsoft.com/office/powerpoint/2010/main" val="29714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KUNNAN PÄÄTÖSTEN VAIKUTUS</a:t>
            </a:r>
          </a:p>
        </p:txBody>
      </p:sp>
      <p:sp>
        <p:nvSpPr>
          <p:cNvPr id="3" name="Sisällön paikkamerkki 2"/>
          <p:cNvSpPr>
            <a:spLocks noGrp="1"/>
          </p:cNvSpPr>
          <p:nvPr>
            <p:ph idx="1"/>
          </p:nvPr>
        </p:nvSpPr>
        <p:spPr/>
        <p:txBody>
          <a:bodyPr vert="horz" lIns="91440" tIns="45720" rIns="91440" bIns="45720" rtlCol="0" anchor="t">
            <a:normAutofit/>
          </a:bodyPr>
          <a:lstStyle/>
          <a:p>
            <a:r>
              <a:rPr lang="fi-FI" sz="2200" dirty="0"/>
              <a:t>Kunnan eri sektorit luovat puitteet, missä lapset ja nuoret kasvavat</a:t>
            </a:r>
            <a:endParaRPr lang="fi-FI" sz="2200" dirty="0">
              <a:cs typeface="Arial"/>
            </a:endParaRPr>
          </a:p>
          <a:p>
            <a:pPr lvl="1"/>
            <a:r>
              <a:rPr lang="fi-FI" sz="2200" dirty="0"/>
              <a:t>Esim. päiväkodit, leikkikentät, jäähallit, valaistut pyörätiet, nuorisokahvilat</a:t>
            </a:r>
            <a:endParaRPr lang="fi-FI" sz="2200" dirty="0">
              <a:cs typeface="Arial"/>
            </a:endParaRPr>
          </a:p>
          <a:p>
            <a:pPr lvl="1"/>
            <a:endParaRPr lang="fi-FI" sz="2200" dirty="0">
              <a:cs typeface="Arial"/>
            </a:endParaRPr>
          </a:p>
          <a:p>
            <a:pPr lvl="1"/>
            <a:r>
              <a:rPr lang="fi-FI" sz="2200" dirty="0"/>
              <a:t>Video: Mikä ihmeen hyvinvointi? </a:t>
            </a:r>
            <a:r>
              <a:rPr lang="fi-FI" sz="2200" dirty="0">
                <a:hlinkClick r:id="rId2"/>
              </a:rPr>
              <a:t>Mikä ihmeen hyvinvointi? – YouTube</a:t>
            </a:r>
            <a:endParaRPr lang="fi-FI" sz="2200" dirty="0">
              <a:cs typeface="Arial"/>
            </a:endParaRPr>
          </a:p>
          <a:p>
            <a:pPr lvl="1"/>
            <a:endParaRPr lang="fi-FI" sz="2200" dirty="0">
              <a:cs typeface="Arial"/>
            </a:endParaRPr>
          </a:p>
          <a:p>
            <a:pPr marL="274320" lvl="1" indent="0">
              <a:buNone/>
            </a:pPr>
            <a:endParaRPr lang="fi-FI" dirty="0"/>
          </a:p>
        </p:txBody>
      </p:sp>
    </p:spTree>
    <p:extLst>
      <p:ext uri="{BB962C8B-B14F-4D97-AF65-F5344CB8AC3E}">
        <p14:creationId xmlns:p14="http://schemas.microsoft.com/office/powerpoint/2010/main" val="83747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KESKEISET LASTENSUOJELUN PERIAATTEET</a:t>
            </a:r>
          </a:p>
        </p:txBody>
      </p:sp>
      <p:sp>
        <p:nvSpPr>
          <p:cNvPr id="3" name="Sisällön paikkamerkki 2"/>
          <p:cNvSpPr>
            <a:spLocks noGrp="1"/>
          </p:cNvSpPr>
          <p:nvPr>
            <p:ph idx="1"/>
          </p:nvPr>
        </p:nvSpPr>
        <p:spPr/>
        <p:txBody>
          <a:bodyPr vert="horz" lIns="91440" tIns="45720" rIns="91440" bIns="45720" rtlCol="0" anchor="t">
            <a:normAutofit/>
          </a:bodyPr>
          <a:lstStyle/>
          <a:p>
            <a:r>
              <a:rPr lang="fi-FI" sz="2200" dirty="0"/>
              <a:t>Lapsen etu</a:t>
            </a:r>
            <a:endParaRPr lang="fi-FI" sz="2200" dirty="0">
              <a:cs typeface="Arial"/>
            </a:endParaRPr>
          </a:p>
          <a:p>
            <a:r>
              <a:rPr lang="fi-FI" sz="2200" dirty="0"/>
              <a:t>Perustuslain 6§: Yhdenvertainen ja tasa-arvoinen kohtelu</a:t>
            </a:r>
            <a:endParaRPr lang="fi-FI" sz="2200" dirty="0">
              <a:cs typeface="Arial"/>
            </a:endParaRPr>
          </a:p>
          <a:p>
            <a:r>
              <a:rPr lang="fi-FI" sz="2200" dirty="0"/>
              <a:t>Riittävän laadukkaat palvelut lapsille</a:t>
            </a:r>
            <a:endParaRPr lang="fi-FI" sz="2200" dirty="0">
              <a:cs typeface="Arial"/>
            </a:endParaRPr>
          </a:p>
          <a:p>
            <a:r>
              <a:rPr lang="fi-FI" sz="2200" dirty="0"/>
              <a:t>Oikeus erityiseen suojeluun ja huolenpitoon</a:t>
            </a:r>
            <a:endParaRPr lang="fi-FI" sz="2200" dirty="0">
              <a:cs typeface="Arial"/>
            </a:endParaRPr>
          </a:p>
          <a:p>
            <a:r>
              <a:rPr lang="fi-FI" sz="2200" dirty="0"/>
              <a:t>Oikeus osallistua itseä koskevaan päätöksentekoon ja yhteiskuntaelämään</a:t>
            </a:r>
            <a:endParaRPr lang="fi-FI" sz="2200" dirty="0">
              <a:cs typeface="Arial"/>
            </a:endParaRPr>
          </a:p>
        </p:txBody>
      </p:sp>
    </p:spTree>
    <p:extLst>
      <p:ext uri="{BB962C8B-B14F-4D97-AF65-F5344CB8AC3E}">
        <p14:creationId xmlns:p14="http://schemas.microsoft.com/office/powerpoint/2010/main" val="3085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Kymenlaakson maakunnallinen lasten ja nuorten hyvinvointisuunnitelma 2020–2024 - TEHTÄVÄ</a:t>
            </a:r>
          </a:p>
        </p:txBody>
      </p:sp>
      <p:sp>
        <p:nvSpPr>
          <p:cNvPr id="3" name="Tekstin paikkamerkki 2"/>
          <p:cNvSpPr>
            <a:spLocks noGrp="1"/>
          </p:cNvSpPr>
          <p:nvPr>
            <p:ph type="body" idx="1"/>
          </p:nvPr>
        </p:nvSpPr>
        <p:spPr/>
        <p:txBody>
          <a:bodyPr/>
          <a:lstStyle/>
          <a:p>
            <a:r>
              <a:rPr lang="fi-FI" dirty="0"/>
              <a:t>Strategiaosa</a:t>
            </a:r>
          </a:p>
        </p:txBody>
      </p:sp>
      <p:sp>
        <p:nvSpPr>
          <p:cNvPr id="4" name="Sisällön paikkamerkki 3"/>
          <p:cNvSpPr>
            <a:spLocks noGrp="1"/>
          </p:cNvSpPr>
          <p:nvPr>
            <p:ph sz="half" idx="2"/>
          </p:nvPr>
        </p:nvSpPr>
        <p:spPr>
          <a:xfrm>
            <a:off x="782595" y="2624666"/>
            <a:ext cx="5130525" cy="2675467"/>
          </a:xfrm>
        </p:spPr>
        <p:txBody>
          <a:bodyPr vert="horz" lIns="91440" tIns="45720" rIns="91440" bIns="45720" rtlCol="0" anchor="t">
            <a:normAutofit/>
          </a:bodyPr>
          <a:lstStyle/>
          <a:p>
            <a:pPr lvl="1"/>
            <a:r>
              <a:rPr lang="fi-FI" sz="2200" dirty="0"/>
              <a:t>Nykytilan kuvaus</a:t>
            </a:r>
            <a:endParaRPr lang="fi-FI" sz="2200" dirty="0">
              <a:cs typeface="Arial"/>
            </a:endParaRPr>
          </a:p>
          <a:p>
            <a:pPr lvl="1"/>
            <a:r>
              <a:rPr lang="fi-FI" sz="2200" dirty="0"/>
              <a:t>Lasten ja nuorten hyvinvointi ja suojelu –strateginen kumppanuus</a:t>
            </a:r>
            <a:endParaRPr lang="fi-FI" sz="2200" dirty="0">
              <a:cs typeface="Arial"/>
            </a:endParaRPr>
          </a:p>
          <a:p>
            <a:pPr lvl="1"/>
            <a:r>
              <a:rPr lang="fi-FI" sz="2200" dirty="0"/>
              <a:t>Päätavoitteet</a:t>
            </a:r>
            <a:endParaRPr lang="fi-FI" sz="2200" dirty="0">
              <a:cs typeface="Arial"/>
            </a:endParaRPr>
          </a:p>
          <a:p>
            <a:pPr lvl="1"/>
            <a:r>
              <a:rPr lang="fi-FI" sz="2200" dirty="0"/>
              <a:t>Tuki tavoitteiden saavuttamiseksi</a:t>
            </a:r>
            <a:endParaRPr lang="fi-FI" sz="2200" dirty="0">
              <a:cs typeface="Arial"/>
            </a:endParaRPr>
          </a:p>
          <a:p>
            <a:pPr lvl="1"/>
            <a:endParaRPr lang="fi-FI" sz="2200" dirty="0">
              <a:cs typeface="Arial"/>
            </a:endParaRPr>
          </a:p>
          <a:p>
            <a:endParaRPr lang="fi-FI" dirty="0"/>
          </a:p>
        </p:txBody>
      </p:sp>
      <p:sp>
        <p:nvSpPr>
          <p:cNvPr id="5" name="Tekstin paikkamerkki 4"/>
          <p:cNvSpPr>
            <a:spLocks noGrp="1"/>
          </p:cNvSpPr>
          <p:nvPr>
            <p:ph type="body" sz="quarter" idx="3"/>
          </p:nvPr>
        </p:nvSpPr>
        <p:spPr/>
        <p:txBody>
          <a:bodyPr/>
          <a:lstStyle/>
          <a:p>
            <a:r>
              <a:rPr lang="fi-FI" dirty="0"/>
              <a:t>Toimenpideosa</a:t>
            </a:r>
          </a:p>
        </p:txBody>
      </p:sp>
      <p:sp>
        <p:nvSpPr>
          <p:cNvPr id="6" name="Sisällön paikkamerkki 5"/>
          <p:cNvSpPr>
            <a:spLocks noGrp="1"/>
          </p:cNvSpPr>
          <p:nvPr>
            <p:ph sz="quarter" idx="4"/>
          </p:nvPr>
        </p:nvSpPr>
        <p:spPr>
          <a:xfrm>
            <a:off x="6278880" y="2624666"/>
            <a:ext cx="2504715" cy="2675467"/>
          </a:xfrm>
        </p:spPr>
        <p:txBody>
          <a:bodyPr vert="horz" lIns="91440" tIns="45720" rIns="91440" bIns="45720" rtlCol="0" anchor="t">
            <a:noAutofit/>
          </a:bodyPr>
          <a:lstStyle/>
          <a:p>
            <a:pPr marL="0" indent="0">
              <a:buNone/>
            </a:pPr>
            <a:r>
              <a:rPr lang="fi-FI" sz="1800" dirty="0"/>
              <a:t>Kouvola</a:t>
            </a:r>
            <a:endParaRPr lang="fi-FI" sz="1800">
              <a:cs typeface="Arial"/>
            </a:endParaRPr>
          </a:p>
          <a:p>
            <a:pPr lvl="1"/>
            <a:r>
              <a:rPr lang="fi-FI" dirty="0"/>
              <a:t>Päätavoite 1</a:t>
            </a:r>
            <a:endParaRPr lang="fi-FI">
              <a:cs typeface="Arial"/>
            </a:endParaRPr>
          </a:p>
          <a:p>
            <a:pPr lvl="1"/>
            <a:r>
              <a:rPr lang="fi-FI" dirty="0"/>
              <a:t>Päätavoite 2</a:t>
            </a:r>
            <a:endParaRPr lang="fi-FI">
              <a:cs typeface="Arial"/>
            </a:endParaRPr>
          </a:p>
          <a:p>
            <a:pPr lvl="1"/>
            <a:r>
              <a:rPr lang="fi-FI" dirty="0"/>
              <a:t>Päätavoite 3</a:t>
            </a:r>
            <a:endParaRPr lang="fi-FI">
              <a:cs typeface="Arial"/>
            </a:endParaRPr>
          </a:p>
          <a:p>
            <a:pPr marL="0" indent="0">
              <a:buNone/>
            </a:pPr>
            <a:r>
              <a:rPr lang="fi-FI" sz="1800" err="1"/>
              <a:t>Kymsote</a:t>
            </a:r>
            <a:endParaRPr lang="fi-FI" sz="1800">
              <a:cs typeface="Arial"/>
            </a:endParaRPr>
          </a:p>
          <a:p>
            <a:pPr lvl="1"/>
            <a:r>
              <a:rPr lang="fi-FI" dirty="0"/>
              <a:t>Päätavoite 1</a:t>
            </a:r>
            <a:endParaRPr lang="fi-FI">
              <a:cs typeface="Arial"/>
            </a:endParaRPr>
          </a:p>
          <a:p>
            <a:pPr lvl="1"/>
            <a:r>
              <a:rPr lang="fi-FI" dirty="0"/>
              <a:t>Päätavoite 2</a:t>
            </a:r>
            <a:endParaRPr lang="fi-FI">
              <a:cs typeface="Arial"/>
            </a:endParaRPr>
          </a:p>
          <a:p>
            <a:pPr lvl="1"/>
            <a:r>
              <a:rPr lang="fi-FI" dirty="0"/>
              <a:t>Päätavoite 3</a:t>
            </a:r>
            <a:endParaRPr lang="fi-FI">
              <a:cs typeface="Arial"/>
            </a:endParaRPr>
          </a:p>
          <a:p>
            <a:pPr marL="274320" lvl="1" indent="0">
              <a:buNone/>
            </a:pPr>
            <a:endParaRPr lang="fi-FI" sz="2200" dirty="0">
              <a:cs typeface="Arial"/>
            </a:endParaRPr>
          </a:p>
        </p:txBody>
      </p:sp>
      <p:sp>
        <p:nvSpPr>
          <p:cNvPr id="7" name="Tekstiruutu 6"/>
          <p:cNvSpPr txBox="1"/>
          <p:nvPr/>
        </p:nvSpPr>
        <p:spPr>
          <a:xfrm>
            <a:off x="1960652" y="5693877"/>
            <a:ext cx="6048672" cy="369332"/>
          </a:xfrm>
          <a:prstGeom prst="rect">
            <a:avLst/>
          </a:prstGeom>
          <a:noFill/>
        </p:spPr>
        <p:txBody>
          <a:bodyPr wrap="square" rtlCol="0">
            <a:spAutoFit/>
          </a:bodyPr>
          <a:lstStyle/>
          <a:p>
            <a:r>
              <a:rPr lang="fi-FI" dirty="0">
                <a:hlinkClick r:id="rId2"/>
              </a:rPr>
              <a:t>Hyvinvointisuunnitelma - Kymenlaakson perhekeskus</a:t>
            </a:r>
            <a:endParaRPr lang="fi-FI" dirty="0"/>
          </a:p>
        </p:txBody>
      </p:sp>
      <p:sp>
        <p:nvSpPr>
          <p:cNvPr id="8" name="Tekstiruutu 7"/>
          <p:cNvSpPr txBox="1"/>
          <p:nvPr/>
        </p:nvSpPr>
        <p:spPr>
          <a:xfrm>
            <a:off x="9253982" y="1597250"/>
            <a:ext cx="2520280" cy="3416320"/>
          </a:xfrm>
          <a:prstGeom prst="rect">
            <a:avLst/>
          </a:prstGeom>
          <a:noFill/>
        </p:spPr>
        <p:txBody>
          <a:bodyPr wrap="square" rtlCol="0">
            <a:spAutoFit/>
          </a:bodyPr>
          <a:lstStyle/>
          <a:p>
            <a:r>
              <a:rPr lang="fi-FI" dirty="0"/>
              <a:t>-Tutustu suunnitelman strategiaosaan ja tee siitä lyhyt yhteenveto muulle luokalle</a:t>
            </a:r>
          </a:p>
          <a:p>
            <a:endParaRPr lang="fi-FI" dirty="0"/>
          </a:p>
          <a:p>
            <a:r>
              <a:rPr lang="fi-FI" dirty="0"/>
              <a:t>- Tutustu toimenpideosaan ja tarkastele sen sisältöä nimenomaan nuoriso- ja yhteisöohjaajan työtehtävien näkökulmasta</a:t>
            </a:r>
          </a:p>
        </p:txBody>
      </p:sp>
    </p:spTree>
    <p:extLst>
      <p:ext uri="{BB962C8B-B14F-4D97-AF65-F5344CB8AC3E}">
        <p14:creationId xmlns:p14="http://schemas.microsoft.com/office/powerpoint/2010/main" val="103402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Lähteet</a:t>
            </a:r>
          </a:p>
        </p:txBody>
      </p:sp>
      <p:sp>
        <p:nvSpPr>
          <p:cNvPr id="3" name="Sisällön paikkamerkki 2"/>
          <p:cNvSpPr>
            <a:spLocks noGrp="1"/>
          </p:cNvSpPr>
          <p:nvPr>
            <p:ph idx="1"/>
          </p:nvPr>
        </p:nvSpPr>
        <p:spPr/>
        <p:txBody>
          <a:bodyPr/>
          <a:lstStyle/>
          <a:p>
            <a:r>
              <a:rPr lang="fi-FI" dirty="0"/>
              <a:t>Lastensuojelulaki 417/2007</a:t>
            </a:r>
          </a:p>
          <a:p>
            <a:r>
              <a:rPr lang="fi-FI" dirty="0"/>
              <a:t>Huhtanen, T. 2010. Ehkäisevä lastensuojelutyö Alavudella </a:t>
            </a:r>
            <a:r>
              <a:rPr lang="fi-FI" dirty="0">
                <a:hlinkClick r:id="rId2"/>
              </a:rPr>
              <a:t>Huhtanen_Taina.pdf (theseus.fi)</a:t>
            </a:r>
            <a:endParaRPr lang="fi-FI" dirty="0"/>
          </a:p>
          <a:p>
            <a:r>
              <a:rPr lang="fi-FI" dirty="0" err="1"/>
              <a:t>THL:</a:t>
            </a:r>
            <a:r>
              <a:rPr lang="fi-FI" dirty="0" err="1">
                <a:hlinkClick r:id="rId3"/>
              </a:rPr>
              <a:t>Lastensuojelun</a:t>
            </a:r>
            <a:r>
              <a:rPr lang="fi-FI" dirty="0">
                <a:hlinkClick r:id="rId3"/>
              </a:rPr>
              <a:t> arvot ja periaatteet - Lastensuojelun käsikirja - THL</a:t>
            </a:r>
            <a:r>
              <a:rPr lang="fi-FI" dirty="0"/>
              <a:t> </a:t>
            </a:r>
          </a:p>
          <a:p>
            <a:endParaRPr lang="fi-FI" dirty="0"/>
          </a:p>
        </p:txBody>
      </p:sp>
    </p:spTree>
    <p:extLst>
      <p:ext uri="{BB962C8B-B14F-4D97-AF65-F5344CB8AC3E}">
        <p14:creationId xmlns:p14="http://schemas.microsoft.com/office/powerpoint/2010/main" val="40047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ENNALTAEHKÄISEVÄ LASTENSUOJELU</a:t>
            </a:r>
          </a:p>
        </p:txBody>
      </p:sp>
      <p:sp>
        <p:nvSpPr>
          <p:cNvPr id="3" name="Sisällön paikkamerkki 2"/>
          <p:cNvSpPr>
            <a:spLocks noGrp="1"/>
          </p:cNvSpPr>
          <p:nvPr>
            <p:ph idx="1"/>
          </p:nvPr>
        </p:nvSpPr>
        <p:spPr/>
        <p:txBody>
          <a:bodyPr vert="horz" lIns="91440" tIns="45720" rIns="91440" bIns="45720" rtlCol="0" anchor="t">
            <a:noAutofit/>
          </a:bodyPr>
          <a:lstStyle/>
          <a:p>
            <a:r>
              <a:rPr lang="fi-FI" sz="2200" dirty="0"/>
              <a:t>Lastensuojelulain mukaan lastensuojelu koostuu kahdesta osa-alueesta</a:t>
            </a:r>
            <a:endParaRPr lang="fi-FI" sz="2200" dirty="0">
              <a:cs typeface="Arial"/>
            </a:endParaRPr>
          </a:p>
          <a:p>
            <a:pPr lvl="3"/>
            <a:r>
              <a:rPr lang="fi-FI" sz="2200" dirty="0"/>
              <a:t>Ehkäisevä lastensuojelu</a:t>
            </a:r>
            <a:endParaRPr lang="fi-FI" sz="2200" dirty="0">
              <a:cs typeface="Arial"/>
            </a:endParaRPr>
          </a:p>
          <a:p>
            <a:pPr lvl="3"/>
            <a:r>
              <a:rPr lang="fi-FI" sz="2200" dirty="0"/>
              <a:t>Lastensuojelu, joka on lapsi- tai perhekohtaista lastensuojelua</a:t>
            </a:r>
            <a:endParaRPr lang="fi-FI" sz="2200" dirty="0">
              <a:cs typeface="Arial"/>
            </a:endParaRPr>
          </a:p>
          <a:p>
            <a:pPr lvl="3"/>
            <a:endParaRPr lang="fi-FI" sz="2200" dirty="0">
              <a:cs typeface="Arial"/>
            </a:endParaRPr>
          </a:p>
          <a:p>
            <a:pPr lvl="0"/>
            <a:r>
              <a:rPr lang="fi-FI" sz="2200" dirty="0">
                <a:solidFill>
                  <a:srgbClr val="404040"/>
                </a:solidFill>
              </a:rPr>
              <a:t>Ennaltaehkäisevän lastensuojelutyön tarpeen taustalla ovat inhimilliset ja taloudelliset tekijät</a:t>
            </a:r>
            <a:endParaRPr lang="fi-FI" sz="2200" dirty="0">
              <a:solidFill>
                <a:srgbClr val="404040"/>
              </a:solidFill>
              <a:cs typeface="Arial"/>
            </a:endParaRPr>
          </a:p>
          <a:p>
            <a:pPr lvl="0"/>
            <a:r>
              <a:rPr lang="fi-FI" sz="2200" dirty="0"/>
              <a:t>Ongelmien ennaltaehkäisy edistää lasten ja nuorten hyvinvointia ja ehkäisee korjaavan sosiaalityön tarvetta</a:t>
            </a:r>
            <a:endParaRPr lang="fi-FI" sz="2200" dirty="0">
              <a:cs typeface="Arial"/>
            </a:endParaRPr>
          </a:p>
          <a:p>
            <a:pPr lvl="0"/>
            <a:endParaRPr lang="fi-FI" sz="2200" dirty="0">
              <a:solidFill>
                <a:srgbClr val="404040"/>
              </a:solidFill>
              <a:cs typeface="Arial"/>
            </a:endParaRPr>
          </a:p>
          <a:p>
            <a:pPr marL="731520" lvl="3" indent="0">
              <a:buNone/>
            </a:pPr>
            <a:endParaRPr lang="fi-FI" dirty="0"/>
          </a:p>
        </p:txBody>
      </p:sp>
    </p:spTree>
    <p:extLst>
      <p:ext uri="{BB962C8B-B14F-4D97-AF65-F5344CB8AC3E}">
        <p14:creationId xmlns:p14="http://schemas.microsoft.com/office/powerpoint/2010/main" val="241826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dirty="0"/>
              <a:t>LASTENSUOJELULAKI 417/2007</a:t>
            </a:r>
          </a:p>
        </p:txBody>
      </p:sp>
      <p:pic>
        <p:nvPicPr>
          <p:cNvPr id="8" name="Kuvan paikkamerkki 7" descr="Nainen ja tyttö puutarhassa"/>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a:xfrm>
            <a:off x="1006022" y="1874520"/>
            <a:ext cx="5161985" cy="2937510"/>
          </a:xfrm>
        </p:spPr>
      </p:pic>
      <p:sp>
        <p:nvSpPr>
          <p:cNvPr id="3" name="Tekstin paikkamerkki 2"/>
          <p:cNvSpPr>
            <a:spLocks noGrp="1"/>
          </p:cNvSpPr>
          <p:nvPr>
            <p:ph type="body" sz="half" idx="2"/>
          </p:nvPr>
        </p:nvSpPr>
        <p:spPr>
          <a:xfrm>
            <a:off x="6528048" y="1283043"/>
            <a:ext cx="5663952" cy="5037232"/>
          </a:xfrm>
        </p:spPr>
        <p:txBody>
          <a:bodyPr rtlCol="0">
            <a:normAutofit/>
          </a:bodyPr>
          <a:lstStyle/>
          <a:p>
            <a:pPr rtl="0"/>
            <a:r>
              <a:rPr lang="fi-FI" dirty="0"/>
              <a:t>3 a §</a:t>
            </a:r>
          </a:p>
          <a:p>
            <a:pPr fontAlgn="base"/>
            <a:r>
              <a:rPr lang="fi-FI" b="1" dirty="0"/>
              <a:t>Ehkäisevä lastensuojelu</a:t>
            </a:r>
          </a:p>
          <a:p>
            <a:pPr fontAlgn="base"/>
            <a:r>
              <a:rPr lang="fi-FI" dirty="0"/>
              <a:t>Kunta järjestää lasten ja nuorten hyvinvoinnin edistämiseksi ehkäisevää lastensuojelua silloin, kun lapsi tai perhe ei ole lastensuojelun asiakkaana. </a:t>
            </a:r>
            <a:endParaRPr lang="fi-FI" u="sng" dirty="0"/>
          </a:p>
          <a:p>
            <a:pPr fontAlgn="base"/>
            <a:r>
              <a:rPr lang="fi-FI" dirty="0"/>
              <a:t>Ehkäisevällä lastensuojelulla edistetään ja turvataan lasten kasvua, kehitystä ja hyvinvointia sekä tuetaan vanhemmuutta. Ehkäisevää lastensuojelua on tuki ja erityinen tuki, jota annetaan esimerkiksi opetuksessa, nuorisotyössä, päivähoidossa, äitiys- ja lastenneuvolassa sekä muussa </a:t>
            </a:r>
            <a:r>
              <a:rPr lang="fi-FI" dirty="0" err="1"/>
              <a:t>sosiaali</a:t>
            </a:r>
            <a:r>
              <a:rPr lang="fi-FI" dirty="0"/>
              <a:t>- ja terveydenhuollossa.</a:t>
            </a:r>
          </a:p>
          <a:p>
            <a:pPr fontAlgn="base"/>
            <a:r>
              <a:rPr lang="fi-FI" dirty="0"/>
              <a:t>Kun lapsi on lastensuojelun asiakkaana, edellä 2 momentissa tarkoitettua tukea järjestetään osana </a:t>
            </a:r>
            <a:r>
              <a:rPr lang="fi-FI" dirty="0" err="1"/>
              <a:t>avo</a:t>
            </a:r>
            <a:r>
              <a:rPr lang="fi-FI" dirty="0"/>
              <a:t>-, </a:t>
            </a:r>
            <a:r>
              <a:rPr lang="fi-FI" dirty="0" err="1"/>
              <a:t>sijais</a:t>
            </a:r>
            <a:r>
              <a:rPr lang="fi-FI" dirty="0"/>
              <a:t>- tai jälkihuoltoa.</a:t>
            </a:r>
          </a:p>
          <a:p>
            <a:pPr rtl="0"/>
            <a:endParaRPr lang="fi-FI" dirty="0"/>
          </a:p>
        </p:txBody>
      </p:sp>
    </p:spTree>
    <p:extLst>
      <p:ext uri="{BB962C8B-B14F-4D97-AF65-F5344CB8AC3E}">
        <p14:creationId xmlns:p14="http://schemas.microsoft.com/office/powerpoint/2010/main" val="19381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ENNALTAEHKÄISEVÄN TYÖN TASOT</a:t>
            </a:r>
          </a:p>
        </p:txBody>
      </p:sp>
      <p:sp>
        <p:nvSpPr>
          <p:cNvPr id="3" name="Sisällön paikkamerkki 2"/>
          <p:cNvSpPr>
            <a:spLocks noGrp="1"/>
          </p:cNvSpPr>
          <p:nvPr>
            <p:ph idx="1"/>
          </p:nvPr>
        </p:nvSpPr>
        <p:spPr/>
        <p:txBody>
          <a:bodyPr vert="horz" lIns="91440" tIns="45720" rIns="91440" bIns="45720" rtlCol="0" anchor="t">
            <a:noAutofit/>
          </a:bodyPr>
          <a:lstStyle/>
          <a:p>
            <a:r>
              <a:rPr lang="fi-FI" sz="2200" dirty="0"/>
              <a:t>Kaikille lapsille ja perheille suunnattu palvelu (primääritaso)</a:t>
            </a:r>
            <a:endParaRPr lang="fi-FI" sz="2200" dirty="0">
              <a:cs typeface="Arial"/>
            </a:endParaRPr>
          </a:p>
          <a:p>
            <a:pPr lvl="1"/>
            <a:r>
              <a:rPr lang="fi-FI" sz="2200" dirty="0"/>
              <a:t>Esim. neuvolan, päivähoidon, nuorisotyön ja koulun palvelut sekä erilaiset urheilu- ja kulttuuriyhdistykset</a:t>
            </a:r>
            <a:endParaRPr lang="fi-FI" sz="2200" dirty="0">
              <a:cs typeface="Arial"/>
            </a:endParaRPr>
          </a:p>
          <a:p>
            <a:pPr marL="274320" lvl="1" indent="0">
              <a:buNone/>
            </a:pPr>
            <a:endParaRPr lang="fi-FI" sz="2200" dirty="0">
              <a:cs typeface="Arial"/>
            </a:endParaRPr>
          </a:p>
          <a:p>
            <a:pPr lvl="0"/>
            <a:r>
              <a:rPr lang="fi-FI" sz="2200" dirty="0">
                <a:solidFill>
                  <a:srgbClr val="404040"/>
                </a:solidFill>
              </a:rPr>
              <a:t>Kohdennettu toiminta peruspalveluissa, suunnattu riskiryhmään kuuluville lapsille ja perheille (sekundaaritaso)</a:t>
            </a:r>
            <a:endParaRPr lang="fi-FI" sz="2200" dirty="0">
              <a:solidFill>
                <a:srgbClr val="404040"/>
              </a:solidFill>
              <a:cs typeface="Arial"/>
            </a:endParaRPr>
          </a:p>
          <a:p>
            <a:pPr lvl="1"/>
            <a:r>
              <a:rPr lang="fi-FI" sz="2200" dirty="0">
                <a:solidFill>
                  <a:srgbClr val="404040"/>
                </a:solidFill>
              </a:rPr>
              <a:t>Esim. erityislasten tai kriisitilanteiden palvelut</a:t>
            </a:r>
            <a:endParaRPr lang="fi-FI" sz="2200" dirty="0">
              <a:solidFill>
                <a:srgbClr val="404040"/>
              </a:solidFill>
              <a:cs typeface="Arial"/>
            </a:endParaRPr>
          </a:p>
          <a:p>
            <a:pPr marL="274320" lvl="1" indent="0">
              <a:buNone/>
            </a:pPr>
            <a:endParaRPr lang="fi-FI" sz="2200" dirty="0">
              <a:solidFill>
                <a:srgbClr val="404040"/>
              </a:solidFill>
              <a:cs typeface="Arial"/>
            </a:endParaRPr>
          </a:p>
          <a:p>
            <a:pPr lvl="0"/>
            <a:r>
              <a:rPr lang="fi-FI" sz="2200" dirty="0">
                <a:solidFill>
                  <a:srgbClr val="404040"/>
                </a:solidFill>
              </a:rPr>
              <a:t>Lastensuojelun asiakasperheet (tertiääritaso)</a:t>
            </a:r>
            <a:endParaRPr lang="fi-FI" sz="2200" dirty="0">
              <a:solidFill>
                <a:srgbClr val="404040"/>
              </a:solidFill>
              <a:cs typeface="Arial"/>
            </a:endParaRPr>
          </a:p>
          <a:p>
            <a:pPr lvl="1"/>
            <a:r>
              <a:rPr lang="fi-FI" sz="2200" dirty="0">
                <a:solidFill>
                  <a:srgbClr val="404040"/>
                </a:solidFill>
              </a:rPr>
              <a:t>Pyritään ongelmien pahenemisen ehkäisyyn</a:t>
            </a:r>
            <a:endParaRPr lang="fi-FI" sz="2200" dirty="0">
              <a:solidFill>
                <a:srgbClr val="404040"/>
              </a:solidFill>
              <a:cs typeface="Arial"/>
            </a:endParaRPr>
          </a:p>
          <a:p>
            <a:pPr marL="274320" lvl="1" indent="0">
              <a:buNone/>
            </a:pPr>
            <a:endParaRPr lang="fi-FI" sz="2200" dirty="0">
              <a:solidFill>
                <a:srgbClr val="404040"/>
              </a:solidFill>
              <a:cs typeface="Arial"/>
            </a:endParaRPr>
          </a:p>
          <a:p>
            <a:pPr marL="274320" lvl="1" indent="0">
              <a:buNone/>
            </a:pPr>
            <a:endParaRPr lang="fi-FI" sz="2200" dirty="0">
              <a:solidFill>
                <a:srgbClr val="404040"/>
              </a:solidFill>
              <a:cs typeface="Arial"/>
            </a:endParaRPr>
          </a:p>
          <a:p>
            <a:pPr marL="274320" lvl="1" indent="0">
              <a:buNone/>
            </a:pPr>
            <a:endParaRPr lang="fi-FI" dirty="0">
              <a:solidFill>
                <a:srgbClr val="404040"/>
              </a:solidFill>
            </a:endParaRPr>
          </a:p>
          <a:p>
            <a:pPr marL="274320" lvl="1" indent="0">
              <a:buNone/>
            </a:pPr>
            <a:endParaRPr lang="fi-FI" dirty="0">
              <a:solidFill>
                <a:srgbClr val="404040"/>
              </a:solidFill>
            </a:endParaRPr>
          </a:p>
          <a:p>
            <a:pPr marL="274320" lvl="1" indent="0">
              <a:buNone/>
            </a:pPr>
            <a:endParaRPr lang="fi-FI" dirty="0"/>
          </a:p>
        </p:txBody>
      </p:sp>
    </p:spTree>
    <p:extLst>
      <p:ext uri="{BB962C8B-B14F-4D97-AF65-F5344CB8AC3E}">
        <p14:creationId xmlns:p14="http://schemas.microsoft.com/office/powerpoint/2010/main" val="8495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EHKÄISEVÄN LASTENSUOJELUN TARKOITUS</a:t>
            </a:r>
          </a:p>
        </p:txBody>
      </p:sp>
      <p:sp>
        <p:nvSpPr>
          <p:cNvPr id="3" name="Sisällön paikkamerkki 2"/>
          <p:cNvSpPr>
            <a:spLocks noGrp="1"/>
          </p:cNvSpPr>
          <p:nvPr>
            <p:ph idx="1"/>
          </p:nvPr>
        </p:nvSpPr>
        <p:spPr/>
        <p:txBody>
          <a:bodyPr vert="horz" lIns="91440" tIns="45720" rIns="91440" bIns="45720" rtlCol="0" anchor="t">
            <a:normAutofit/>
          </a:bodyPr>
          <a:lstStyle/>
          <a:p>
            <a:r>
              <a:rPr lang="fi-FI" sz="2200" dirty="0"/>
              <a:t>edistää ja turvata lasten ja nuorten kasvuolot, kehitys ja hyvinvointi </a:t>
            </a:r>
            <a:endParaRPr lang="fi-FI" sz="2200" dirty="0">
              <a:cs typeface="Arial"/>
            </a:endParaRPr>
          </a:p>
          <a:p>
            <a:r>
              <a:rPr lang="fi-FI" sz="2200" dirty="0"/>
              <a:t>tukea lapsia ja huoltajia</a:t>
            </a:r>
            <a:endParaRPr lang="fi-FI" sz="2200" dirty="0">
              <a:cs typeface="Arial"/>
            </a:endParaRPr>
          </a:p>
          <a:p>
            <a:r>
              <a:rPr lang="fi-FI" sz="2200" dirty="0"/>
              <a:t>suojella lapsia aikuisen kaltoinkohtelulta ja muilta vaaroilta</a:t>
            </a:r>
            <a:endParaRPr lang="fi-FI" sz="2200" dirty="0">
              <a:cs typeface="Arial"/>
            </a:endParaRPr>
          </a:p>
          <a:p>
            <a:r>
              <a:rPr lang="fi-FI" sz="2200" dirty="0"/>
              <a:t>lasten ja nuorten ikätasoisesta huolenpidosta vastaaminen</a:t>
            </a:r>
            <a:endParaRPr lang="fi-FI" sz="2200" dirty="0">
              <a:cs typeface="Arial"/>
            </a:endParaRPr>
          </a:p>
          <a:p>
            <a:r>
              <a:rPr lang="fi-FI" sz="2200" dirty="0"/>
              <a:t>tukea fyysistä, psyykkistä ja sosiaalista kasvuaan</a:t>
            </a:r>
            <a:endParaRPr lang="fi-FI" sz="2200" dirty="0">
              <a:cs typeface="Arial"/>
            </a:endParaRPr>
          </a:p>
        </p:txBody>
      </p:sp>
    </p:spTree>
    <p:extLst>
      <p:ext uri="{BB962C8B-B14F-4D97-AF65-F5344CB8AC3E}">
        <p14:creationId xmlns:p14="http://schemas.microsoft.com/office/powerpoint/2010/main" val="11199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EHKÄISEVÄN LASTENSUOJELUTYÖN TOIMIJAT</a:t>
            </a:r>
          </a:p>
        </p:txBody>
      </p:sp>
      <p:sp>
        <p:nvSpPr>
          <p:cNvPr id="3" name="Sisällön paikkamerkki 2"/>
          <p:cNvSpPr>
            <a:spLocks noGrp="1"/>
          </p:cNvSpPr>
          <p:nvPr>
            <p:ph idx="1"/>
          </p:nvPr>
        </p:nvSpPr>
        <p:spPr/>
        <p:txBody>
          <a:bodyPr vert="horz" lIns="91440" tIns="45720" rIns="91440" bIns="45720" rtlCol="0" anchor="t">
            <a:normAutofit/>
          </a:bodyPr>
          <a:lstStyle/>
          <a:p>
            <a:r>
              <a:rPr lang="fi-FI" sz="2200" dirty="0"/>
              <a:t>Julkinen sektori</a:t>
            </a:r>
            <a:endParaRPr lang="fi-FI" sz="2200" dirty="0">
              <a:cs typeface="Arial"/>
            </a:endParaRPr>
          </a:p>
          <a:p>
            <a:r>
              <a:rPr lang="fi-FI" sz="2200" dirty="0"/>
              <a:t>Seurakunnat</a:t>
            </a:r>
            <a:endParaRPr lang="fi-FI" sz="2200" dirty="0">
              <a:cs typeface="Arial"/>
            </a:endParaRPr>
          </a:p>
          <a:p>
            <a:r>
              <a:rPr lang="fi-FI" sz="2200" dirty="0"/>
              <a:t>Yhdistykset</a:t>
            </a:r>
            <a:endParaRPr lang="fi-FI" sz="2200" dirty="0">
              <a:cs typeface="Arial"/>
            </a:endParaRPr>
          </a:p>
          <a:p>
            <a:r>
              <a:rPr lang="fi-FI" sz="2200" dirty="0"/>
              <a:t>Urheiluseurat</a:t>
            </a:r>
            <a:endParaRPr lang="fi-FI" sz="2200" dirty="0">
              <a:cs typeface="Arial"/>
            </a:endParaRPr>
          </a:p>
          <a:p>
            <a:r>
              <a:rPr lang="fi-FI" sz="2200" dirty="0"/>
              <a:t>Kansalaisopistot</a:t>
            </a:r>
            <a:endParaRPr lang="fi-FI" sz="2200" dirty="0">
              <a:cs typeface="Arial"/>
            </a:endParaRPr>
          </a:p>
        </p:txBody>
      </p:sp>
    </p:spTree>
    <p:extLst>
      <p:ext uri="{BB962C8B-B14F-4D97-AF65-F5344CB8AC3E}">
        <p14:creationId xmlns:p14="http://schemas.microsoft.com/office/powerpoint/2010/main" val="420156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ENNALTAEHKÄISYN HAASTEET</a:t>
            </a:r>
          </a:p>
        </p:txBody>
      </p:sp>
      <p:sp>
        <p:nvSpPr>
          <p:cNvPr id="3" name="Sisällön paikkamerkki 2"/>
          <p:cNvSpPr>
            <a:spLocks noGrp="1"/>
          </p:cNvSpPr>
          <p:nvPr>
            <p:ph idx="1"/>
          </p:nvPr>
        </p:nvSpPr>
        <p:spPr/>
        <p:txBody>
          <a:bodyPr/>
          <a:lstStyle/>
          <a:p>
            <a:r>
              <a:rPr lang="fi-FI" dirty="0"/>
              <a:t>Ylisuuret luokkakoot</a:t>
            </a:r>
          </a:p>
          <a:p>
            <a:r>
              <a:rPr lang="fi-FI" dirty="0"/>
              <a:t>Jonot kasvatus- ja perheneuvolaan, mielenterveyspalveluihin, terapiaan</a:t>
            </a:r>
          </a:p>
          <a:p>
            <a:r>
              <a:rPr lang="fi-FI" dirty="0"/>
              <a:t>Kiire ja pula asiantuntijoista oppilashuoltoryhmissä</a:t>
            </a:r>
          </a:p>
          <a:p>
            <a:r>
              <a:rPr lang="fi-FI" dirty="0"/>
              <a:t>Erityisoppilaiden määrän kasvu</a:t>
            </a:r>
          </a:p>
          <a:p>
            <a:r>
              <a:rPr lang="fi-FI" dirty="0"/>
              <a:t>Päättäjien ratkaisut, joissa unohdetaan lapsen etu (esim. opettajien lomautukset, </a:t>
            </a:r>
            <a:r>
              <a:rPr lang="fi-FI" dirty="0" err="1"/>
              <a:t>nuokkareiden</a:t>
            </a:r>
            <a:r>
              <a:rPr lang="fi-FI" dirty="0"/>
              <a:t> sulkemiset)</a:t>
            </a:r>
          </a:p>
          <a:p>
            <a:r>
              <a:rPr lang="fi-FI" dirty="0"/>
              <a:t>Peruspalveluiden vähentyminen</a:t>
            </a:r>
          </a:p>
        </p:txBody>
      </p:sp>
    </p:spTree>
    <p:extLst>
      <p:ext uri="{BB962C8B-B14F-4D97-AF65-F5344CB8AC3E}">
        <p14:creationId xmlns:p14="http://schemas.microsoft.com/office/powerpoint/2010/main" val="400824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ENNALTAEHKÄISYN PUUTTUMINEN</a:t>
            </a:r>
          </a:p>
        </p:txBody>
      </p:sp>
      <p:sp>
        <p:nvSpPr>
          <p:cNvPr id="3" name="Sisällön paikkamerkki 2"/>
          <p:cNvSpPr>
            <a:spLocks noGrp="1"/>
          </p:cNvSpPr>
          <p:nvPr>
            <p:ph idx="1"/>
          </p:nvPr>
        </p:nvSpPr>
        <p:spPr/>
        <p:txBody>
          <a:bodyPr vert="horz" lIns="91440" tIns="45720" rIns="91440" bIns="45720" rtlCol="0" anchor="t">
            <a:normAutofit/>
          </a:bodyPr>
          <a:lstStyle/>
          <a:p>
            <a:r>
              <a:rPr lang="fi-FI" sz="2200" dirty="0"/>
              <a:t>Kun lastensuojelun ennaltaehkäiseviä palveluja ei ole riittävästi tarjolla, johtaa se erityispalvelujen tarpeen kasvuun</a:t>
            </a:r>
            <a:endParaRPr lang="fi-FI" sz="2200" dirty="0">
              <a:cs typeface="Arial"/>
            </a:endParaRPr>
          </a:p>
          <a:p>
            <a:r>
              <a:rPr lang="fi-FI" sz="2200" dirty="0"/>
              <a:t>Lasten- ja nuorten psykiatrisen hoidon tarve kasvaa</a:t>
            </a:r>
            <a:endParaRPr lang="fi-FI" sz="2200" dirty="0">
              <a:cs typeface="Arial"/>
            </a:endParaRPr>
          </a:p>
          <a:p>
            <a:r>
              <a:rPr lang="fi-FI" sz="2200" dirty="0"/>
              <a:t>Huostaanotot lisääntyvät</a:t>
            </a:r>
            <a:endParaRPr lang="fi-FI" sz="2200" dirty="0">
              <a:cs typeface="Arial"/>
            </a:endParaRPr>
          </a:p>
          <a:p>
            <a:r>
              <a:rPr lang="fi-FI" sz="2200" dirty="0"/>
              <a:t>Perheiden pahoinvointi lisääntyy</a:t>
            </a:r>
            <a:endParaRPr lang="fi-FI" sz="2200" dirty="0">
              <a:cs typeface="Arial"/>
            </a:endParaRPr>
          </a:p>
        </p:txBody>
      </p:sp>
    </p:spTree>
    <p:extLst>
      <p:ext uri="{BB962C8B-B14F-4D97-AF65-F5344CB8AC3E}">
        <p14:creationId xmlns:p14="http://schemas.microsoft.com/office/powerpoint/2010/main" val="34943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LASTENSUOJELULAKI</a:t>
            </a:r>
          </a:p>
        </p:txBody>
      </p:sp>
      <p:sp>
        <p:nvSpPr>
          <p:cNvPr id="3" name="Sisällön paikkamerkki 2"/>
          <p:cNvSpPr>
            <a:spLocks noGrp="1"/>
          </p:cNvSpPr>
          <p:nvPr>
            <p:ph idx="1"/>
          </p:nvPr>
        </p:nvSpPr>
        <p:spPr/>
        <p:txBody>
          <a:bodyPr vert="horz" lIns="91440" tIns="45720" rIns="91440" bIns="45720" rtlCol="0" anchor="t">
            <a:normAutofit/>
          </a:bodyPr>
          <a:lstStyle/>
          <a:p>
            <a:r>
              <a:rPr lang="fi-FI" sz="2200" dirty="0"/>
              <a:t>8§: Kunnan on sosiaali- ja terveydenhuoltoa, opetustointa sekä muita lapsille, nuorille ja lapsiperheille tarkoitettuja palveluja järjestäessään ja niitä kehittäessään huolehdittava siitä, että näiden palvelujen avulla tuetaan vanhempia, huoltajia ja muita lapsen hoidosta ja kasvatuksesta vastaavia henkilöitä lasten kasvatuksessa ja saadaan selville lasten, nuorten ja lapsiperheiden erityisen tuen tarve. </a:t>
            </a:r>
            <a:endParaRPr lang="fi-FI" sz="2200" dirty="0">
              <a:cs typeface="Arial"/>
            </a:endParaRPr>
          </a:p>
          <a:p>
            <a:r>
              <a:rPr lang="fi-FI" sz="2200" dirty="0"/>
              <a:t>Kunnan on järjestettävä tarvittaessa erityisen tuen tarpeessa olevia lapsia ja nuoria tukevaa toimintaa. Palveluja järjestettäessä ja niitä kehitettäessä on kiinnitettävä erityistä huomiota lasten ja nuorten tarpeisiin ja toivomuksiin.</a:t>
            </a:r>
            <a:endParaRPr lang="fi-FI" sz="2200" dirty="0">
              <a:cs typeface="Arial"/>
            </a:endParaRPr>
          </a:p>
        </p:txBody>
      </p:sp>
    </p:spTree>
    <p:extLst>
      <p:ext uri="{BB962C8B-B14F-4D97-AF65-F5344CB8AC3E}">
        <p14:creationId xmlns:p14="http://schemas.microsoft.com/office/powerpoint/2010/main" val="325879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pset ystävä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9_TF03896101" id="{3E3FE09D-6089-4EDC-AC6C-8654FCAF671D}" vid="{F02C0A4D-4045-43E2-868E-D7BA4F26F211}"/>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677</Words>
  <Application>Microsoft Office PowerPoint</Application>
  <PresentationFormat>Laajakuva</PresentationFormat>
  <Paragraphs>116</Paragraphs>
  <Slides>15</Slides>
  <Notes>2</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15</vt:i4>
      </vt:variant>
    </vt:vector>
  </HeadingPairs>
  <TitlesOfParts>
    <vt:vector size="21" baseType="lpstr">
      <vt:lpstr>Arial</vt:lpstr>
      <vt:lpstr>Calibri</vt:lpstr>
      <vt:lpstr>Calibri Light</vt:lpstr>
      <vt:lpstr>Times New Roman</vt:lpstr>
      <vt:lpstr>Office-teema</vt:lpstr>
      <vt:lpstr>Lapset ystävät 16 x 9</vt:lpstr>
      <vt:lpstr>ENNALTAEHKÄISEVÄ LASTENSUOJELU</vt:lpstr>
      <vt:lpstr>ENNALTAEHKÄISEVÄ LASTENSUOJELU</vt:lpstr>
      <vt:lpstr>LASTENSUOJELULAKI 417/2007</vt:lpstr>
      <vt:lpstr>ENNALTAEHKÄISEVÄN TYÖN TASOT</vt:lpstr>
      <vt:lpstr>EHKÄISEVÄN LASTENSUOJELUN TARKOITUS</vt:lpstr>
      <vt:lpstr>EHKÄISEVÄN LASTENSUOJELUTYÖN TOIMIJAT</vt:lpstr>
      <vt:lpstr>ENNALTAEHKÄISYN HAASTEET</vt:lpstr>
      <vt:lpstr>ENNALTAEHKÄISYN PUUTTUMINEN</vt:lpstr>
      <vt:lpstr>LASTENSUOJELULAKI</vt:lpstr>
      <vt:lpstr>TEHTÄVÄ</vt:lpstr>
      <vt:lpstr>PERHEKESKUKSET</vt:lpstr>
      <vt:lpstr>KUNNAN PÄÄTÖSTEN VAIKUTUS</vt:lpstr>
      <vt:lpstr>KESKEISET LASTENSUOJELUN PERIAATTEET</vt:lpstr>
      <vt:lpstr>Kymenlaakson maakunnallinen lasten ja nuorten hyvinvointisuunnitelma 2020–2024 - TEHTÄVÄ</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Pekkanen Tiina</dc:creator>
  <cp:lastModifiedBy>Pekkanen Tiina</cp:lastModifiedBy>
  <cp:revision>15</cp:revision>
  <dcterms:created xsi:type="dcterms:W3CDTF">2021-09-22T08:28:26Z</dcterms:created>
  <dcterms:modified xsi:type="dcterms:W3CDTF">2021-09-22T08:35:38Z</dcterms:modified>
</cp:coreProperties>
</file>