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7" r:id="rId15"/>
    <p:sldId id="278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6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05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45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3837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4785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961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6180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9684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3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1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7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6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5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4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2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6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5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3cNE-5so64&amp;t=554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kasvatus.fi/materiaali/caawinaad-materiaali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ke.org/uploads/2021/12/f092c1bf-kunnallisen-nuorisotyon-digitalisaatio-2021-1.pdf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kasvatus.fi/puheenvuoro/2021/11/mediakasvatus-nuorten-silmin/" TargetMode="External"/><Relationship Id="rId2" Type="http://schemas.openxmlformats.org/officeDocument/2006/relationships/hyperlink" Target="https://mediakasvatus.fi/nakokulma/2019/11/nain-mediakasvatus-edistaa-nuorten-digihyvinvoint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akasvatus.fi/puheenvuoro/2021/11/digihyvinvointi-on-tasapaino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E90BBA-B7E8-4AB4-85E5-253B52B84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37968"/>
            <a:ext cx="6815669" cy="1867965"/>
          </a:xfrm>
        </p:spPr>
        <p:txBody>
          <a:bodyPr/>
          <a:lstStyle/>
          <a:p>
            <a:r>
              <a:rPr lang="fi-FI" dirty="0"/>
              <a:t>Teknologia- ja mediakasvatus</a:t>
            </a:r>
            <a:br>
              <a:rPr lang="fi-FI" dirty="0"/>
            </a:br>
            <a:r>
              <a:rPr lang="fi-FI" sz="2000" dirty="0"/>
              <a:t>materiaali mediakasvatus.fi -sivustolta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A710027-9B69-41D5-AD23-6658B47A6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Nukhe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59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9186E-2B52-4396-BA28-AD8950C1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 nuorisotyössä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8B5690-9C3B-4D8F-B9EB-4459F41E6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Mediakasvatus tarjoaa paljon työvälineitä, jotka auttavat nuorisotyöntekijöitä tukemaan nuoren kasvua kriittiseksi, eettisesti toimivaksi ja muut huomioivaksi kansalaiseksi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Osallisuuden ja kansalaisvalmiuksien vahvistamisen lisäksi nuorisotyöhön kuuluu nuorten sosiaalinen tukeminen identiteettien rakentamisessa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Digitaalisessa nuorisotyössä hyödynnetään digitaalista mediaa ja teknologian nuorisotyössä ja -toiminnassa.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40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4E1E22-2E7C-4405-87FF-B99B940F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Digihyvinvointi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1B1046-0C7C-4C51-B18C-952CAC2DF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on digihyvinvointi?  </a:t>
            </a:r>
            <a:r>
              <a:rPr lang="fi-FI" dirty="0">
                <a:hlinkClick r:id="rId2"/>
              </a:rPr>
              <a:t>https://www.youtube.com/watch?v=i3cNE-5so64&amp;t=554s</a:t>
            </a:r>
            <a:r>
              <a:rPr lang="fi-FI" dirty="0"/>
              <a:t> (n. 12 min)</a:t>
            </a:r>
          </a:p>
        </p:txBody>
      </p:sp>
    </p:spTree>
    <p:extLst>
      <p:ext uri="{BB962C8B-B14F-4D97-AF65-F5344CB8AC3E}">
        <p14:creationId xmlns:p14="http://schemas.microsoft.com/office/powerpoint/2010/main" val="191652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9C251-8DCE-4C86-9F00-75E551F4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Medialukutaidon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DDFA1-08A0-448C-AD27-1C3A9C85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88758"/>
            <a:ext cx="9601196" cy="3657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2000" dirty="0">
                <a:latin typeface="Georgia" panose="02040502050405020303" pitchFamily="18" charset="0"/>
              </a:rPr>
              <a:t>Medialukutaito on laaja taitokokonaisuus. Lukutaidon sijaan voitaisiin puhua myös mediaälystä tai -sivistyksestä.</a:t>
            </a:r>
          </a:p>
          <a:p>
            <a:pPr marL="0" indent="0">
              <a:spcBef>
                <a:spcPts val="0"/>
              </a:spcBef>
              <a:buNone/>
            </a:pPr>
            <a:endParaRPr lang="fi-FI" sz="2000" dirty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Tulkinnan taidot: Miten tulkitset erilaisia viestinnän muotoja ja piilomerkityksiä?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Tuottamisen taidot ja luovuus: Tiedätkö, miten ja miksi esimerkiksi kauhuelokuvia, mobiilipelejä tai uutisia tehdään?</a:t>
            </a:r>
          </a:p>
          <a:p>
            <a:pPr>
              <a:spcBef>
                <a:spcPts val="0"/>
              </a:spcBef>
            </a:pPr>
            <a:r>
              <a:rPr lang="fi-FI" sz="2000" dirty="0">
                <a:latin typeface="Georgia" panose="02040502050405020303" pitchFamily="18" charset="0"/>
              </a:rPr>
              <a:t>Median käyttötaidot (myös </a:t>
            </a:r>
            <a:r>
              <a:rPr lang="fi-FI" sz="2000" dirty="0" err="1">
                <a:latin typeface="Georgia" panose="02040502050405020303" pitchFamily="18" charset="0"/>
              </a:rPr>
              <a:t>tvt</a:t>
            </a:r>
            <a:r>
              <a:rPr lang="fi-FI" sz="2000" dirty="0">
                <a:latin typeface="Georgia" panose="02040502050405020303" pitchFamily="18" charset="0"/>
              </a:rPr>
              <a:t>-taidot): Osaatko hyödyntää erilaisia mediavälineitä (esim. tietokone tai älypuhelin) ja niiden tarjoamia mediasisältöjä (esim. somekanavat tai tekstinkäsittelyohjelma) sopivissa yhteyksissä?</a:t>
            </a:r>
          </a:p>
        </p:txBody>
      </p:sp>
    </p:spTree>
    <p:extLst>
      <p:ext uri="{BB962C8B-B14F-4D97-AF65-F5344CB8AC3E}">
        <p14:creationId xmlns:p14="http://schemas.microsoft.com/office/powerpoint/2010/main" val="409161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A048FB-72FC-4384-9EB6-7ABDDB9F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Medialukutaidon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2A8249-39D1-46BF-A0BF-6F8D47D47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09913"/>
          </a:xfrm>
        </p:spPr>
        <p:txBody>
          <a:bodyPr>
            <a:noAutofit/>
          </a:bodyPr>
          <a:lstStyle/>
          <a:p>
            <a:r>
              <a:rPr lang="fi-FI" sz="2000" dirty="0">
                <a:latin typeface="Georgia" panose="02040502050405020303" pitchFamily="18" charset="0"/>
              </a:rPr>
              <a:t>Tiedonhakutaidot ja kriittisyys: Löydätkö tietoa, kun tarvitset sitä? Tunnistatko luotettavan lähteen?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Viestintä- ja vuorovaikutustaidot: Osaatko käyttäytyä asiallisesti somessa?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Osallistumisen ja vaikuttamisen taidot: Tiedätkö, miten voit vaikuttaa sinulle tärkeisiin asioihin?</a:t>
            </a:r>
          </a:p>
          <a:p>
            <a:r>
              <a:rPr lang="fi-FI" sz="2000" dirty="0">
                <a:latin typeface="Georgia" panose="02040502050405020303" pitchFamily="18" charset="0"/>
              </a:rPr>
              <a:t>Elämänhallintaan liittyvät taidot: Minkälaisia rutiineja mediankäyttöösi liittyy?</a:t>
            </a:r>
          </a:p>
          <a:p>
            <a:pPr marL="0" indent="0">
              <a:buNone/>
            </a:pPr>
            <a:endParaRPr lang="fi-FI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Georgia" panose="02040502050405020303" pitchFamily="18" charset="0"/>
              </a:rPr>
              <a:t>Medialukutaidon testaaminen </a:t>
            </a:r>
            <a:r>
              <a:rPr lang="fi-FI" sz="2000" dirty="0">
                <a:latin typeface="Georgia" panose="02040502050405020303" pitchFamily="18" charset="0"/>
                <a:hlinkClick r:id="rId2"/>
              </a:rPr>
              <a:t>https://mediakasvatus.fi/materiaali/caawinaad-materiaalit/</a:t>
            </a:r>
            <a:r>
              <a:rPr lang="fi-FI" sz="2000" dirty="0">
                <a:latin typeface="Georgia" panose="0204050205040502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195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2970FD-B62F-4030-9052-C08D7448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Digiturvataidot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75E146-9064-4E85-846D-C38F643B8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Median käyttöön liittyy mahdollisuuksien lisäksi myös ikäviä lieveilmiöitä ja uhkia, joista on tärkeä olla tietoinen.</a:t>
            </a:r>
          </a:p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Ikävien ilmiöiden välttäminen ja turvallinen mediaympäristöissä liikkuminen edellyttää riittäviä</a:t>
            </a:r>
            <a:r>
              <a:rPr lang="fi-FI" sz="22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digiturvataitoja</a:t>
            </a:r>
            <a:endParaRPr lang="fi-FI" sz="22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l" fontAlgn="base">
              <a:buNone/>
            </a:pPr>
            <a:r>
              <a:rPr lang="fi-FI" sz="2200" dirty="0">
                <a:solidFill>
                  <a:schemeClr val="tx1"/>
                </a:solidFill>
                <a:latin typeface="Georgia" panose="02040502050405020303" pitchFamily="18" charset="0"/>
              </a:rPr>
              <a:t>    </a:t>
            </a:r>
            <a:r>
              <a:rPr lang="fi-FI" sz="2200" dirty="0">
                <a:solidFill>
                  <a:schemeClr val="tx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</a:t>
            </a:r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kykyä tunnistaa ja ennakoida uhkaavia tilanteita ja asiatonta käytöstä sekä 	taitoa toimia erilaisissa omaa hyvinvointia tai turvallisuutta uhkaavissa 	tilanteissa verkossa. </a:t>
            </a:r>
          </a:p>
          <a:p>
            <a:pPr algn="l" fontAlgn="base"/>
            <a:r>
              <a:rPr lang="fi-FI" sz="22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On tärkeä muistaa, että meistä jokaisella on oikeus koskemattomuuteen ja loukkaamattomuuteen – myös digitaalisissa ympäristöissä.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510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484608E-7AA3-45D3-B1C7-784BCB98B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95" y="619432"/>
            <a:ext cx="7108721" cy="56732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CC78F47-FF65-4336-A21E-05B9BF2130B8}"/>
              </a:ext>
            </a:extLst>
          </p:cNvPr>
          <p:cNvSpPr txBox="1"/>
          <p:nvPr/>
        </p:nvSpPr>
        <p:spPr>
          <a:xfrm>
            <a:off x="8301162" y="2231922"/>
            <a:ext cx="2917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Lähde: </a:t>
            </a:r>
            <a:r>
              <a:rPr lang="fi-FI" dirty="0" err="1"/>
              <a:t>Verke</a:t>
            </a:r>
            <a:r>
              <a:rPr lang="fi-FI" dirty="0"/>
              <a:t>: Kunnallisen nuorisotyön digitalisaatio 2021. </a:t>
            </a:r>
            <a:r>
              <a:rPr lang="fi-FI" dirty="0">
                <a:hlinkClick r:id="rId3"/>
              </a:rPr>
              <a:t>https://www.verke.org/uploads/2021/12/f092c1bf-kunnallisen-nuorisotyon-digitalisaatio-2021-1.pdf</a:t>
            </a:r>
            <a:r>
              <a:rPr lang="fi-FI" dirty="0"/>
              <a:t>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49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0F840C-C01B-4979-97C8-35ACC195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6C7E0-A624-480B-A2A0-162D83AA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NUOREN MEDIA-ARJEN POLUN HAHMOTTAMINEN</a:t>
            </a:r>
          </a:p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Open Sans Extrabold" panose="020B0906030804020204" pitchFamily="34" charset="0"/>
            </a:endParaRPr>
          </a:p>
          <a:p>
            <a:r>
              <a:rPr lang="fi-FI" sz="1800" b="1" i="0" u="none" strike="noStrike" baseline="0" dirty="0">
                <a:latin typeface="Open Sans Extrabold" panose="020B0906030804020204" pitchFamily="34" charset="0"/>
              </a:rPr>
              <a:t>Tavoite: </a:t>
            </a:r>
            <a:r>
              <a:rPr lang="fi-FI" sz="1800" b="0" i="0" u="none" strike="noStrike" baseline="0" dirty="0">
                <a:latin typeface="Georgia" panose="02040502050405020303" pitchFamily="18" charset="0"/>
              </a:rPr>
              <a:t>laatia kokonaiskuva kuvitteellisen nuoren arkipäivästä median käytön näkökulmasta, syventää käsitystä nuorten digitaalisen arjen hyvinvoinnista ja tunnistaa tilanteet ja asiat, joihin voitte ammattilaisina vaikuttaa.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508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E0761-FED6-427C-BD0F-86C0FFFC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BA784C-7232-47EB-B757-289484CD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Virittäytykää teemaan (20 min)</a:t>
            </a:r>
          </a:p>
          <a:p>
            <a:r>
              <a:rPr lang="fi-FI" dirty="0"/>
              <a:t>Mitä tiedätte nuorten median ja somen käytön vaikutuksista hyvinvointiin? Käykää keskustelu, jossa jokainen kertoo vuorollaan muille: mistä nuorten median käyttöön liittyvästä asiasta kirjoittaisi etusivun uutisen? Asia voi olla jokin itselle tärkeä teema, myytti jonka haluaa kumota tai ilmiö, josta haluaisi itsekin tietää lisää.</a:t>
            </a:r>
          </a:p>
        </p:txBody>
      </p:sp>
    </p:spTree>
    <p:extLst>
      <p:ext uri="{BB962C8B-B14F-4D97-AF65-F5344CB8AC3E}">
        <p14:creationId xmlns:p14="http://schemas.microsoft.com/office/powerpoint/2010/main" val="2937084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2E7B8B-50CE-4E3D-A9B2-81440EFA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33D175-2A77-4586-A59D-C6FC475EC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/>
              <a:t>Luokaa kuvitteelliselle nuorelle taustatarina (20 min)</a:t>
            </a:r>
          </a:p>
          <a:p>
            <a:r>
              <a:rPr lang="fi-FI" dirty="0"/>
              <a:t>Ottakaa yksi neljästä profiilikortista ja keksikää siinä esitellylle nuorelle taustatarina:</a:t>
            </a:r>
          </a:p>
          <a:p>
            <a:r>
              <a:rPr lang="fi-FI" dirty="0"/>
              <a:t>Minkä ikäinen hän on ja missä hän opiskelee tai työskentelee?</a:t>
            </a:r>
          </a:p>
          <a:p>
            <a:r>
              <a:rPr lang="fi-FI" dirty="0"/>
              <a:t>Missä ja miten hän asuu ja minkälaiset ovat hänen perhesuhteensa?</a:t>
            </a:r>
          </a:p>
          <a:p>
            <a:r>
              <a:rPr lang="fi-FI" dirty="0"/>
              <a:t>Mikä häntä motivoi? Mistä hän haaveilee?</a:t>
            </a:r>
          </a:p>
          <a:p>
            <a:r>
              <a:rPr lang="fi-FI" dirty="0"/>
              <a:t>Kirjoittakaa nuoren taustatiedot </a:t>
            </a:r>
            <a:r>
              <a:rPr lang="fi-FI" dirty="0" err="1"/>
              <a:t>kanvaalle</a:t>
            </a:r>
            <a:r>
              <a:rPr lang="fi-FI" dirty="0"/>
              <a:t> tai </a:t>
            </a:r>
            <a:r>
              <a:rPr lang="fi-FI" dirty="0" err="1"/>
              <a:t>post</a:t>
            </a:r>
            <a:r>
              <a:rPr lang="fi-FI" dirty="0"/>
              <a:t> it -lapuille.</a:t>
            </a:r>
          </a:p>
        </p:txBody>
      </p:sp>
    </p:spTree>
    <p:extLst>
      <p:ext uri="{BB962C8B-B14F-4D97-AF65-F5344CB8AC3E}">
        <p14:creationId xmlns:p14="http://schemas.microsoft.com/office/powerpoint/2010/main" val="230315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0C58B-7BA2-45CA-8CEC-00962A8D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204D5-4BC5-4488-8FA2-85FC31A14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Hahmotelkaa nuoren media-arjen polku (30 min)</a:t>
            </a:r>
          </a:p>
          <a:p>
            <a:r>
              <a:rPr lang="fi-FI" dirty="0"/>
              <a:t>Miltä voisi näyttää kuvitteellisen nuorenne arkipäivän median käyttö? Kirjatkaa </a:t>
            </a:r>
            <a:r>
              <a:rPr lang="fi-FI" i="1" dirty="0"/>
              <a:t>Nuoren media-arjen polku </a:t>
            </a:r>
            <a:r>
              <a:rPr lang="fi-FI" dirty="0"/>
              <a:t>-</a:t>
            </a:r>
            <a:r>
              <a:rPr lang="fi-FI" dirty="0" err="1"/>
              <a:t>kanvaalle</a:t>
            </a:r>
            <a:r>
              <a:rPr lang="fi-FI" dirty="0"/>
              <a:t> ajatuksianne:</a:t>
            </a:r>
          </a:p>
          <a:p>
            <a:r>
              <a:rPr lang="fi-FI" dirty="0"/>
              <a:t>miten media on osa nuoren arkipäivän eri tilanteita kotona, koulussa/työssä ja vapaa-ajalla? Minkälaista mediaa hän käyttää, missä tilanteissa, kenen kanssa ja miksi?</a:t>
            </a:r>
          </a:p>
        </p:txBody>
      </p:sp>
    </p:spTree>
    <p:extLst>
      <p:ext uri="{BB962C8B-B14F-4D97-AF65-F5344CB8AC3E}">
        <p14:creationId xmlns:p14="http://schemas.microsoft.com/office/powerpoint/2010/main" val="369603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74A5BE-51C4-43FA-AFF6-4229F8CD1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Ammattitaitovaatimus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F1CC80-2D54-40F2-973F-08286587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Opiskelija: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työskentelee hyödyntäen monipuolisesti tietoa digitaalisen median merkityksestä nuorten keskeisenä kasvu- ja toimintaympäristönä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työskentelee hyödyntäen laaja-alaisesti teknologia ja mediakasvatuksen mahdollisuuksia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käyttää työssään itsenäisesti ajankohtaisia digitaalisia toimintaympäristöjä</a:t>
            </a:r>
            <a:endParaRPr lang="fi-FI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pitää osaamistaan ajan tasalla sekä ottaa nuoret mukaan digitaalisen nuorisotyön menetelmien kehittämiseen.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42430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63C5FC-D0C8-4EF4-A556-891775C7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B8A32F-030C-486A-BA26-9A4E062F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3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dirty="0"/>
              <a:t>Piirtäkää tarkempi kuva nuoren digihyvinvoinnista (30 min)</a:t>
            </a:r>
          </a:p>
          <a:p>
            <a:r>
              <a:rPr lang="fi-FI" dirty="0"/>
              <a:t>Ottakaa käyttöön Toiminta- ja Vaikutus-kortit. Pohtikaa niiden avulla nuoren median käytön hyvinvointivaikutuksia:</a:t>
            </a:r>
          </a:p>
          <a:p>
            <a:r>
              <a:rPr lang="fi-FI" dirty="0"/>
              <a:t>Ottakaa yksi </a:t>
            </a:r>
            <a:r>
              <a:rPr lang="fi-FI" i="1" dirty="0"/>
              <a:t>Toiminta</a:t>
            </a:r>
            <a:r>
              <a:rPr lang="fi-FI" dirty="0"/>
              <a:t>-kortti. Mitä ajatuksia se herättää: </a:t>
            </a:r>
          </a:p>
          <a:p>
            <a:r>
              <a:rPr lang="fi-FI" dirty="0"/>
              <a:t>Missä hahmottelemanne nuoren media-arjen polun kohdissa kortin teema voisi näkyä ja millä tavoin?</a:t>
            </a:r>
          </a:p>
          <a:p>
            <a:r>
              <a:rPr lang="fi-FI" dirty="0"/>
              <a:t>Minkälaisia positiivisia tai negatiivisia vaikutuksia sillä voisi mielestänne olla nuoren hyvinvointiin? Kirjatkaa ajatuksenne </a:t>
            </a:r>
            <a:r>
              <a:rPr lang="fi-FI" dirty="0" err="1"/>
              <a:t>kanvaalle</a:t>
            </a:r>
            <a:r>
              <a:rPr lang="fi-FI" dirty="0"/>
              <a:t> </a:t>
            </a:r>
          </a:p>
          <a:p>
            <a:r>
              <a:rPr lang="fi-FI" dirty="0"/>
              <a:t>Ottakaa yksi </a:t>
            </a:r>
            <a:r>
              <a:rPr lang="fi-FI" i="1" dirty="0"/>
              <a:t>Vaikutus</a:t>
            </a:r>
            <a:r>
              <a:rPr lang="fi-FI" dirty="0"/>
              <a:t>-kortti ja toimikaa samoin kuin Toiminta-kortin kanssa.</a:t>
            </a:r>
          </a:p>
          <a:p>
            <a:r>
              <a:rPr lang="fi-FI" dirty="0"/>
              <a:t>Ottakaa käytettävissänne olevan ajan puitteissa lisää kortteja. </a:t>
            </a:r>
          </a:p>
        </p:txBody>
      </p:sp>
    </p:spTree>
    <p:extLst>
      <p:ext uri="{BB962C8B-B14F-4D97-AF65-F5344CB8AC3E}">
        <p14:creationId xmlns:p14="http://schemas.microsoft.com/office/powerpoint/2010/main" val="570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532EE-1A91-40F9-B460-07B8AF7C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82DEB5-2849-41FD-9F1B-90860A7B4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Tunnistakaa ‘interventiokohdat’ (20 min)</a:t>
            </a:r>
          </a:p>
          <a:p>
            <a:r>
              <a:rPr lang="fi-FI" dirty="0"/>
              <a:t>Kuinka edellisen kohdan mediailmiöt ja teemat näkyvät omassa työssänne nuorten kanssa? Voitte pohtia asiaa esim. tulevan </a:t>
            </a:r>
            <a:r>
              <a:rPr lang="fi-FI" dirty="0" err="1"/>
              <a:t>teo</a:t>
            </a:r>
            <a:r>
              <a:rPr lang="fi-FI" dirty="0"/>
              <a:t>-paikan näkökulmasta.</a:t>
            </a:r>
          </a:p>
          <a:p>
            <a:r>
              <a:rPr lang="fi-FI" dirty="0"/>
              <a:t>Minkälaisia hyvinvointiin liittyviä asioita tai hetkiä tunnistatte nuorten media-arjessa, joihin teidän on mahdollista tarttua tai vastata? </a:t>
            </a:r>
          </a:p>
          <a:p>
            <a:r>
              <a:rPr lang="fi-FI" dirty="0"/>
              <a:t>Minkä haasteiden ratkomisessa voisitte olla tukena? </a:t>
            </a:r>
          </a:p>
          <a:p>
            <a:r>
              <a:rPr lang="fi-FI" dirty="0"/>
              <a:t>Mitä positiivisia asioita voisitte vahvistaa?</a:t>
            </a:r>
          </a:p>
          <a:p>
            <a:r>
              <a:rPr lang="fi-FI" dirty="0"/>
              <a:t>Merkitkää nuoren media-arjen polkuun ne kohdat, joihin te ammattilaisina tai voitte vaikuttaa.</a:t>
            </a:r>
          </a:p>
        </p:txBody>
      </p:sp>
    </p:spTree>
    <p:extLst>
      <p:ext uri="{BB962C8B-B14F-4D97-AF65-F5344CB8AC3E}">
        <p14:creationId xmlns:p14="http://schemas.microsoft.com/office/powerpoint/2010/main" val="2630137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FBFBFC-638A-440F-B8F1-05703C1D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TYÖSKENTELYN KULKU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CB359D-D371-4232-884B-2530A8286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Jokainen ryhmä esittelee muulle luokalle oman työnsä. </a:t>
            </a:r>
          </a:p>
        </p:txBody>
      </p:sp>
    </p:spTree>
    <p:extLst>
      <p:ext uri="{BB962C8B-B14F-4D97-AF65-F5344CB8AC3E}">
        <p14:creationId xmlns:p14="http://schemas.microsoft.com/office/powerpoint/2010/main" val="77577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C0B7A4-0AD3-4D8F-A375-A2819FA6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Linkkejä artikkeleihin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96E9F-5592-41F1-BBCD-1BFADFD03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Tasapainoinen media-arki </a:t>
            </a:r>
            <a:r>
              <a:rPr lang="fi-FI" dirty="0">
                <a:hlinkClick r:id="rId2"/>
              </a:rPr>
              <a:t>https://mediakasvatus.fi/nakokulma/2019/11/nain-mediakasvatus-edistaa-nuorten-digihyvinvointia/</a:t>
            </a:r>
            <a:r>
              <a:rPr lang="fi-FI" dirty="0"/>
              <a:t>  </a:t>
            </a:r>
          </a:p>
          <a:p>
            <a:r>
              <a:rPr lang="fi-FI" dirty="0"/>
              <a:t>Mediakasvatus nuorten silmin </a:t>
            </a:r>
            <a:r>
              <a:rPr lang="fi-FI" dirty="0">
                <a:hlinkClick r:id="rId3"/>
              </a:rPr>
              <a:t>https://mediakasvatus.fi/puheenvuoro/2021/11/mediakasvatus-nuorten-silmin/</a:t>
            </a:r>
            <a:r>
              <a:rPr lang="fi-FI" dirty="0"/>
              <a:t> </a:t>
            </a:r>
          </a:p>
          <a:p>
            <a:r>
              <a:rPr lang="fi-FI" dirty="0"/>
              <a:t>Digihyvinvointi on tasapainoa </a:t>
            </a:r>
            <a:r>
              <a:rPr lang="fi-FI" dirty="0">
                <a:hlinkClick r:id="rId4"/>
              </a:rPr>
              <a:t>https://mediakasvatus.fi/puheenvuoro/2021/11/digihyvinvointi-on-tasapainoa/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29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2442CA-BF85-45DA-9E5D-EEF6E155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CD305D-6208-4665-A7B3-48370BFE4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Mediakasvatuksessa on kyse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mediavälineistä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ja niiden käytöstä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mediasisällöistä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ja niiden analysoinnista</a:t>
            </a:r>
          </a:p>
          <a:p>
            <a:pPr lvl="1"/>
            <a:r>
              <a:rPr lang="fi-FI" b="0" i="1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arjen </a:t>
            </a:r>
            <a:r>
              <a:rPr lang="fi-FI" b="0" i="1" dirty="0" err="1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medioitumisen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 tarkastelusta osana ihmisten kasvua ja hyvinvointia</a:t>
            </a:r>
          </a:p>
          <a:p>
            <a:pPr marL="457200" lvl="1" indent="0">
              <a:buNone/>
            </a:pPr>
            <a:r>
              <a:rPr lang="fi-FI" dirty="0">
                <a:solidFill>
                  <a:srgbClr val="475164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 </a:t>
            </a:r>
            <a:r>
              <a:rPr lang="fi-FI" b="0" i="0" dirty="0">
                <a:solidFill>
                  <a:srgbClr val="475164"/>
                </a:solidFill>
                <a:effectLst/>
                <a:latin typeface="georgia" panose="02040502050405020303" pitchFamily="18" charset="0"/>
              </a:rPr>
              <a:t>Näitä kaikkia voidaan lähestyä sekä teknologian, itseilmaisun että    yhteiskunta- ja kulttuurikriittisyyden näkökulmasta.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850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5E37D8-4469-4C41-B01B-02956368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Digitalisoituminen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BF4CE6-08B0-4E6A-8C3D-430875FB6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fi-FI" sz="1800" b="0" i="0" u="none" strike="noStrike" baseline="0" dirty="0">
              <a:solidFill>
                <a:srgbClr val="000000"/>
              </a:solidFill>
              <a:latin typeface="Open Sans ExtraBold" panose="020B0906030804020204" pitchFamily="34" charset="0"/>
            </a:endParaRPr>
          </a:p>
          <a:p>
            <a:r>
              <a:rPr lang="fi-FI" sz="1800" b="1" i="0" u="none" strike="noStrike" baseline="0" dirty="0">
                <a:latin typeface="Open Sans ExtraBold" panose="020B0906030804020204" pitchFamily="34" charset="0"/>
              </a:rPr>
              <a:t>NUORUUS ON DIGITALISOITUNUT </a:t>
            </a:r>
            <a:r>
              <a:rPr lang="fi-FI" sz="1800" b="0" i="0" u="none" strike="noStrike" baseline="0" dirty="0">
                <a:latin typeface="Georgia" panose="02040502050405020303" pitchFamily="18" charset="0"/>
              </a:rPr>
              <a:t>muun maailman rinnalla</a:t>
            </a:r>
          </a:p>
          <a:p>
            <a:r>
              <a:rPr lang="fi-FI" sz="1800" b="0" i="0" u="none" strike="noStrike" baseline="0" dirty="0">
                <a:latin typeface="Georgia" panose="02040502050405020303" pitchFamily="18" charset="0"/>
              </a:rPr>
              <a:t>Nuorten hyvinvoinnin kestävä ja monipuolinen tukeminen edellyttää, että myös arjen erilaiset digitaaliset ympäristöt ja niiden hyvinvointivaikutukset otetaan huomioon.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84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1FA55C-9C8B-4CC5-BE77-14507411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1E3ADB-BC49-4F36-946E-6DE57C1B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2504661"/>
            <a:ext cx="9827811" cy="378482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sz="5500" b="1" dirty="0"/>
              <a:t>Mediakasvatus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Sen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 avulla edistetään ja vahvistetaan nuorten valmiuksia ja taitoja mediakulttuurissa elämiseen</a:t>
            </a:r>
          </a:p>
          <a:p>
            <a:pPr algn="l" fontAlgn="base"/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Sillä pyritään tukemaan yksilön osallisuutta, oman mediasuhteen tiedostamista, kriittistä medialukutaitoa ja hyvinvointia.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Mediakasvatuksen r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ajat muuttuvat arjen </a:t>
            </a:r>
            <a:r>
              <a:rPr lang="fi-FI" sz="3800" b="0" i="0" dirty="0" err="1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medioitumisen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myötä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V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oi olla strukturoitua: ohjausta, opetusta tai sisällöntuottamista mediasta ja median avulla. 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V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oi näyttäytyä myös kohtaamisena ja keskusteluna mediasisältöjen ja -ympäristöjen äärellä. </a:t>
            </a:r>
          </a:p>
          <a:p>
            <a:pPr algn="l" fontAlgn="base"/>
            <a:r>
              <a:rPr lang="fi-FI" sz="3800" dirty="0">
                <a:solidFill>
                  <a:schemeClr val="tx1"/>
                </a:solidFill>
                <a:latin typeface="georgia" panose="02040502050405020303" pitchFamily="18" charset="0"/>
              </a:rPr>
              <a:t>K</a:t>
            </a:r>
            <a:r>
              <a:rPr lang="fi-FI" sz="38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eskustelujen avulla voidaan sanallistaa ja hahmottaa median roolia, vaikutuksia ja mahdollisuuksia yhteiskunnassa ja yksilöiden elämässä.</a:t>
            </a:r>
          </a:p>
        </p:txBody>
      </p:sp>
    </p:spTree>
    <p:extLst>
      <p:ext uri="{BB962C8B-B14F-4D97-AF65-F5344CB8AC3E}">
        <p14:creationId xmlns:p14="http://schemas.microsoft.com/office/powerpoint/2010/main" val="173514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45F13-1C3A-4D1D-B517-B54EE7EB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6D871E-38EE-4460-9AE6-08B48F10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7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3100" b="1" dirty="0"/>
              <a:t>Mediasuhde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Henkilökohtainen, mediasisältöihin ja median käyttöön liittyvien tunteiden, suhtautumistapojen ja mieltymysten summa. 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Mediasuhteen kehittyminen on prosessi, jossa yksilö tuntee, tulkitsee ja merkityksellistää mediakulttuuria ja sen ilmiöitä. </a:t>
            </a:r>
          </a:p>
          <a:p>
            <a:pPr algn="l" fontAlgn="base"/>
            <a:r>
              <a:rPr lang="fi-FI" dirty="0">
                <a:solidFill>
                  <a:schemeClr val="tx1"/>
                </a:solidFill>
                <a:latin typeface="georgia" panose="02040502050405020303" pitchFamily="18" charset="0"/>
              </a:rPr>
              <a:t>E</a:t>
            </a:r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rilaiset kokemukset ja keskustelut muovaavat suhdetta mediakulttuuriin ja -ympäristöihin.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Mediakasvatus tukee oman mediasuhteen muodostamista ja reflektointia: oman toiminnan kyseenalaistamista, tunteiden tunnistamista, tulkinnoista neuvottelua ja sitä kautta tiedon ja ilmiöiden monimutkaisuuden hyväksymistä. 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96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76846-D56F-4E0B-B076-F23B9B15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9E5A8C-A6FC-45BF-B07A-38B77AD8E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2800" b="1" dirty="0"/>
              <a:t>Mediataidot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Mediataidot ovat nyky-yhteiskunnan kansalaistaitoja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Mediataitoja ovat esimerkiksi mediatuottaminen, mediasisältöjen tulkinta, medialaitteiden käyttötaidot, tiedonhaun taidot, kriittisyys mediavälitteistä tulevaa informaatiota kohtaan, mediavälitteiset viestintä- ja vuorovaikutustaidot, sosiaalinen ja poliittinen osallisuus ja vaikuttaminen median kautta sekä median käyttö elämänhallinnan ja hyvinvoinnin tukena.</a:t>
            </a:r>
          </a:p>
          <a:p>
            <a:pPr algn="l" fontAlgn="base"/>
            <a:r>
              <a:rPr lang="fi-FI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Vahvat mediataidot tukevat yksilön autonomiaa: kriittistä ja luovaa ajattelua, esteettistä makua ja osallisuutta.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088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68EEB-1C7C-4982-9B74-97AE04324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563E6A-4615-4FB2-9521-6625DEB0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Mediakulttuuri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 on nykykulttuurissa keskeisessä asemassa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Mediakulttuuri on osa jokapäiväistä arkeamme erilaisten mediateknologioiden kautta</a:t>
            </a:r>
          </a:p>
          <a:p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Mediasisällöt ja -välineet tuottavat uusia sosiokulttuurisia ilmiöitä, jotka liittyvät esimerkiksi ajankäyttöön tai sosiaalisiin konventioihin, kuten tapoihin joilla viestimme muille.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0598FA-FF49-498F-8A55-5AE7B29A4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Mediakasvatus nuorisotyössä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909AA5-6118-4786-8CCF-BEE8AA5A5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Media on merkittävä osa nuorten arkea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Nuorten mediataitojen taso ja monipuolisuus on riippuu heidän mediankäytön mahdollisuuksistaan sekä aikuisilta saadusta tuesta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Usein nuorisotyöntekijä on nuorelle se henkilö, jonka kanssa keskustella mediaan liittyvistä asioista. </a:t>
            </a:r>
          </a:p>
          <a:p>
            <a:pPr algn="l" fontAlgn="base"/>
            <a:r>
              <a:rPr lang="fi-FI" sz="2000" b="0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Nuorisotyöntekijä voi auttaa nuorta löytämään oikeat kanavat itsensä ilmaisemiseen, omien ajatusten esille tuomiseen sekä yhteiskunnalliseen vaikuttamiseen.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782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1143</Words>
  <Application>Microsoft Office PowerPoint</Application>
  <PresentationFormat>Laajakuva</PresentationFormat>
  <Paragraphs>116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2" baseType="lpstr">
      <vt:lpstr>Arial</vt:lpstr>
      <vt:lpstr>Calibri</vt:lpstr>
      <vt:lpstr>Garamond</vt:lpstr>
      <vt:lpstr>Georgia</vt:lpstr>
      <vt:lpstr>Georgia</vt:lpstr>
      <vt:lpstr>Open Sans Extrabold</vt:lpstr>
      <vt:lpstr>Open Sans Extrabold</vt:lpstr>
      <vt:lpstr>Symbol</vt:lpstr>
      <vt:lpstr>Orgaaninen</vt:lpstr>
      <vt:lpstr>Teknologia- ja mediakasvatus materiaali mediakasvatus.fi -sivustolta</vt:lpstr>
      <vt:lpstr>Ammattitaitovaatimus</vt:lpstr>
      <vt:lpstr>Mediakasvatus</vt:lpstr>
      <vt:lpstr>Digitalisoituminen</vt:lpstr>
      <vt:lpstr>Käsitteitä</vt:lpstr>
      <vt:lpstr>Käsitteitä</vt:lpstr>
      <vt:lpstr>Käsitteitä</vt:lpstr>
      <vt:lpstr>Käsitteitä</vt:lpstr>
      <vt:lpstr>Mediakasvatus nuorisotyössä</vt:lpstr>
      <vt:lpstr>Mediakasvatus nuorisotyössä</vt:lpstr>
      <vt:lpstr>Digihyvinvointi</vt:lpstr>
      <vt:lpstr>Medialukutaidon osa-alueet</vt:lpstr>
      <vt:lpstr>Medialukutaidon osa-alueet</vt:lpstr>
      <vt:lpstr>Digiturvataidot</vt:lpstr>
      <vt:lpstr>PowerPoint-esitys</vt:lpstr>
      <vt:lpstr>Ryhmätehtävä</vt:lpstr>
      <vt:lpstr>TYÖSKENTELYN KULKU</vt:lpstr>
      <vt:lpstr>TYÖSKENTELYN KULKU</vt:lpstr>
      <vt:lpstr>TYÖSKENTELYN KULKU</vt:lpstr>
      <vt:lpstr>TYÖSKENTELYN KULKU</vt:lpstr>
      <vt:lpstr>TYÖSKENTELYN KULKU</vt:lpstr>
      <vt:lpstr>TYÖSKENTELYN KULKU</vt:lpstr>
      <vt:lpstr>Linkkejä artikkeleihin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Teknologia- ja mediakasvatus materiaali mediakasvatus.fi -sivustolta</dc:title>
  <dc:creator>Pekkanen Tiina</dc:creator>
  <cp:lastModifiedBy>Pekkanen Tiina</cp:lastModifiedBy>
  <cp:revision>3</cp:revision>
  <dcterms:created xsi:type="dcterms:W3CDTF">2021-12-13T10:37:10Z</dcterms:created>
  <dcterms:modified xsi:type="dcterms:W3CDTF">2022-01-07T06:33:44Z</dcterms:modified>
</cp:coreProperties>
</file>