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6" r:id="rId16"/>
    <p:sldId id="277" r:id="rId17"/>
    <p:sldId id="270" r:id="rId18"/>
    <p:sldId id="279" r:id="rId19"/>
    <p:sldId id="280" r:id="rId20"/>
    <p:sldId id="282" r:id="rId21"/>
    <p:sldId id="283" r:id="rId22"/>
    <p:sldId id="284" r:id="rId23"/>
    <p:sldId id="285" r:id="rId24"/>
    <p:sldId id="286" r:id="rId25"/>
    <p:sldId id="281" r:id="rId26"/>
    <p:sldId id="287" r:id="rId27"/>
    <p:sldId id="288" r:id="rId28"/>
    <p:sldId id="289" r:id="rId29"/>
    <p:sldId id="271" r:id="rId30"/>
    <p:sldId id="272" r:id="rId31"/>
    <p:sldId id="273" r:id="rId32"/>
    <p:sldId id="274" r:id="rId33"/>
    <p:sldId id="275" r:id="rId34"/>
    <p:sldId id="290" r:id="rId35"/>
    <p:sldId id="291" r:id="rId36"/>
    <p:sldId id="293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Kestävyysharjoittelu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696495" y="5068312"/>
            <a:ext cx="7197726" cy="1405467"/>
          </a:xfrm>
        </p:spPr>
        <p:txBody>
          <a:bodyPr/>
          <a:lstStyle/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7929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Kestävyysharjoittelun vaikutuksia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490553"/>
          </a:xfrm>
        </p:spPr>
        <p:txBody>
          <a:bodyPr>
            <a:noAutofit/>
          </a:bodyPr>
          <a:lstStyle/>
          <a:p>
            <a:r>
              <a:rPr lang="fi-FI" sz="2400" b="1" dirty="0" smtClean="0"/>
              <a:t>Nopeiden ja hitaiden lihassolutyyppien aerobinen kapasiteetti lisääntyy</a:t>
            </a:r>
          </a:p>
          <a:p>
            <a:r>
              <a:rPr lang="fi-FI" sz="2400" b="1" dirty="0" smtClean="0"/>
              <a:t>Sydämen vasen kammio ja sen seinämien läpimitta kasvavat</a:t>
            </a:r>
            <a:r>
              <a:rPr lang="fi-FI" sz="2400" dirty="0" smtClean="0"/>
              <a:t>. Sydämen iskutilavuus niin levossa kuin rasituksessakin kasvaa.</a:t>
            </a:r>
          </a:p>
          <a:p>
            <a:r>
              <a:rPr lang="fi-FI" sz="2400" b="1" dirty="0" smtClean="0"/>
              <a:t>Sydämen syke ja verenpaine laskevat</a:t>
            </a:r>
            <a:r>
              <a:rPr lang="fi-FI" sz="2400" dirty="0" smtClean="0"/>
              <a:t> sekä levossa että </a:t>
            </a:r>
            <a:r>
              <a:rPr lang="fi-FI" sz="2400" dirty="0" err="1" smtClean="0"/>
              <a:t>submaksimaalisessa</a:t>
            </a:r>
            <a:r>
              <a:rPr lang="fi-FI" sz="2400" dirty="0" smtClean="0"/>
              <a:t> rasituksessa</a:t>
            </a:r>
          </a:p>
          <a:p>
            <a:r>
              <a:rPr lang="fi-FI" sz="2400" b="1" dirty="0" smtClean="0"/>
              <a:t>Veren määrä ja hemoglobiini lisääntyvät</a:t>
            </a:r>
          </a:p>
          <a:p>
            <a:r>
              <a:rPr lang="fi-FI" sz="2400" b="1" dirty="0" smtClean="0"/>
              <a:t>Lihasten hiusverisuoniston tiheys kasvaa</a:t>
            </a:r>
          </a:p>
          <a:p>
            <a:r>
              <a:rPr lang="fi-FI" sz="2400" b="1" dirty="0" smtClean="0"/>
              <a:t>Hapenottokyky paranee</a:t>
            </a:r>
            <a:endParaRPr lang="fi-FI" sz="2400" b="1" dirty="0"/>
          </a:p>
        </p:txBody>
      </p:sp>
    </p:spTree>
    <p:extLst>
      <p:ext uri="{BB962C8B-B14F-4D97-AF65-F5344CB8AC3E}">
        <p14:creationId xmlns:p14="http://schemas.microsoft.com/office/powerpoint/2010/main" val="357053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Kestävyysharjoittelun vaikutuksia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503432"/>
          </a:xfrm>
        </p:spPr>
        <p:txBody>
          <a:bodyPr>
            <a:normAutofit/>
          </a:bodyPr>
          <a:lstStyle/>
          <a:p>
            <a:r>
              <a:rPr lang="fi-FI" sz="2400" b="1" dirty="0" smtClean="0"/>
              <a:t>Maksimaalinen ventilaatio </a:t>
            </a:r>
            <a:r>
              <a:rPr lang="fi-FI" sz="2400" dirty="0" smtClean="0"/>
              <a:t>eli hengityksen minuuttitilavuus kasvaa. </a:t>
            </a:r>
            <a:r>
              <a:rPr lang="fi-FI" sz="2400" dirty="0" err="1" smtClean="0"/>
              <a:t>Submaksimaalisessa</a:t>
            </a:r>
            <a:r>
              <a:rPr lang="fi-FI" sz="2400" dirty="0" smtClean="0"/>
              <a:t> rasituksessa hyväkuntoinen henkilö selviää pienemmällä ventilaatiolla.</a:t>
            </a:r>
          </a:p>
          <a:p>
            <a:r>
              <a:rPr lang="fi-FI" sz="2400" b="1" dirty="0" smtClean="0"/>
              <a:t>Valtimon ja laskimon happipitoisuuden ero kasvaa </a:t>
            </a:r>
            <a:r>
              <a:rPr lang="fi-FI" sz="2400" dirty="0" smtClean="0">
                <a:sym typeface="Wingdings" panose="05000000000000000000" pitchFamily="2" charset="2"/>
              </a:rPr>
              <a:t> happi siirtyy tehokkaammin verenkierrosta lihakseen; tähän vaikuttaa myös lisääntynyt hiusverisuonisto</a:t>
            </a:r>
          </a:p>
          <a:p>
            <a:r>
              <a:rPr lang="fi-FI" sz="2400" b="1" dirty="0" smtClean="0">
                <a:sym typeface="Wingdings" panose="05000000000000000000" pitchFamily="2" charset="2"/>
              </a:rPr>
              <a:t>Kolesteroliarvot paranevat </a:t>
            </a:r>
            <a:r>
              <a:rPr lang="fi-FI" sz="2400" dirty="0" smtClean="0">
                <a:sym typeface="Wingdings" panose="05000000000000000000" pitchFamily="2" charset="2"/>
              </a:rPr>
              <a:t>(voi olla että kokonaiskolesteroli kasvaa  hyvän kolesterolin määrä kasvaa)</a:t>
            </a:r>
          </a:p>
          <a:p>
            <a:r>
              <a:rPr lang="fi-FI" sz="2400" b="1" dirty="0" smtClean="0">
                <a:sym typeface="Wingdings" panose="05000000000000000000" pitchFamily="2" charset="2"/>
              </a:rPr>
              <a:t>Luusto vahvistuu</a:t>
            </a:r>
          </a:p>
          <a:p>
            <a:r>
              <a:rPr lang="fi-FI" sz="2400" b="1" dirty="0" smtClean="0">
                <a:sym typeface="Wingdings" panose="05000000000000000000" pitchFamily="2" charset="2"/>
              </a:rPr>
              <a:t>Nivelsiteiden, jänteiden, nivelten, ja rustojen kunto paranee</a:t>
            </a:r>
            <a:r>
              <a:rPr lang="fi-FI" sz="2400" dirty="0" smtClean="0">
                <a:sym typeface="Wingdings" panose="05000000000000000000" pitchFamily="2" charset="2"/>
              </a:rPr>
              <a:t> ja pysyy yllä.</a:t>
            </a:r>
          </a:p>
        </p:txBody>
      </p:sp>
    </p:spTree>
    <p:extLst>
      <p:ext uri="{BB962C8B-B14F-4D97-AF65-F5344CB8AC3E}">
        <p14:creationId xmlns:p14="http://schemas.microsoft.com/office/powerpoint/2010/main" val="183781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Kestävyysharjoittelun vaikutuksia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 smtClean="0"/>
              <a:t>Immuunijärjestelmän kannalta sekä myönteisiä että kielteisiä vaikutuksia</a:t>
            </a:r>
          </a:p>
          <a:p>
            <a:pPr lvl="1"/>
            <a:r>
              <a:rPr lang="fi-FI" sz="2400" dirty="0" smtClean="0"/>
              <a:t>Riippuu intensiteetistä ja kestosta</a:t>
            </a:r>
          </a:p>
          <a:p>
            <a:pPr lvl="1"/>
            <a:r>
              <a:rPr lang="fi-FI" sz="2400" dirty="0" smtClean="0"/>
              <a:t>Kohtuullisesti kuormittava liikunta ylläpitää ja vahvistaa vastustuskykyä</a:t>
            </a:r>
          </a:p>
          <a:p>
            <a:pPr lvl="1"/>
            <a:r>
              <a:rPr lang="fi-FI" sz="2400" dirty="0" smtClean="0"/>
              <a:t>Jatkuva ja toistuva ylikuormittuminen heikentää vastustuskykyä (immuunijärjestelmän ylikuormittuminen ja samaan aikaan hengityselimistön mekaanisfysikaalinen altistuminen ja mikrobien suurempi määrä)</a:t>
            </a:r>
            <a:endParaRPr lang="fi-FI" sz="2400" dirty="0"/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96086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Kestävyys eri ikäisillä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Fyysiseen kuntoon vaikuttavat fysiologiset ominaisuudet ovat monen eri geenin ja ympäristön yhdessä määräämiä ominaisuuksia</a:t>
            </a:r>
          </a:p>
          <a:p>
            <a:r>
              <a:rPr lang="fi-FI" sz="2800" dirty="0" smtClean="0"/>
              <a:t>Maksimaalinen hapenottokyky periytyy 60-70 % mahdollisuudella</a:t>
            </a:r>
          </a:p>
          <a:p>
            <a:r>
              <a:rPr lang="fi-FI" sz="2800" dirty="0" smtClean="0"/>
              <a:t>Aerobisen ja anaerobisen suorituskyvyn paraneminen on osittain perintötekijöiden määräämää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54246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Kestävyys lapsena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387522"/>
          </a:xfrm>
        </p:spPr>
        <p:txBody>
          <a:bodyPr>
            <a:normAutofit fontScale="92500"/>
          </a:bodyPr>
          <a:lstStyle/>
          <a:p>
            <a:r>
              <a:rPr lang="fi-FI" sz="2400" dirty="0" smtClean="0"/>
              <a:t>Kestävyysliikunnan avulla lapsen sydämen kehitys moninkertaistuu (sydämen lihassolut pitenevät ja paksunevat) sekä sydämen koko ja iskutilavuus kasvavat.</a:t>
            </a:r>
          </a:p>
          <a:p>
            <a:pPr lvl="1"/>
            <a:r>
              <a:rPr lang="fi-FI" sz="2400" dirty="0" smtClean="0"/>
              <a:t>Sydämen tilavuuden kehitys tehokkaimmillaan n. 10-vuotiailla tytöillä ja 13-vuotiailla pojilla</a:t>
            </a:r>
          </a:p>
          <a:p>
            <a:pPr lvl="1"/>
            <a:r>
              <a:rPr lang="fi-FI" sz="2400" dirty="0" smtClean="0"/>
              <a:t>Sydämen seinämien paksuuntuminen tytöillä 12-13-vuotiaana ja pojilla 14-15 vuotiaana</a:t>
            </a:r>
            <a:endParaRPr lang="fi-FI" sz="2400" dirty="0"/>
          </a:p>
          <a:p>
            <a:r>
              <a:rPr lang="fi-FI" sz="2400" b="1" dirty="0" smtClean="0"/>
              <a:t>Lapsuusiässä (3-6v) </a:t>
            </a:r>
            <a:r>
              <a:rPr lang="fi-FI" sz="2400" dirty="0" smtClean="0"/>
              <a:t>vaihtelevaa, leikinomaista ja hauskaa aerobista peruskestävyysharjoittelua</a:t>
            </a:r>
          </a:p>
          <a:p>
            <a:r>
              <a:rPr lang="fi-FI" sz="2400" b="1" dirty="0" smtClean="0"/>
              <a:t>Kouluikäisenä (7-12v) </a:t>
            </a:r>
            <a:r>
              <a:rPr lang="fi-FI" sz="2400" dirty="0" smtClean="0"/>
              <a:t>aerobista peruskestävyyttä ja vauhtikestävyyttä</a:t>
            </a:r>
          </a:p>
          <a:p>
            <a:pPr lvl="1"/>
            <a:r>
              <a:rPr lang="fi-FI" sz="2200" dirty="0" smtClean="0"/>
              <a:t>Ei tietoista ”hapottamista” harjoittelussa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1649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Kestävyys lapsena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336006"/>
          </a:xfrm>
        </p:spPr>
        <p:txBody>
          <a:bodyPr/>
          <a:lstStyle/>
          <a:p>
            <a:r>
              <a:rPr lang="fi-FI" sz="2400" dirty="0" smtClean="0"/>
              <a:t>Murrosikäisenä (13-16v) </a:t>
            </a:r>
          </a:p>
          <a:p>
            <a:pPr lvl="1"/>
            <a:r>
              <a:rPr lang="fi-FI" sz="2400" dirty="0" smtClean="0"/>
              <a:t>Lisää määrää ja tehoa, edelleen pääpaino aerobisen peruskestävyyden harjoittamisessa</a:t>
            </a:r>
          </a:p>
          <a:p>
            <a:pPr lvl="1"/>
            <a:r>
              <a:rPr lang="fi-FI" sz="2400" dirty="0" smtClean="0"/>
              <a:t>Kestävyyden kehittämisen otollisin hetki kasvupyrähdyksen aikana</a:t>
            </a:r>
          </a:p>
          <a:p>
            <a:pPr lvl="1"/>
            <a:r>
              <a:rPr lang="fi-FI" sz="2400" dirty="0" smtClean="0"/>
              <a:t>Sydämen koko suhteessa kehon painoon edullisin</a:t>
            </a:r>
            <a:endParaRPr lang="fi-FI" sz="2400" dirty="0"/>
          </a:p>
          <a:p>
            <a:pPr lvl="1"/>
            <a:r>
              <a:rPr lang="fi-FI" sz="2400" dirty="0" smtClean="0"/>
              <a:t> Varsinkin murrosiän loppupuolella anaerobisia harjoituksia (kuitenkin lyhyempiä kuormitusjaksoja kuin aikuisella)</a:t>
            </a:r>
          </a:p>
          <a:p>
            <a:pPr lvl="1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863253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Kestävyys seniorina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490553"/>
          </a:xfrm>
        </p:spPr>
        <p:txBody>
          <a:bodyPr>
            <a:normAutofit/>
          </a:bodyPr>
          <a:lstStyle/>
          <a:p>
            <a:r>
              <a:rPr lang="fi-FI" sz="2400" dirty="0" smtClean="0"/>
              <a:t>Harjoittelun jatkuminen pienentää aerobisen kapasiteetin menettämistä vuosikymmenessä (5%)</a:t>
            </a:r>
          </a:p>
          <a:p>
            <a:r>
              <a:rPr lang="fi-FI" sz="2400" dirty="0" smtClean="0"/>
              <a:t>Seniorinakin on mahdollista parantaa aerobista kapasiteettia harjoittelemalla paremmin</a:t>
            </a:r>
          </a:p>
          <a:p>
            <a:r>
              <a:rPr lang="fi-FI" sz="2400" dirty="0" smtClean="0"/>
              <a:t>Absoluuttinen suorituskyky pienenee, mutta kyky säilyttää harjoitusvaikutukset pysyvät lähes samalla tasolla kuin nuorilla</a:t>
            </a:r>
          </a:p>
          <a:p>
            <a:r>
              <a:rPr lang="fi-FI" sz="2400" dirty="0" smtClean="0"/>
              <a:t>Hermostolliset ja hormonaaliset muutokset otettava huomioon harjoittelun annostelussa</a:t>
            </a:r>
          </a:p>
          <a:p>
            <a:r>
              <a:rPr lang="fi-FI" sz="2400" dirty="0" smtClean="0"/>
              <a:t>Palautumiskyky niin fyysisestä kuin psyykkisestäkin rasituksesta hidastuvat iän myötä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34382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Kestävyys ja lajitaidot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864040"/>
          </a:xfrm>
        </p:spPr>
        <p:txBody>
          <a:bodyPr/>
          <a:lstStyle/>
          <a:p>
            <a:r>
              <a:rPr lang="fi-FI" sz="2400" dirty="0" smtClean="0"/>
              <a:t>Kestävyysliikunta ei ole pelkkää fyysistä suorittamista vaan edellyttää taitoja ja teknistä osaamista</a:t>
            </a:r>
          </a:p>
          <a:p>
            <a:r>
              <a:rPr lang="fi-FI" sz="2400" dirty="0" smtClean="0"/>
              <a:t>Suorituksen tekniikka ja taloudellisuus = LAJITAITO</a:t>
            </a:r>
          </a:p>
          <a:p>
            <a:r>
              <a:rPr lang="fi-FI" sz="2400" dirty="0" smtClean="0"/>
              <a:t>Motoriset perustaidot edellytys kaikelle liikunnalle; perustaitojen hallinta luo rajat sille kuinka hyviksi lajitaidot voivat jalostua</a:t>
            </a:r>
          </a:p>
          <a:p>
            <a:r>
              <a:rPr lang="fi-FI" sz="2400" dirty="0" smtClean="0"/>
              <a:t>Taidon merkitys kestävyysliikunnassa on vaihteleva</a:t>
            </a:r>
          </a:p>
          <a:p>
            <a:pPr lvl="1"/>
            <a:r>
              <a:rPr lang="fi-FI" sz="2400" dirty="0" smtClean="0"/>
              <a:t>Lajikohtaiset erot suuria (kävely, juoksu vs. hiihto, pyöräily vs. uinti)</a:t>
            </a:r>
          </a:p>
          <a:p>
            <a:pPr lvl="1"/>
            <a:r>
              <a:rPr lang="fi-FI" sz="2400" dirty="0" smtClean="0"/>
              <a:t>Fyysisten ominaisuuksien pettäminen fyysisesti pitkäkestoisessa ja kovatehoisessa harjoituksessa</a:t>
            </a:r>
          </a:p>
          <a:p>
            <a:pPr lvl="1"/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251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Syke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426158"/>
          </a:xfrm>
        </p:spPr>
        <p:txBody>
          <a:bodyPr>
            <a:normAutofit/>
          </a:bodyPr>
          <a:lstStyle/>
          <a:p>
            <a:r>
              <a:rPr lang="fi-FI" sz="2400" dirty="0" smtClean="0"/>
              <a:t>Miksi sykettä mitataan? (terveydelliset ja suorituskyvylliset syyt)</a:t>
            </a:r>
          </a:p>
          <a:p>
            <a:pPr lvl="1"/>
            <a:r>
              <a:rPr lang="fi-FI" sz="2400" dirty="0" smtClean="0"/>
              <a:t>Leposyke</a:t>
            </a:r>
          </a:p>
          <a:p>
            <a:pPr lvl="1"/>
            <a:r>
              <a:rPr lang="fi-FI" sz="2400" dirty="0" smtClean="0"/>
              <a:t>Rytmihäiriöt</a:t>
            </a:r>
          </a:p>
          <a:p>
            <a:pPr lvl="1"/>
            <a:r>
              <a:rPr lang="fi-FI" sz="2400" dirty="0" smtClean="0"/>
              <a:t>Palautumisen seuranta</a:t>
            </a:r>
          </a:p>
          <a:p>
            <a:pPr lvl="1"/>
            <a:r>
              <a:rPr lang="fi-FI" sz="2400" dirty="0" smtClean="0"/>
              <a:t>Aerobisen kunnon kehittymisen seuranta</a:t>
            </a:r>
          </a:p>
          <a:p>
            <a:pPr lvl="1"/>
            <a:r>
              <a:rPr lang="fi-FI" sz="2400" dirty="0" smtClean="0"/>
              <a:t>Harjoitustehon seuranta</a:t>
            </a:r>
          </a:p>
          <a:p>
            <a:pPr lvl="1"/>
            <a:r>
              <a:rPr lang="fi-FI" sz="2400" dirty="0" smtClean="0"/>
              <a:t>Turvallisuus</a:t>
            </a:r>
          </a:p>
          <a:p>
            <a:pPr lvl="1"/>
            <a:r>
              <a:rPr lang="fi-FI" sz="2400" dirty="0" smtClean="0"/>
              <a:t>Seuranta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0005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sykekäsitteet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129188"/>
            <a:ext cx="10131425" cy="3649133"/>
          </a:xfrm>
        </p:spPr>
        <p:txBody>
          <a:bodyPr/>
          <a:lstStyle/>
          <a:p>
            <a:r>
              <a:rPr lang="fi-FI" sz="2400" dirty="0" smtClean="0"/>
              <a:t>LEPOSYKE (HR </a:t>
            </a:r>
            <a:r>
              <a:rPr lang="fi-FI" sz="2400" dirty="0" err="1" smtClean="0"/>
              <a:t>rest</a:t>
            </a:r>
            <a:r>
              <a:rPr lang="fi-FI" sz="2400" dirty="0" smtClean="0"/>
              <a:t>)</a:t>
            </a:r>
          </a:p>
          <a:p>
            <a:pPr lvl="1"/>
            <a:r>
              <a:rPr lang="fi-FI" sz="2400" dirty="0" smtClean="0"/>
              <a:t>Löytyy parhaiten lepopäivän jälkeisenä päivänä </a:t>
            </a:r>
          </a:p>
          <a:p>
            <a:pPr lvl="1"/>
            <a:r>
              <a:rPr lang="fi-FI" sz="2400" dirty="0" smtClean="0"/>
              <a:t>Erinomainen aerobisen kehittymisen mittari</a:t>
            </a:r>
          </a:p>
          <a:p>
            <a:pPr lvl="1"/>
            <a:r>
              <a:rPr lang="fi-FI" sz="2400" dirty="0" smtClean="0"/>
              <a:t>Yksilöllistä</a:t>
            </a:r>
          </a:p>
          <a:p>
            <a:pPr lvl="1"/>
            <a:r>
              <a:rPr lang="fi-FI" sz="2400" dirty="0" smtClean="0"/>
              <a:t>LEPOSYKKEESEEN VAIKUTTAVIA TEKIJÖITÄ</a:t>
            </a:r>
          </a:p>
          <a:p>
            <a:pPr lvl="1"/>
            <a:endParaRPr lang="fi-FI" dirty="0"/>
          </a:p>
          <a:p>
            <a:pPr lvl="1"/>
            <a:endParaRPr lang="fi-FI" dirty="0" smtClean="0"/>
          </a:p>
          <a:p>
            <a:pPr lvl="1"/>
            <a:endParaRPr lang="fi-FI" dirty="0"/>
          </a:p>
          <a:p>
            <a:pPr lvl="1"/>
            <a:endParaRPr lang="fi-FI" dirty="0" smtClean="0"/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340860"/>
              </p:ext>
            </p:extLst>
          </p:nvPr>
        </p:nvGraphicFramePr>
        <p:xfrm>
          <a:off x="1233508" y="4597756"/>
          <a:ext cx="9237015" cy="1661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244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045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661375">
                <a:tc>
                  <a:txBody>
                    <a:bodyPr/>
                    <a:lstStyle/>
                    <a:p>
                      <a:r>
                        <a:rPr lang="fi-FI" sz="2000" dirty="0" smtClean="0"/>
                        <a:t>Ikä</a:t>
                      </a:r>
                    </a:p>
                    <a:p>
                      <a:r>
                        <a:rPr lang="fi-FI" sz="2000" dirty="0" smtClean="0"/>
                        <a:t>Harjoitustila</a:t>
                      </a:r>
                      <a:r>
                        <a:rPr lang="fi-FI" sz="2000" baseline="0" dirty="0" smtClean="0"/>
                        <a:t> ja kertynyt harjoituskuormitus</a:t>
                      </a:r>
                    </a:p>
                    <a:p>
                      <a:r>
                        <a:rPr lang="fi-FI" sz="2000" baseline="0" dirty="0" smtClean="0"/>
                        <a:t>Harjoitustausta ja aerobinen harjoittelu</a:t>
                      </a:r>
                    </a:p>
                    <a:p>
                      <a:r>
                        <a:rPr lang="fi-FI" sz="2000" baseline="0" dirty="0" smtClean="0"/>
                        <a:t>Lämpötila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000" dirty="0" smtClean="0"/>
                        <a:t>Nestehukka</a:t>
                      </a:r>
                    </a:p>
                    <a:p>
                      <a:r>
                        <a:rPr lang="fi-FI" sz="2000" dirty="0" smtClean="0"/>
                        <a:t>Stressi</a:t>
                      </a:r>
                    </a:p>
                    <a:p>
                      <a:r>
                        <a:rPr lang="fi-FI" sz="2000" dirty="0" smtClean="0"/>
                        <a:t>Mielentila</a:t>
                      </a:r>
                    </a:p>
                    <a:p>
                      <a:r>
                        <a:rPr lang="fi-FI" sz="2000" dirty="0" smtClean="0"/>
                        <a:t>Perinnölliset</a:t>
                      </a:r>
                      <a:r>
                        <a:rPr lang="fi-FI" sz="2000" baseline="0" dirty="0" smtClean="0"/>
                        <a:t> tekijät</a:t>
                      </a:r>
                      <a:endParaRPr lang="fi-F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0406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Kestävyysharjoittelun historiaa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800" dirty="0" smtClean="0"/>
              <a:t>Kolehmaisen veljekset </a:t>
            </a:r>
            <a:r>
              <a:rPr lang="fi-FI" sz="2800" dirty="0" err="1" smtClean="0"/>
              <a:t>Wiljami</a:t>
            </a:r>
            <a:r>
              <a:rPr lang="fi-FI" sz="2800" dirty="0" smtClean="0"/>
              <a:t> ja Hannes (4 olympiakultaa ja yksi hopea)</a:t>
            </a:r>
          </a:p>
          <a:p>
            <a:r>
              <a:rPr lang="fi-FI" sz="2800" dirty="0" smtClean="0"/>
              <a:t>Paavo Nurmi  (9 olympiakultaa ja kolme hopeaa)</a:t>
            </a:r>
          </a:p>
          <a:p>
            <a:r>
              <a:rPr lang="fi-FI" sz="2800" dirty="0" err="1" smtClean="0"/>
              <a:t>Volmari</a:t>
            </a:r>
            <a:r>
              <a:rPr lang="fi-FI" sz="2800" dirty="0" smtClean="0"/>
              <a:t> Iso-Hollo (1930-luvulla)</a:t>
            </a:r>
          </a:p>
          <a:p>
            <a:endParaRPr lang="fi-FI" sz="2800" dirty="0"/>
          </a:p>
          <a:p>
            <a:r>
              <a:rPr lang="fi-FI" sz="2800" dirty="0" smtClean="0"/>
              <a:t>Kaikkia yhdistää monipuolinen harjoittelu ja matalatehoisen harjoittelun korostaminen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880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Mittaa leposyke oikein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245854"/>
          </a:xfrm>
        </p:spPr>
        <p:txBody>
          <a:bodyPr>
            <a:normAutofit/>
          </a:bodyPr>
          <a:lstStyle/>
          <a:p>
            <a:r>
              <a:rPr lang="fi-FI" sz="2800" dirty="0" smtClean="0"/>
              <a:t>Varmista että olet palautunut</a:t>
            </a:r>
          </a:p>
          <a:p>
            <a:r>
              <a:rPr lang="fi-FI" sz="2800" dirty="0" smtClean="0"/>
              <a:t>Mieluummin aamulla, heti heräämisen jälkeen</a:t>
            </a:r>
          </a:p>
          <a:p>
            <a:r>
              <a:rPr lang="fi-FI" sz="2800" dirty="0" smtClean="0"/>
              <a:t>Kaikkien häiritsevien tekijöiden poissulkeminen</a:t>
            </a:r>
          </a:p>
          <a:p>
            <a:r>
              <a:rPr lang="fi-FI" sz="2800" dirty="0" smtClean="0"/>
              <a:t>Laita sykemittaus päälle 1 min makuulle käymisen jälkeen</a:t>
            </a:r>
          </a:p>
          <a:p>
            <a:r>
              <a:rPr lang="fi-FI" sz="2800" dirty="0" smtClean="0"/>
              <a:t>Makaa paikallaan 3-5 min katsomatta mittariin</a:t>
            </a:r>
          </a:p>
          <a:p>
            <a:r>
              <a:rPr lang="fi-FI" sz="2800" dirty="0" smtClean="0"/>
              <a:t>Pysäytä harjoitus ja katso keskisyke ja alhaisin syke</a:t>
            </a:r>
          </a:p>
          <a:p>
            <a:r>
              <a:rPr lang="fi-FI" sz="2800" dirty="0" smtClean="0"/>
              <a:t>Toista 1-3 viikon välein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850730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Ortostaattinen</a:t>
            </a:r>
            <a:r>
              <a:rPr lang="fi-FI" dirty="0" smtClean="0"/>
              <a:t> syke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503432"/>
          </a:xfrm>
        </p:spPr>
        <p:txBody>
          <a:bodyPr>
            <a:normAutofit/>
          </a:bodyPr>
          <a:lstStyle/>
          <a:p>
            <a:r>
              <a:rPr lang="fi-FI" sz="2400" dirty="0" smtClean="0"/>
              <a:t>Harjoittelun ja palautumisen tasapainon valvontaan</a:t>
            </a:r>
          </a:p>
          <a:p>
            <a:r>
              <a:rPr lang="fi-FI" sz="2400" dirty="0" smtClean="0"/>
              <a:t>Perustuu harjoittelun aiheuttamiin autonomisen hermoston toiminnan muutoksiin (sympaattiset ja parasympaattiset)</a:t>
            </a:r>
          </a:p>
          <a:p>
            <a:r>
              <a:rPr lang="fi-FI" sz="2400" dirty="0" smtClean="0"/>
              <a:t>Perustuu sykkeen ja sykevaihteluvälin mittaamiseen</a:t>
            </a:r>
          </a:p>
          <a:p>
            <a:pPr lvl="1"/>
            <a:r>
              <a:rPr lang="fi-FI" sz="2200" dirty="0" smtClean="0"/>
              <a:t>Muutokset kertovat verisuoniston autonomisen säätelyn muutoksista</a:t>
            </a:r>
            <a:endParaRPr lang="fi-FI" sz="2200" dirty="0"/>
          </a:p>
          <a:p>
            <a:r>
              <a:rPr lang="fi-FI" sz="2400" dirty="0" smtClean="0"/>
              <a:t>Fyysinen harjoittelu, niukka energiansaanti sekä vähäinen ja heikkolaatuinen uni lisäävät sympaattisen hermoston aktiivisuutta </a:t>
            </a:r>
            <a:r>
              <a:rPr lang="fi-FI" sz="2400" dirty="0" smtClean="0">
                <a:sym typeface="Wingdings" panose="05000000000000000000" pitchFamily="2" charset="2"/>
              </a:rPr>
              <a:t> elimistön ylikuormitustila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0725120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Ortostaattinen</a:t>
            </a:r>
            <a:r>
              <a:rPr lang="fi-FI" dirty="0" smtClean="0"/>
              <a:t> syketesti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Käytetään yleisesti harjoittelun ja palautumisen välisen tasapainon seurantaan</a:t>
            </a:r>
          </a:p>
          <a:p>
            <a:r>
              <a:rPr lang="fi-FI" sz="2400" dirty="0" smtClean="0"/>
              <a:t>Testituloksiin vaikuttavat monet ulkoiset tekijät: stressi, uni, piilevät sairaudet, muutokset elinympäristössä (lämpötila, korkeus)</a:t>
            </a:r>
          </a:p>
          <a:p>
            <a:r>
              <a:rPr lang="fi-FI" sz="2400" dirty="0" smtClean="0"/>
              <a:t>Pitkäaikainen seuranta auttaa ymmärtämään yksilölliset muuttujat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1678053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Ortostaattisen</a:t>
            </a:r>
            <a:r>
              <a:rPr lang="fi-FI" dirty="0" smtClean="0"/>
              <a:t> testin eteneminen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348885"/>
          </a:xfrm>
        </p:spPr>
        <p:txBody>
          <a:bodyPr>
            <a:normAutofit/>
          </a:bodyPr>
          <a:lstStyle/>
          <a:p>
            <a:r>
              <a:rPr lang="fi-FI" sz="2400" dirty="0" smtClean="0"/>
              <a:t>Tehdään mielellään heti aamulla heräämisen jälkeen</a:t>
            </a:r>
          </a:p>
          <a:p>
            <a:r>
              <a:rPr lang="fi-FI" sz="2400" dirty="0" smtClean="0"/>
              <a:t>Kolme vaihetta</a:t>
            </a:r>
          </a:p>
          <a:p>
            <a:pPr lvl="1"/>
            <a:r>
              <a:rPr lang="fi-FI" sz="2200" dirty="0" smtClean="0"/>
              <a:t>Vaihe 1: </a:t>
            </a:r>
            <a:r>
              <a:rPr lang="fi-FI" sz="2200" dirty="0" err="1" smtClean="0"/>
              <a:t>Rest</a:t>
            </a:r>
            <a:r>
              <a:rPr lang="fi-FI" sz="2200" dirty="0" smtClean="0"/>
              <a:t> ei leposyke; Makaa paikallaan kolme minuuttia, nouse seisomaan ilman ylimääräisiä liikkeitä</a:t>
            </a:r>
          </a:p>
          <a:p>
            <a:pPr lvl="1"/>
            <a:r>
              <a:rPr lang="fi-FI" sz="2200" dirty="0" smtClean="0"/>
              <a:t>Vaihe2: Peak eli huippusyke: Seisomaan noustua rekisteröidään korkein sykelukema ja tämän jälkeinen sykkeen lasku</a:t>
            </a:r>
          </a:p>
          <a:p>
            <a:pPr lvl="1"/>
            <a:r>
              <a:rPr lang="fi-FI" sz="2200" dirty="0" smtClean="0"/>
              <a:t>Vaihe 3: </a:t>
            </a:r>
            <a:r>
              <a:rPr lang="fi-FI" sz="2200" dirty="0" err="1" smtClean="0"/>
              <a:t>Stand</a:t>
            </a:r>
            <a:r>
              <a:rPr lang="fi-FI" sz="2200" dirty="0" smtClean="0"/>
              <a:t> eli seisontasyke: Seiso paikallaan kolme minuuttia</a:t>
            </a:r>
            <a:endParaRPr lang="fi-FI" sz="2200" dirty="0"/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1331557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Tulosten tulkinta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323127"/>
          </a:xfrm>
        </p:spPr>
        <p:txBody>
          <a:bodyPr>
            <a:normAutofit/>
          </a:bodyPr>
          <a:lstStyle/>
          <a:p>
            <a:r>
              <a:rPr lang="fi-FI" sz="2400" dirty="0" smtClean="0"/>
              <a:t>Merkkejä ylirasitustilasta:</a:t>
            </a:r>
          </a:p>
          <a:p>
            <a:pPr lvl="1"/>
            <a:r>
              <a:rPr lang="fi-FI" sz="2200" dirty="0" smtClean="0"/>
              <a:t>Mikäli leposyke selvästi (&gt;5lyöntiä) korkeampi normaaliin tilaan nähden</a:t>
            </a:r>
          </a:p>
          <a:p>
            <a:pPr lvl="1"/>
            <a:r>
              <a:rPr lang="fi-FI" sz="2200" dirty="0" smtClean="0"/>
              <a:t>Peak syke huomattavasti alhaisempi tai normaalia voimakkaampi reaktio kuin aikaisemmin</a:t>
            </a:r>
          </a:p>
          <a:p>
            <a:pPr lvl="1"/>
            <a:r>
              <a:rPr lang="fi-FI" sz="2200" dirty="0" smtClean="0"/>
              <a:t>Huippusyke nousee 5-10 lyöntiä, aikaisempaan palautuneessa tilassa mitattuun sykkeeseen verrattuna</a:t>
            </a:r>
          </a:p>
          <a:p>
            <a:pPr lvl="1"/>
            <a:r>
              <a:rPr lang="fi-FI" sz="2200" dirty="0" err="1" smtClean="0"/>
              <a:t>Stand</a:t>
            </a:r>
            <a:r>
              <a:rPr lang="fi-FI" sz="2200" dirty="0" smtClean="0"/>
              <a:t> syke jää korkealle</a:t>
            </a:r>
          </a:p>
          <a:p>
            <a:pPr lvl="1"/>
            <a:r>
              <a:rPr lang="fi-FI" sz="2200" dirty="0" err="1" smtClean="0"/>
              <a:t>Stand</a:t>
            </a:r>
            <a:r>
              <a:rPr lang="fi-FI" sz="2200" dirty="0" smtClean="0"/>
              <a:t> syke nousee kohti testin loppua</a:t>
            </a:r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18790947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harjoitussyke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451100"/>
            <a:ext cx="10131425" cy="4406900"/>
          </a:xfrm>
        </p:spPr>
        <p:txBody>
          <a:bodyPr>
            <a:noAutofit/>
          </a:bodyPr>
          <a:lstStyle/>
          <a:p>
            <a:r>
              <a:rPr lang="fi-FI" sz="2800" dirty="0" smtClean="0"/>
              <a:t>= sykelukema, jota ylläpidetään harjoituksen aikana</a:t>
            </a:r>
          </a:p>
          <a:p>
            <a:r>
              <a:rPr lang="fi-FI" sz="2800" dirty="0" smtClean="0"/>
              <a:t>Voidaan ilmaista lyönteinä/min tai prosentteina maksimisykkeestä</a:t>
            </a:r>
          </a:p>
          <a:p>
            <a:r>
              <a:rPr lang="fi-FI" sz="2800" dirty="0" smtClean="0"/>
              <a:t>Erilaisissa harjoituksissa harjoitussykettä säädellään halutun harjoitusvasteen saavuttamiseksi</a:t>
            </a:r>
          </a:p>
          <a:p>
            <a:r>
              <a:rPr lang="fi-FI" sz="2800" i="1" dirty="0" smtClean="0"/>
              <a:t>”Mikäli harjoittelusyke on alhaisempi kuin samanlaisessa harjoituksessa aikaisemmin, voidaan olettaa, että päivittäinen suorituskyky on korkeampi kuin perustaso tai pitkällä aikavälillä toivotut harjoitusvaikutukset on aikaansaatu”</a:t>
            </a:r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6287707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Harjoitussyke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4746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b="1" dirty="0" smtClean="0"/>
              <a:t>Miksi harjoitussyke on normaalia korkeampi?</a:t>
            </a:r>
          </a:p>
          <a:p>
            <a:pPr lvl="1"/>
            <a:r>
              <a:rPr lang="fi-FI" sz="2400" dirty="0" smtClean="0"/>
              <a:t>Akuutti ylikuormitus </a:t>
            </a:r>
            <a:endParaRPr lang="fi-FI" sz="1800" dirty="0"/>
          </a:p>
          <a:p>
            <a:pPr lvl="2"/>
            <a:r>
              <a:rPr lang="fi-FI" sz="1800" dirty="0" smtClean="0"/>
              <a:t>palautuminen kesken, sympaattinen hermosto aktiivinen, heikko ravitsemus, alkava flunssa, tuntuu, että hapottaa</a:t>
            </a:r>
          </a:p>
          <a:p>
            <a:pPr lvl="1"/>
            <a:r>
              <a:rPr lang="fi-FI" sz="2400" dirty="0" smtClean="0"/>
              <a:t>Päivittäinen vaihtelu</a:t>
            </a:r>
          </a:p>
          <a:p>
            <a:pPr lvl="1"/>
            <a:r>
              <a:rPr lang="fi-FI" sz="2400" dirty="0" smtClean="0"/>
              <a:t>Liikkeen säätely (tekniikka)</a:t>
            </a:r>
            <a:endParaRPr lang="fi-FI" sz="2200" dirty="0" smtClean="0"/>
          </a:p>
          <a:p>
            <a:pPr lvl="1"/>
            <a:r>
              <a:rPr lang="fi-FI" sz="2400" dirty="0" smtClean="0"/>
              <a:t>Erittäin hyvä palautuminen</a:t>
            </a:r>
          </a:p>
          <a:p>
            <a:pPr lvl="2"/>
            <a:r>
              <a:rPr lang="fi-FI" sz="1800" dirty="0" smtClean="0"/>
              <a:t>Kovan harjoittelujakson jälkeen hermolihasjärjestelmä yliaktiivisessa tilassa; sykkeet nousevat helposti, mutta tunne kevyt ja helppo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29960569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harjoitussyke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7159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b="1" dirty="0" smtClean="0"/>
              <a:t>Miksi syke ei nouse harjoituksessa normaaliin tapaan?</a:t>
            </a:r>
          </a:p>
          <a:p>
            <a:pPr lvl="1"/>
            <a:r>
              <a:rPr lang="fi-FI" sz="2400" dirty="0" smtClean="0"/>
              <a:t>Autonomisen hermoston väsymys liian korkean kokonaiskuormituksen seurauksena</a:t>
            </a:r>
          </a:p>
          <a:p>
            <a:pPr lvl="1"/>
            <a:r>
              <a:rPr lang="fi-FI" sz="2400" dirty="0" smtClean="0"/>
              <a:t>Lihaksiston väsymys; tyhjä olo ja hapottaa helposti</a:t>
            </a:r>
            <a:endParaRPr lang="fi-FI" dirty="0" smtClean="0"/>
          </a:p>
          <a:p>
            <a:pPr marL="0" indent="0">
              <a:buNone/>
            </a:pPr>
            <a:r>
              <a:rPr lang="fi-FI" sz="2800" b="1" dirty="0" smtClean="0"/>
              <a:t>Harjoituksen maksimisyke on 110% maksimisykkeestä?</a:t>
            </a:r>
          </a:p>
          <a:p>
            <a:pPr lvl="1"/>
            <a:r>
              <a:rPr lang="fi-FI" sz="2400" dirty="0" smtClean="0"/>
              <a:t>Kunto kohonnut oikeanlaisen harjoittelun myötä</a:t>
            </a:r>
          </a:p>
          <a:p>
            <a:pPr lvl="2"/>
            <a:r>
              <a:rPr lang="fi-FI" sz="1800" dirty="0" smtClean="0"/>
              <a:t>Kehittynyt voimantuotto, lisääntynyt hiussuonisto ja veriplasma, entsyymien ja hormonaalisen toiminnan paraneminen</a:t>
            </a:r>
          </a:p>
          <a:p>
            <a:pPr lvl="1"/>
            <a:r>
              <a:rPr lang="fi-FI" sz="2400" dirty="0" smtClean="0"/>
              <a:t>Mittarivirhe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9291634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Harjoitussyke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554947"/>
          </a:xfrm>
        </p:spPr>
        <p:txBody>
          <a:bodyPr/>
          <a:lstStyle/>
          <a:p>
            <a:pPr marL="0" indent="0">
              <a:buNone/>
            </a:pPr>
            <a:r>
              <a:rPr lang="fi-FI" sz="2800" b="1" dirty="0" smtClean="0"/>
              <a:t>Vaihteleeko harjoitussyke ja maksimisyke eri lajien kesken?</a:t>
            </a:r>
          </a:p>
          <a:p>
            <a:r>
              <a:rPr lang="fi-FI" sz="2400" b="1" dirty="0" smtClean="0"/>
              <a:t>Kyllä</a:t>
            </a:r>
          </a:p>
          <a:p>
            <a:pPr lvl="1"/>
            <a:r>
              <a:rPr lang="fi-FI" sz="2400" dirty="0" smtClean="0"/>
              <a:t>Syke korkeampi niissä lajeissa, joissa useampi päälihasryhmä kuormittuu</a:t>
            </a:r>
          </a:p>
          <a:p>
            <a:pPr lvl="1"/>
            <a:r>
              <a:rPr lang="fi-FI" sz="2400" dirty="0" smtClean="0"/>
              <a:t>Esim. pyöräilyssä noin 5 lyöntiä alhaisempi kuin hiihdossa, soudussa, tms.</a:t>
            </a:r>
          </a:p>
          <a:p>
            <a:pPr lvl="1"/>
            <a:r>
              <a:rPr lang="fi-FI" sz="2400" dirty="0" smtClean="0"/>
              <a:t>Esim. uinnissa jopa 10 lyöntiä alhaisempi kuin hiihdossa ja soudussa, tms. (veden paine ja vaaka-taso)</a:t>
            </a:r>
          </a:p>
          <a:p>
            <a:pPr lvl="1"/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4233887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Aerobinen ja anaerobinen kynnys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i="1" dirty="0" smtClean="0"/>
              <a:t>”Kynnykset ovat fysiologiaan perustuva menetelmä määritellä yksilölliset harjoitusalueet kestävyysharjoitteluun”</a:t>
            </a:r>
          </a:p>
          <a:p>
            <a:r>
              <a:rPr lang="fi-FI" sz="2400" i="1" dirty="0" smtClean="0"/>
              <a:t>Aerobinen kynnys = PPPP</a:t>
            </a:r>
          </a:p>
          <a:p>
            <a:r>
              <a:rPr lang="fi-FI" sz="2400" i="1" dirty="0" smtClean="0"/>
              <a:t>Anaerobinen kynnys = Maitohapon jyrkkä nousu, hengitys tihenee ja syvenee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2966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Kestävyysliikunnan nykytila suomessa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400" dirty="0" smtClean="0"/>
              <a:t>Kestävyyslajit vs. sosiaalinen media (esim. varusmiesten kestävyyskunnon romahtaminen)</a:t>
            </a:r>
          </a:p>
          <a:p>
            <a:r>
              <a:rPr lang="fi-FI" sz="2400" dirty="0" smtClean="0"/>
              <a:t>Keski-ikäisten kestävyyslajien harrastajien määrä nousee koko ajan</a:t>
            </a:r>
          </a:p>
          <a:p>
            <a:r>
              <a:rPr lang="fi-FI" sz="2400" dirty="0" smtClean="0"/>
              <a:t>Teknologian kehittyminen ja erilaiset sovellukset ja foorumit (</a:t>
            </a:r>
            <a:r>
              <a:rPr lang="fi-FI" sz="2400" dirty="0" err="1" smtClean="0"/>
              <a:t>sports-tracker</a:t>
            </a:r>
            <a:r>
              <a:rPr lang="fi-FI" sz="2400" dirty="0" smtClean="0"/>
              <a:t>, juoksufoorumi.fi, lenkkivihko.fi, kestävyyttä pintakaasulla 24/7….)</a:t>
            </a:r>
          </a:p>
          <a:p>
            <a:r>
              <a:rPr lang="fi-FI" sz="2400" dirty="0"/>
              <a:t>Yli puolet suomalaisista aikuisista (n. 1,8miljoonaa) harrastaa jonkinlaista liikuntaa neljästi viikossa ja lähes kolme miljoonaa liikkuu vähintään kahdesti viikossa (Kansallinen liikuntatutkimus</a:t>
            </a:r>
            <a:r>
              <a:rPr lang="fi-FI" sz="2400" dirty="0" smtClean="0"/>
              <a:t>). Mikä olikaan totuus????</a:t>
            </a:r>
            <a:endParaRPr lang="fi-FI" sz="2400" dirty="0"/>
          </a:p>
          <a:p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2625393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peruskestävyys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PK 1 = ns. alivauhtista harjoittelua</a:t>
            </a:r>
          </a:p>
          <a:p>
            <a:r>
              <a:rPr lang="fi-FI" sz="2400" dirty="0" smtClean="0"/>
              <a:t>PK1-2 = normaalia peruskestävyys harjoittelua</a:t>
            </a:r>
          </a:p>
          <a:p>
            <a:r>
              <a:rPr lang="fi-FI" sz="2400" dirty="0" smtClean="0"/>
              <a:t>PK2 = aerobisen kynnyksen harjoittamista</a:t>
            </a:r>
          </a:p>
          <a:p>
            <a:r>
              <a:rPr lang="fi-FI" sz="2400" dirty="0" smtClean="0"/>
              <a:t>Harjoittelun toteutus 30min -&gt; useisiin tunteihin</a:t>
            </a:r>
          </a:p>
          <a:p>
            <a:r>
              <a:rPr lang="fi-FI" sz="2400" dirty="0" smtClean="0"/>
              <a:t>Keskity määrään, vaihtele lajeja, vaihtele PK-harjoittelun muotoja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8213457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vauhtikestävyys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413279"/>
          </a:xfrm>
        </p:spPr>
        <p:txBody>
          <a:bodyPr>
            <a:normAutofit/>
          </a:bodyPr>
          <a:lstStyle/>
          <a:p>
            <a:r>
              <a:rPr lang="fi-FI" sz="2400" dirty="0" smtClean="0"/>
              <a:t>VK 1 = hieman aerobisen kynnyksen yläpuolella</a:t>
            </a:r>
          </a:p>
          <a:p>
            <a:r>
              <a:rPr lang="fi-FI" sz="2400" dirty="0" smtClean="0"/>
              <a:t>VK 1-2 = Vaihtelevatehoista harjoittelua</a:t>
            </a:r>
          </a:p>
          <a:p>
            <a:r>
              <a:rPr lang="fi-FI" sz="2400" dirty="0" smtClean="0"/>
              <a:t>VK 2 = anaerobisen kynnyksen harjoittelua</a:t>
            </a:r>
          </a:p>
          <a:p>
            <a:r>
              <a:rPr lang="fi-FI" sz="2400" dirty="0" smtClean="0"/>
              <a:t>Päätavoitteena nostaa anaerobista kynnystä lähemmäs maksimisykettä</a:t>
            </a:r>
          </a:p>
          <a:p>
            <a:r>
              <a:rPr lang="fi-FI" sz="2400" dirty="0" smtClean="0"/>
              <a:t>Harjoittelun toteutus 5 min -&gt; jopa </a:t>
            </a:r>
            <a:r>
              <a:rPr lang="fi-FI" sz="2400" dirty="0" smtClean="0"/>
              <a:t>tuntiin</a:t>
            </a:r>
          </a:p>
          <a:p>
            <a:r>
              <a:rPr lang="fi-FI" sz="2400" dirty="0" smtClean="0"/>
              <a:t>Tasavauhtista tai hallitusti intervalli tyyppistä harjoittelua</a:t>
            </a:r>
          </a:p>
          <a:p>
            <a:r>
              <a:rPr lang="fi-FI" sz="2400" dirty="0" smtClean="0"/>
              <a:t>Tasavauhtisena vetona 15-20 min ja harjoituksessa kaksi vetoa</a:t>
            </a:r>
          </a:p>
          <a:p>
            <a:r>
              <a:rPr lang="fi-FI" sz="2400" dirty="0" smtClean="0"/>
              <a:t>Intervalleina 2-10 min vetoja; palautukset lyhyinä 1-3min</a:t>
            </a:r>
          </a:p>
          <a:p>
            <a:r>
              <a:rPr lang="fi-FI" sz="2400" dirty="0" smtClean="0"/>
              <a:t>Huomioi että harjoitukset eivät mene liian koville sykkeille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5507106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maksimikestävyys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1661375"/>
            <a:ext cx="10131425" cy="5100033"/>
          </a:xfrm>
        </p:spPr>
        <p:txBody>
          <a:bodyPr>
            <a:normAutofit/>
          </a:bodyPr>
          <a:lstStyle/>
          <a:p>
            <a:r>
              <a:rPr lang="fi-FI" sz="2400" dirty="0" smtClean="0"/>
              <a:t>Anaerobinen kynnys 85-90% maksimisykkeestä</a:t>
            </a:r>
          </a:p>
          <a:p>
            <a:r>
              <a:rPr lang="fi-FI" sz="2400" dirty="0" smtClean="0"/>
              <a:t>Maksimikestävyysharjoittelu toteutetaan anaerobisen kynnyksen yläpuolella, mutta ei maksimisykkeissä</a:t>
            </a:r>
          </a:p>
          <a:p>
            <a:r>
              <a:rPr lang="fi-FI" sz="2400" dirty="0" smtClean="0"/>
              <a:t>Tuntemus tärkeämpää kuin syke</a:t>
            </a:r>
          </a:p>
          <a:p>
            <a:r>
              <a:rPr lang="fi-FI" sz="2400" dirty="0" smtClean="0"/>
              <a:t>Huolehdi hyvästä alku- ja loppuverryttelystä 20 + 20 min</a:t>
            </a:r>
          </a:p>
          <a:p>
            <a:r>
              <a:rPr lang="fi-FI" sz="2400" dirty="0" smtClean="0"/>
              <a:t>Intervallina 5 x 4 min tai tasavauhtisena esim. 15min</a:t>
            </a:r>
          </a:p>
          <a:p>
            <a:r>
              <a:rPr lang="fi-FI" sz="2400" dirty="0" smtClean="0"/>
              <a:t>Yhden vedon pitää olla vähintään 3 min</a:t>
            </a:r>
          </a:p>
          <a:p>
            <a:r>
              <a:rPr lang="fi-FI" sz="2400" dirty="0" smtClean="0"/>
              <a:t>Harjoituksen tehot eivät saa laskea loppua kohden eikä myöskään sarjoissa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6569992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nopeuskestävyys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1622738"/>
            <a:ext cx="10131425" cy="5061397"/>
          </a:xfrm>
        </p:spPr>
        <p:txBody>
          <a:bodyPr/>
          <a:lstStyle/>
          <a:p>
            <a:r>
              <a:rPr lang="fi-FI" sz="2000" dirty="0" smtClean="0"/>
              <a:t>Nopeuskestävyyden merkitys on suurimmillaan lajeissa, joiden suorituksen pituus on 10-90 sekuntia</a:t>
            </a:r>
          </a:p>
          <a:p>
            <a:r>
              <a:rPr lang="fi-FI" sz="2000" dirty="0" smtClean="0"/>
              <a:t>Nopeuskestävyys perustuu anaerobiseen aineenvaihduntaan</a:t>
            </a:r>
          </a:p>
          <a:p>
            <a:r>
              <a:rPr lang="fi-FI" sz="2000" dirty="0" smtClean="0"/>
              <a:t>Palautusten pitää olla riittävän pitkiä</a:t>
            </a:r>
          </a:p>
          <a:p>
            <a:r>
              <a:rPr lang="fi-FI" sz="2000" b="1" dirty="0" smtClean="0"/>
              <a:t>Harjoittelu jaetaan seuraavasti</a:t>
            </a:r>
            <a:r>
              <a:rPr lang="fi-FI" sz="2000" dirty="0" smtClean="0"/>
              <a:t>:</a:t>
            </a:r>
          </a:p>
          <a:p>
            <a:r>
              <a:rPr lang="fi-FI" sz="2000" b="1" dirty="0" smtClean="0"/>
              <a:t>Määräintervallit</a:t>
            </a:r>
            <a:r>
              <a:rPr lang="fi-FI" sz="2000" dirty="0" smtClean="0"/>
              <a:t> (kesto 15sek-3min, palautukset 10sek-30min, teho 50-75%, toistoja 3-50kpl)</a:t>
            </a:r>
          </a:p>
          <a:p>
            <a:r>
              <a:rPr lang="fi-FI" sz="2000" b="1" dirty="0" smtClean="0"/>
              <a:t>Tehointervallit</a:t>
            </a:r>
            <a:r>
              <a:rPr lang="fi-FI" sz="2000" dirty="0" smtClean="0"/>
              <a:t> (kesto 15sek-2min, palautukset 1-5min, teho 75-85%, toistoja 3-15kpl)</a:t>
            </a:r>
          </a:p>
          <a:p>
            <a:r>
              <a:rPr lang="fi-FI" sz="2000" b="1" dirty="0" err="1" smtClean="0"/>
              <a:t>Submaksimaalinen</a:t>
            </a:r>
            <a:r>
              <a:rPr lang="fi-FI" sz="2000" b="1" dirty="0" smtClean="0"/>
              <a:t> nopeuskestävyys </a:t>
            </a:r>
            <a:r>
              <a:rPr lang="fi-FI" sz="2000" dirty="0" smtClean="0"/>
              <a:t>(10sek-1,30min, </a:t>
            </a:r>
            <a:r>
              <a:rPr lang="fi-FI" sz="2000" dirty="0" err="1" smtClean="0"/>
              <a:t>pal</a:t>
            </a:r>
            <a:r>
              <a:rPr lang="fi-FI" sz="2000" dirty="0" smtClean="0"/>
              <a:t>. 2-8min, teho 85-95%, toistoja 3-15kpl)</a:t>
            </a:r>
            <a:endParaRPr lang="fi-FI" sz="2000" b="1" dirty="0" smtClean="0"/>
          </a:p>
          <a:p>
            <a:r>
              <a:rPr lang="fi-FI" sz="2000" b="1" dirty="0" smtClean="0"/>
              <a:t>Maksimaalinen nopeuskestävyys </a:t>
            </a:r>
            <a:r>
              <a:rPr lang="fi-FI" sz="2000" dirty="0" smtClean="0"/>
              <a:t>(10-30sek, </a:t>
            </a:r>
            <a:r>
              <a:rPr lang="fi-FI" sz="2000" dirty="0" err="1" smtClean="0"/>
              <a:t>pal</a:t>
            </a:r>
            <a:r>
              <a:rPr lang="fi-FI" sz="2000" dirty="0" smtClean="0"/>
              <a:t>. 6-60min, 95-100%, toistoja 1-10kpl)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87555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VO2maxin hyödyntäminen harjoittelussa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284491"/>
          </a:xfrm>
        </p:spPr>
        <p:txBody>
          <a:bodyPr/>
          <a:lstStyle/>
          <a:p>
            <a:r>
              <a:rPr lang="fi-FI" sz="2800" dirty="0" smtClean="0"/>
              <a:t>VO2max = maksimaalinen hapenottokyky</a:t>
            </a:r>
          </a:p>
          <a:p>
            <a:r>
              <a:rPr lang="fi-FI" sz="2800" dirty="0" smtClean="0"/>
              <a:t>1 MET = 3,5ml/kg/min</a:t>
            </a:r>
          </a:p>
          <a:p>
            <a:r>
              <a:rPr lang="fi-FI" sz="2800" dirty="0" smtClean="0"/>
              <a:t>Jos VO2max on 35 ml/kg/min = 10 MET= henkilö kykenee nostamaan hetkellisesti hapenkulutuksensa kymmenkertaiseksi istumiseen nähden</a:t>
            </a:r>
          </a:p>
          <a:p>
            <a:r>
              <a:rPr lang="fi-FI" sz="2800" dirty="0" smtClean="0"/>
              <a:t>Mitä korkeampi VO2max sitä korkeampi aerobinen kapasiteetti</a:t>
            </a:r>
          </a:p>
          <a:p>
            <a:endParaRPr lang="fi-FI" sz="28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176218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VO2maxin hyödyntäminen etenemisvauhdin arviointiin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Jos VO2max on 35 ml/kg/min</a:t>
            </a:r>
          </a:p>
          <a:p>
            <a:r>
              <a:rPr lang="fi-FI" dirty="0" smtClean="0"/>
              <a:t>35ml/kg/min : 3,5 = 10 MET = 10 km/h </a:t>
            </a:r>
            <a:r>
              <a:rPr lang="fi-FI" dirty="0" smtClean="0">
                <a:sym typeface="Wingdings" panose="05000000000000000000" pitchFamily="2" charset="2"/>
              </a:rPr>
              <a:t></a:t>
            </a:r>
            <a:r>
              <a:rPr lang="fi-FI" dirty="0" smtClean="0"/>
              <a:t> maksimaalinen etenemisvauhti</a:t>
            </a:r>
          </a:p>
          <a:p>
            <a:r>
              <a:rPr lang="fi-FI" dirty="0" smtClean="0"/>
              <a:t>Aerobinen kynnysvauhti = 10 km/h:sta 60 % </a:t>
            </a:r>
            <a:r>
              <a:rPr lang="fi-FI" dirty="0" smtClean="0">
                <a:sym typeface="Wingdings" panose="05000000000000000000" pitchFamily="2" charset="2"/>
              </a:rPr>
              <a:t> 6 km/h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Anaerobinen kynnysvauhti = 10 km/h:sta 80 %  8 km/h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57034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Harjoittelun suunnittelu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1764406"/>
            <a:ext cx="10131425" cy="4739425"/>
          </a:xfrm>
        </p:spPr>
        <p:txBody>
          <a:bodyPr>
            <a:normAutofit/>
          </a:bodyPr>
          <a:lstStyle/>
          <a:p>
            <a:r>
              <a:rPr lang="fi-FI" sz="2400" dirty="0" smtClean="0"/>
              <a:t>Muista riittävä lepo, varsinkin kun harjoittelutausta ohut tai ikää enemmän</a:t>
            </a:r>
          </a:p>
          <a:p>
            <a:r>
              <a:rPr lang="fi-FI" sz="2400" dirty="0" smtClean="0"/>
              <a:t>Muista muut kuormittavat tekijät (työ, opiskelu, muut kuormitukset)</a:t>
            </a:r>
          </a:p>
          <a:p>
            <a:r>
              <a:rPr lang="fi-FI" sz="2400" dirty="0" smtClean="0"/>
              <a:t>Perusjaottelu neljäksi viikoksi</a:t>
            </a:r>
          </a:p>
          <a:p>
            <a:pPr lvl="1"/>
            <a:r>
              <a:rPr lang="fi-FI" sz="2400" dirty="0" smtClean="0"/>
              <a:t>1. viikko kevyt</a:t>
            </a:r>
          </a:p>
          <a:p>
            <a:pPr lvl="1"/>
            <a:r>
              <a:rPr lang="fi-FI" sz="2400" dirty="0" smtClean="0"/>
              <a:t>2. viikko keskiraskas</a:t>
            </a:r>
          </a:p>
          <a:p>
            <a:pPr lvl="1"/>
            <a:r>
              <a:rPr lang="fi-FI" sz="2400" dirty="0" smtClean="0"/>
              <a:t>3. viikko keskiraskas</a:t>
            </a:r>
          </a:p>
          <a:p>
            <a:pPr lvl="1"/>
            <a:r>
              <a:rPr lang="fi-FI" sz="2400" dirty="0" smtClean="0"/>
              <a:t>4. viikko raskas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36126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Kestävyysliikunnan nykytila suomessa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228045"/>
            <a:ext cx="10131425" cy="4301544"/>
          </a:xfrm>
        </p:spPr>
        <p:txBody>
          <a:bodyPr>
            <a:normAutofit/>
          </a:bodyPr>
          <a:lstStyle/>
          <a:p>
            <a:r>
              <a:rPr lang="fi-FI" sz="2400" dirty="0" smtClean="0"/>
              <a:t>Suosikki </a:t>
            </a:r>
            <a:r>
              <a:rPr lang="fi-FI" sz="2400" dirty="0"/>
              <a:t>liikuntalajeja: kävely, pyöräily, kuntosaliharjoittelu, hiihto ja juoksu.</a:t>
            </a:r>
          </a:p>
          <a:p>
            <a:r>
              <a:rPr lang="fi-FI" sz="2400" dirty="0"/>
              <a:t>Suomalainen liikuntakulttuuri ja yritysten liikuntakulttuuri (Stubb, liikuntasetelit, bonukset, MAMIL (</a:t>
            </a:r>
            <a:r>
              <a:rPr lang="fi-FI" sz="2400" dirty="0" err="1"/>
              <a:t>middle</a:t>
            </a:r>
            <a:r>
              <a:rPr lang="fi-FI" sz="2400" dirty="0"/>
              <a:t> </a:t>
            </a:r>
            <a:r>
              <a:rPr lang="fi-FI" sz="2400" dirty="0" err="1"/>
              <a:t>aged</a:t>
            </a:r>
            <a:r>
              <a:rPr lang="fi-FI" sz="2400" dirty="0"/>
              <a:t> </a:t>
            </a:r>
            <a:r>
              <a:rPr lang="fi-FI" sz="2400" dirty="0" err="1"/>
              <a:t>men</a:t>
            </a:r>
            <a:r>
              <a:rPr lang="fi-FI" sz="2400" dirty="0"/>
              <a:t> in </a:t>
            </a:r>
            <a:r>
              <a:rPr lang="fi-FI" sz="2400" dirty="0" err="1"/>
              <a:t>lycra</a:t>
            </a:r>
            <a:r>
              <a:rPr lang="fi-FI" sz="2400" dirty="0"/>
              <a:t>)</a:t>
            </a:r>
          </a:p>
          <a:p>
            <a:r>
              <a:rPr lang="fi-FI" sz="2400" dirty="0"/>
              <a:t>Tapahtumat </a:t>
            </a:r>
            <a:r>
              <a:rPr lang="fi-FI" sz="2400" dirty="0" smtClean="0"/>
              <a:t>kiinnostavat:</a:t>
            </a:r>
          </a:p>
          <a:p>
            <a:pPr lvl="1"/>
            <a:r>
              <a:rPr lang="fi-FI" sz="2200" dirty="0" smtClean="0"/>
              <a:t>Jukolan viesti 18000 osallistujaa (2015)</a:t>
            </a:r>
          </a:p>
          <a:p>
            <a:pPr lvl="1"/>
            <a:r>
              <a:rPr lang="fi-FI" sz="2200" dirty="0" smtClean="0"/>
              <a:t>HCR 18000 (2013)</a:t>
            </a:r>
          </a:p>
          <a:p>
            <a:pPr lvl="1"/>
            <a:r>
              <a:rPr lang="fi-FI" sz="2200" dirty="0" smtClean="0"/>
              <a:t>HCM 6800 (2004)</a:t>
            </a:r>
          </a:p>
          <a:p>
            <a:pPr lvl="1"/>
            <a:r>
              <a:rPr lang="fi-FI" sz="2200" dirty="0" err="1" smtClean="0"/>
              <a:t>FinnTriathlon</a:t>
            </a:r>
            <a:r>
              <a:rPr lang="fi-FI" sz="2200" dirty="0" smtClean="0"/>
              <a:t> 1500=loppuunmyyty (2015)</a:t>
            </a:r>
          </a:p>
          <a:p>
            <a:pPr lvl="1"/>
            <a:endParaRPr lang="fi-FI" sz="22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478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Kestävyyden perusteet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220096"/>
          </a:xfrm>
        </p:spPr>
        <p:txBody>
          <a:bodyPr>
            <a:normAutofit/>
          </a:bodyPr>
          <a:lstStyle/>
          <a:p>
            <a:r>
              <a:rPr lang="fi-FI" sz="2400" dirty="0" smtClean="0"/>
              <a:t>Fyysinen kunto tarkoittaa elimistön niiden rakenteiden ja toimintojen tilaa, jotka ovat keskeisiä liikuntasuorituksissa</a:t>
            </a:r>
          </a:p>
          <a:p>
            <a:r>
              <a:rPr lang="fi-FI" sz="2400" dirty="0" smtClean="0"/>
              <a:t>Kuntoa voidaan tarkastella elinjärjestelmittäin (hengitys- ja verenkiertoelimistö) tai liikuntasuorituksissa tarvittavien ominaisuuksien mukaan (kestävyyskunto)</a:t>
            </a:r>
          </a:p>
          <a:p>
            <a:r>
              <a:rPr lang="fi-FI" sz="2400" dirty="0" smtClean="0"/>
              <a:t>Kunto ei ole synonyymi suorituskyvylle (=ihmisen hengitys- ja verenkiertoelimistönkunto voi olla kohtuullinen, mutta juokseminen ei onnistu)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55337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on kestävyys?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715933"/>
          </a:xfrm>
        </p:spPr>
        <p:txBody>
          <a:bodyPr>
            <a:normAutofit/>
          </a:bodyPr>
          <a:lstStyle/>
          <a:p>
            <a:r>
              <a:rPr lang="fi-FI" sz="2400" b="1" dirty="0" smtClean="0"/>
              <a:t>Kestävyys</a:t>
            </a:r>
            <a:r>
              <a:rPr lang="fi-FI" sz="2400" dirty="0" smtClean="0"/>
              <a:t> = elimistön kykyä vastustaa väsymystä tai kykyä liikkua pitkäkestoisesti elimistön väsymisestä huolimatta</a:t>
            </a:r>
          </a:p>
          <a:p>
            <a:r>
              <a:rPr lang="fi-FI" sz="2400" dirty="0" smtClean="0"/>
              <a:t>Kestävyysominaisuudet kuvastavat pitkälti hengitys- ja verenkiertoelimistön toimintakykyä = elimistön kyky toimittaa happea kudoksiin rasituksen aikana</a:t>
            </a:r>
          </a:p>
          <a:p>
            <a:r>
              <a:rPr lang="fi-FI" sz="2400" dirty="0" smtClean="0"/>
              <a:t>Hapenkuljetuselimistön tehtävänä on huolehtia siitä, että työskentelevät lihakset ja muut elimet saavat riittävästi happea ja kuona-aineet (hiilidioksidi ja laktaatti) poistuvat tehokkaasti</a:t>
            </a:r>
          </a:p>
          <a:p>
            <a:pPr lvl="1"/>
            <a:r>
              <a:rPr lang="fi-FI" sz="2200" dirty="0" smtClean="0"/>
              <a:t>Keuhkotuuletus</a:t>
            </a:r>
          </a:p>
          <a:p>
            <a:pPr lvl="1"/>
            <a:r>
              <a:rPr lang="fi-FI" sz="2200" dirty="0" smtClean="0"/>
              <a:t>Ulkoinen hengitys – sisäinen hengitys</a:t>
            </a:r>
          </a:p>
          <a:p>
            <a:pPr lvl="1"/>
            <a:endParaRPr lang="fi-FI" sz="2200" dirty="0" smtClean="0"/>
          </a:p>
          <a:p>
            <a:pPr lvl="1"/>
            <a:endParaRPr lang="fi-FI" sz="2200" dirty="0" smtClean="0"/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7079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Keuhkot ja hengitys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348885"/>
          </a:xfrm>
        </p:spPr>
        <p:txBody>
          <a:bodyPr>
            <a:normAutofit lnSpcReduction="10000"/>
          </a:bodyPr>
          <a:lstStyle/>
          <a:p>
            <a:r>
              <a:rPr lang="fi-FI" sz="2400" dirty="0" smtClean="0"/>
              <a:t>Normaali kertahengitys n. 500 ml </a:t>
            </a:r>
            <a:r>
              <a:rPr lang="fi-FI" sz="2400" dirty="0" smtClean="0">
                <a:sym typeface="Wingdings" panose="05000000000000000000" pitchFamily="2" charset="2"/>
              </a:rPr>
              <a:t> rasituksessa jopa 2000 ml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Hengitysfrekvenssi lepotilassa n. 12-16 krt/min  rasituksessa 35 krt/min jopa 60 krt/min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Mitä kovempi kuormitus, sitä suurempi keuhkotuuletuksen määrä ja sitä suurempi energiankulutus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Hengitystekniikalla suuri merkitys (esim. hiihto vs. juoksu)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VO2max= maksimaalinen hapenottokyky</a:t>
            </a:r>
          </a:p>
          <a:p>
            <a:pPr lvl="1"/>
            <a:r>
              <a:rPr lang="fi-FI" sz="2400" dirty="0" smtClean="0">
                <a:sym typeface="Wingdings" panose="05000000000000000000" pitchFamily="2" charset="2"/>
              </a:rPr>
              <a:t>Pienenee harjoittelemattomalla miehellä jopa 10%/vuosikymmen 30 ikävuoden jälkeen = 60 vuotiaana menetys jopa 1/3, naisilla hieman vähemmän</a:t>
            </a:r>
            <a:endParaRPr lang="fi-FI" sz="2400" dirty="0">
              <a:sym typeface="Wingdings" panose="05000000000000000000" pitchFamily="2" charset="2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5920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Sydän ja verenkiertoelimistö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715933"/>
          </a:xfrm>
        </p:spPr>
        <p:txBody>
          <a:bodyPr/>
          <a:lstStyle/>
          <a:p>
            <a:r>
              <a:rPr lang="fi-FI" sz="2400" dirty="0" smtClean="0"/>
              <a:t>Veren tilavuus 4-6 litrasta </a:t>
            </a:r>
            <a:r>
              <a:rPr lang="fi-FI" sz="2400" dirty="0" smtClean="0">
                <a:sym typeface="Wingdings" panose="05000000000000000000" pitchFamily="2" charset="2"/>
              </a:rPr>
              <a:t> jopa 6-8 litraan (harjoittelun alussa voi tulla laimenemisanemiaa)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Sydämen tilavuus 750 ml  1200 ml (jopa 1600 ml)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Sydämen iskutilavuus levossa 60 ml  120 ml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Leposyke 60-75 krt/min  28-36 krt/min (parasympaattinen tonus voimistunut, sydämen parantunut suorituskyky  sydämen täyttymisvaihe pitenee, jolloin sydämelle jää enemmän aikaa huoltaa itseään))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Rasituksessa huippu-urheilijan iskutilavuus voi jopa kaksinkertaistua (200 ml)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Sydämen minuuttitilavuus 15 l 35-40 l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182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Kestävyysharjoittelun vaikutuksia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1764407"/>
            <a:ext cx="10131425" cy="5093594"/>
          </a:xfrm>
        </p:spPr>
        <p:txBody>
          <a:bodyPr>
            <a:noAutofit/>
          </a:bodyPr>
          <a:lstStyle/>
          <a:p>
            <a:r>
              <a:rPr lang="fi-FI" sz="2400" b="1" dirty="0" smtClean="0"/>
              <a:t>Hiilihydraattien ja rasvojen hapettaminen paranee</a:t>
            </a:r>
            <a:r>
              <a:rPr lang="fi-FI" sz="2400" dirty="0" smtClean="0"/>
              <a:t>. Aineenvaihdunta kehittyy ja elimistön kyky työskennellä aerobisesti paranee. Lihakset käyttävät paremmin glykogeenia. Tehokkaampi rasva-aineenvaihdunta säästää glykogeenivarastoja pitkäkestoisessa rasituksessa.</a:t>
            </a:r>
          </a:p>
          <a:p>
            <a:r>
              <a:rPr lang="fi-FI" sz="2400" b="1" dirty="0" smtClean="0"/>
              <a:t>Elimistön välittömien energiavarastojen eli ATP:n ja </a:t>
            </a:r>
            <a:r>
              <a:rPr lang="fi-FI" sz="2400" b="1" dirty="0" err="1" smtClean="0"/>
              <a:t>kreatiinifosfaatin</a:t>
            </a:r>
            <a:r>
              <a:rPr lang="fi-FI" sz="2400" b="1" dirty="0" smtClean="0"/>
              <a:t> (KP) hyväksikäyttö tehostuu</a:t>
            </a:r>
            <a:r>
              <a:rPr lang="fi-FI" sz="2400" dirty="0" smtClean="0"/>
              <a:t>. ATP ja KP –varastot kasvavat, ja toisaalta ATP-KP –systeemiä ylläpitävät entsyymit aktiivisempia.</a:t>
            </a:r>
          </a:p>
          <a:p>
            <a:r>
              <a:rPr lang="fi-FI" sz="2400" b="1" dirty="0" err="1" smtClean="0"/>
              <a:t>Mitokondrioiden</a:t>
            </a:r>
            <a:r>
              <a:rPr lang="fi-FI" sz="2400" b="1" dirty="0" smtClean="0"/>
              <a:t> lukumäärä ja koko kasvaa</a:t>
            </a:r>
            <a:r>
              <a:rPr lang="fi-FI" sz="2400" dirty="0" smtClean="0"/>
              <a:t>. </a:t>
            </a:r>
            <a:r>
              <a:rPr lang="fi-FI" sz="2400" dirty="0" err="1" smtClean="0"/>
              <a:t>Mitokondriot</a:t>
            </a:r>
            <a:r>
              <a:rPr lang="fi-FI" sz="2400" dirty="0" smtClean="0"/>
              <a:t> ovat soluelimiä, jotka vastaavat solujen energiataloudesta. </a:t>
            </a:r>
            <a:r>
              <a:rPr lang="fi-FI" sz="2400" dirty="0" err="1" smtClean="0"/>
              <a:t>Mitokondriot</a:t>
            </a:r>
            <a:r>
              <a:rPr lang="fi-FI" sz="2400" dirty="0" smtClean="0"/>
              <a:t> muuttavat ravintoaineisiin sidotun kemiallisen energian ATP:ksi</a:t>
            </a:r>
          </a:p>
          <a:p>
            <a:r>
              <a:rPr lang="fi-FI" sz="2400" b="1" dirty="0" err="1" smtClean="0"/>
              <a:t>Myoglobiinin</a:t>
            </a:r>
            <a:r>
              <a:rPr lang="fi-FI" sz="2400" b="1" dirty="0" smtClean="0"/>
              <a:t> määrä veressä lisääntyy</a:t>
            </a:r>
            <a:r>
              <a:rPr lang="fi-FI" sz="2400" dirty="0" smtClean="0"/>
              <a:t>. </a:t>
            </a:r>
            <a:r>
              <a:rPr lang="fi-FI" sz="2400" dirty="0" err="1" smtClean="0"/>
              <a:t>Myoglobiini</a:t>
            </a:r>
            <a:r>
              <a:rPr lang="fi-FI" sz="2400" dirty="0" smtClean="0"/>
              <a:t> eli lihaspuna on hemoglobiinin tapainen happea sitova ja luovuttava aine, eräänlainen happivarasto.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4186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ivaallinen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TM03457452[[fn=Taivaallinen]]</Template>
  <TotalTime>662</TotalTime>
  <Words>1818</Words>
  <Application>Microsoft Office PowerPoint</Application>
  <PresentationFormat>Laajakuva</PresentationFormat>
  <Paragraphs>237</Paragraphs>
  <Slides>36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Wingdings</vt:lpstr>
      <vt:lpstr>Taivaallinen</vt:lpstr>
      <vt:lpstr>Kestävyysharjoittelu</vt:lpstr>
      <vt:lpstr>Kestävyysharjoittelun historiaa</vt:lpstr>
      <vt:lpstr>Kestävyysliikunnan nykytila suomessa</vt:lpstr>
      <vt:lpstr>Kestävyysliikunnan nykytila suomessa</vt:lpstr>
      <vt:lpstr>Kestävyyden perusteet</vt:lpstr>
      <vt:lpstr>Mitä on kestävyys?</vt:lpstr>
      <vt:lpstr>Keuhkot ja hengitys</vt:lpstr>
      <vt:lpstr>Sydän ja verenkiertoelimistö</vt:lpstr>
      <vt:lpstr>Kestävyysharjoittelun vaikutuksia</vt:lpstr>
      <vt:lpstr>Kestävyysharjoittelun vaikutuksia</vt:lpstr>
      <vt:lpstr>Kestävyysharjoittelun vaikutuksia</vt:lpstr>
      <vt:lpstr>Kestävyysharjoittelun vaikutuksia</vt:lpstr>
      <vt:lpstr>Kestävyys eri ikäisillä</vt:lpstr>
      <vt:lpstr>Kestävyys lapsena</vt:lpstr>
      <vt:lpstr>Kestävyys lapsena</vt:lpstr>
      <vt:lpstr>Kestävyys seniorina</vt:lpstr>
      <vt:lpstr>Kestävyys ja lajitaidot</vt:lpstr>
      <vt:lpstr>Syke</vt:lpstr>
      <vt:lpstr>sykekäsitteet</vt:lpstr>
      <vt:lpstr>Mittaa leposyke oikein</vt:lpstr>
      <vt:lpstr>Ortostaattinen syke</vt:lpstr>
      <vt:lpstr>Ortostaattinen syketesti</vt:lpstr>
      <vt:lpstr>Ortostaattisen testin eteneminen</vt:lpstr>
      <vt:lpstr>Tulosten tulkinta</vt:lpstr>
      <vt:lpstr>harjoitussyke</vt:lpstr>
      <vt:lpstr>Harjoitussyke</vt:lpstr>
      <vt:lpstr>harjoitussyke</vt:lpstr>
      <vt:lpstr>Harjoitussyke</vt:lpstr>
      <vt:lpstr>Aerobinen ja anaerobinen kynnys</vt:lpstr>
      <vt:lpstr>peruskestävyys</vt:lpstr>
      <vt:lpstr>vauhtikestävyys</vt:lpstr>
      <vt:lpstr>maksimikestävyys</vt:lpstr>
      <vt:lpstr>nopeuskestävyys</vt:lpstr>
      <vt:lpstr>VO2maxin hyödyntäminen harjoittelussa</vt:lpstr>
      <vt:lpstr>VO2maxin hyödyntäminen etenemisvauhdin arviointiin</vt:lpstr>
      <vt:lpstr>Harjoittelun suunnittelu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Kestävyysharjoittelu</dc:title>
  <dc:creator>Jari Kähärä</dc:creator>
  <cp:lastModifiedBy>Kähärä Marja-Leena</cp:lastModifiedBy>
  <cp:revision>50</cp:revision>
  <dcterms:created xsi:type="dcterms:W3CDTF">2018-01-14T08:26:59Z</dcterms:created>
  <dcterms:modified xsi:type="dcterms:W3CDTF">2018-02-11T11:22:01Z</dcterms:modified>
</cp:coreProperties>
</file>