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8" r:id="rId2"/>
  </p:sldMasterIdLst>
  <p:notesMasterIdLst>
    <p:notesMasterId r:id="rId15"/>
  </p:notesMasterIdLst>
  <p:handoutMasterIdLst>
    <p:handoutMasterId r:id="rId16"/>
  </p:handoutMasterIdLst>
  <p:sldIdLst>
    <p:sldId id="256" r:id="rId3"/>
    <p:sldId id="309" r:id="rId4"/>
    <p:sldId id="288" r:id="rId5"/>
    <p:sldId id="289" r:id="rId6"/>
    <p:sldId id="305" r:id="rId7"/>
    <p:sldId id="307" r:id="rId8"/>
    <p:sldId id="306" r:id="rId9"/>
    <p:sldId id="269" r:id="rId10"/>
    <p:sldId id="303" r:id="rId11"/>
    <p:sldId id="304" r:id="rId12"/>
    <p:sldId id="301" r:id="rId13"/>
    <p:sldId id="308" r:id="rId14"/>
  </p:sldIdLst>
  <p:sldSz cx="9144000" cy="6858000" type="screen4x3"/>
  <p:notesSz cx="6669088" cy="9872663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6475" autoAdjust="0"/>
  </p:normalViewPr>
  <p:slideViewPr>
    <p:cSldViewPr snapToGrid="0" snapToObjects="1">
      <p:cViewPr>
        <p:scale>
          <a:sx n="80" d="100"/>
          <a:sy n="80" d="100"/>
        </p:scale>
        <p:origin x="-155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A72AB-8286-4DBA-9155-6E6DC2D527EE}" type="doc">
      <dgm:prSet loTypeId="urn:microsoft.com/office/officeart/2005/8/layout/lProcess3" loCatId="process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fi-FI"/>
        </a:p>
      </dgm:t>
    </dgm:pt>
    <dgm:pt modelId="{E419C5A1-0BAA-4BD6-89FF-0B9AC29E4D1A}">
      <dgm:prSet phldrT="[Teksti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200" b="1" dirty="0" smtClean="0"/>
            <a:t>Vaihe 1</a:t>
          </a:r>
        </a:p>
        <a:p>
          <a:r>
            <a:rPr lang="fi-FI" sz="1200" b="1" dirty="0" smtClean="0"/>
            <a:t>Tutkintosuoritussuunnitelman laatiminen</a:t>
          </a:r>
          <a:endParaRPr lang="fi-FI" sz="1200" b="1" dirty="0"/>
        </a:p>
      </dgm:t>
    </dgm:pt>
    <dgm:pt modelId="{09734284-638C-4FA2-8827-183CEF0A6B1F}" type="parTrans" cxnId="{F312CBDF-3CDC-4DC6-A8BB-B39AD2C0F815}">
      <dgm:prSet/>
      <dgm:spPr/>
      <dgm:t>
        <a:bodyPr/>
        <a:lstStyle/>
        <a:p>
          <a:endParaRPr lang="fi-FI"/>
        </a:p>
      </dgm:t>
    </dgm:pt>
    <dgm:pt modelId="{01A8560D-5FBF-4B33-B05E-8B96EA84A568}" type="sibTrans" cxnId="{F312CBDF-3CDC-4DC6-A8BB-B39AD2C0F815}">
      <dgm:prSet/>
      <dgm:spPr/>
      <dgm:t>
        <a:bodyPr/>
        <a:lstStyle/>
        <a:p>
          <a:endParaRPr lang="fi-FI"/>
        </a:p>
      </dgm:t>
    </dgm:pt>
    <dgm:pt modelId="{C58C8EE6-FE3E-40C5-91ED-7C2C73075B65}">
      <dgm:prSet phldrT="[Teksti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i-FI" sz="1200" b="1" dirty="0" smtClean="0"/>
            <a:t>Suunnitelman laatiminen </a:t>
          </a:r>
        </a:p>
        <a:p>
          <a:r>
            <a:rPr lang="fi-FI" sz="1200" b="1" dirty="0" smtClean="0"/>
            <a:t>1. </a:t>
          </a:r>
          <a:r>
            <a:rPr lang="fi-FI" sz="1200" b="1" dirty="0" err="1" smtClean="0"/>
            <a:t>wilmaan</a:t>
          </a:r>
          <a:r>
            <a:rPr lang="fi-FI" sz="1200" b="1" dirty="0" smtClean="0"/>
            <a:t> lyhyt kuvaus</a:t>
          </a:r>
        </a:p>
        <a:p>
          <a:r>
            <a:rPr lang="fi-FI" sz="1200" b="1" dirty="0" smtClean="0"/>
            <a:t>2.Pajukoon laajempikuvaus liitteineen </a:t>
          </a:r>
        </a:p>
      </dgm:t>
    </dgm:pt>
    <dgm:pt modelId="{DFEE38AD-925C-4BA6-825B-32168A6310C9}" type="parTrans" cxnId="{4BCDE200-BD66-4216-BB4E-9B8A6D153D92}">
      <dgm:prSet/>
      <dgm:spPr/>
      <dgm:t>
        <a:bodyPr/>
        <a:lstStyle/>
        <a:p>
          <a:endParaRPr lang="fi-FI"/>
        </a:p>
      </dgm:t>
    </dgm:pt>
    <dgm:pt modelId="{755AA715-6765-4B7D-BF29-E29112518B19}" type="sibTrans" cxnId="{4BCDE200-BD66-4216-BB4E-9B8A6D153D92}">
      <dgm:prSet/>
      <dgm:spPr/>
      <dgm:t>
        <a:bodyPr/>
        <a:lstStyle/>
        <a:p>
          <a:endParaRPr lang="fi-FI"/>
        </a:p>
      </dgm:t>
    </dgm:pt>
    <dgm:pt modelId="{7FEA467B-76A4-4970-B65F-8C00DAF4100E}">
      <dgm:prSet phldrT="[Teksti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200" b="1" dirty="0" smtClean="0"/>
            <a:t>Vaihe 2</a:t>
          </a:r>
        </a:p>
        <a:p>
          <a:r>
            <a:rPr lang="fi-FI" sz="1200" b="1" dirty="0" smtClean="0"/>
            <a:t>Ammattitaidon osoittaminen ja sen arviointi käytännön työtehtävissä</a:t>
          </a:r>
          <a:endParaRPr lang="fi-FI" sz="1200" b="1" dirty="0"/>
        </a:p>
      </dgm:t>
    </dgm:pt>
    <dgm:pt modelId="{63927656-2679-49A2-9D99-96721B44A9FD}" type="parTrans" cxnId="{A4A84AEF-B881-49D1-896A-E1A82DD79E23}">
      <dgm:prSet/>
      <dgm:spPr/>
      <dgm:t>
        <a:bodyPr/>
        <a:lstStyle/>
        <a:p>
          <a:endParaRPr lang="fi-FI"/>
        </a:p>
      </dgm:t>
    </dgm:pt>
    <dgm:pt modelId="{C5028C70-B0B8-4560-B578-45A22A37A209}" type="sibTrans" cxnId="{A4A84AEF-B881-49D1-896A-E1A82DD79E23}">
      <dgm:prSet/>
      <dgm:spPr/>
      <dgm:t>
        <a:bodyPr/>
        <a:lstStyle/>
        <a:p>
          <a:endParaRPr lang="fi-FI"/>
        </a:p>
      </dgm:t>
    </dgm:pt>
    <dgm:pt modelId="{B1F11E89-E9ED-47A5-91D1-2D71C918F23C}">
      <dgm:prSet phldrT="[Teksti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i-FI" sz="1200" b="1" dirty="0" smtClean="0"/>
            <a:t>Käytännön arvioinninaikataulusta sopiminen arvioitsijoiden kanssa</a:t>
          </a:r>
          <a:endParaRPr lang="fi-FI" sz="1200" b="1" dirty="0"/>
        </a:p>
      </dgm:t>
    </dgm:pt>
    <dgm:pt modelId="{D7CC321A-CF8C-4879-83D9-7A07FAAE6675}" type="parTrans" cxnId="{0664747A-C507-4F55-A272-62630CC89A27}">
      <dgm:prSet/>
      <dgm:spPr/>
      <dgm:t>
        <a:bodyPr/>
        <a:lstStyle/>
        <a:p>
          <a:endParaRPr lang="fi-FI"/>
        </a:p>
      </dgm:t>
    </dgm:pt>
    <dgm:pt modelId="{965AF0C0-29EC-4233-B9F5-378A70735C28}" type="sibTrans" cxnId="{0664747A-C507-4F55-A272-62630CC89A27}">
      <dgm:prSet/>
      <dgm:spPr/>
      <dgm:t>
        <a:bodyPr/>
        <a:lstStyle/>
        <a:p>
          <a:endParaRPr lang="fi-FI"/>
        </a:p>
      </dgm:t>
    </dgm:pt>
    <dgm:pt modelId="{CFFC2AA1-000B-4685-AEB7-9BC5D9AA3510}">
      <dgm:prSet phldrT="[Teksti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200" b="1" dirty="0" smtClean="0"/>
            <a:t>Vaihe 3</a:t>
          </a:r>
        </a:p>
        <a:p>
          <a:r>
            <a:rPr lang="fi-FI" sz="1200" b="1" dirty="0" smtClean="0"/>
            <a:t>Arviointiaineiston kokoaminen ja </a:t>
          </a:r>
          <a:r>
            <a:rPr lang="fi-FI" sz="1200" b="1" dirty="0" err="1" smtClean="0"/>
            <a:t>itsearvioinnin</a:t>
          </a:r>
          <a:r>
            <a:rPr lang="fi-FI" sz="1200" b="1" dirty="0" smtClean="0"/>
            <a:t> laatiminen</a:t>
          </a:r>
          <a:endParaRPr lang="fi-FI" sz="1200" b="1" dirty="0"/>
        </a:p>
      </dgm:t>
    </dgm:pt>
    <dgm:pt modelId="{41B7B70E-001F-453C-82B6-1AF9D3206FCA}" type="parTrans" cxnId="{518E6DA7-6441-45A6-A097-701C8597EF9A}">
      <dgm:prSet/>
      <dgm:spPr/>
      <dgm:t>
        <a:bodyPr/>
        <a:lstStyle/>
        <a:p>
          <a:endParaRPr lang="fi-FI"/>
        </a:p>
      </dgm:t>
    </dgm:pt>
    <dgm:pt modelId="{129ED053-6FE5-4EA4-9E6A-81BB4C90430C}" type="sibTrans" cxnId="{518E6DA7-6441-45A6-A097-701C8597EF9A}">
      <dgm:prSet/>
      <dgm:spPr/>
      <dgm:t>
        <a:bodyPr/>
        <a:lstStyle/>
        <a:p>
          <a:endParaRPr lang="fi-FI"/>
        </a:p>
      </dgm:t>
    </dgm:pt>
    <dgm:pt modelId="{269E4036-1028-4572-98F0-BD9A62860040}">
      <dgm:prSet phldrT="[Teksti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i-FI" sz="1200" b="1" dirty="0" smtClean="0"/>
            <a:t>Yhteenveto tutkintosuoritustehtävästä</a:t>
          </a:r>
        </a:p>
        <a:p>
          <a:r>
            <a:rPr lang="fi-FI" sz="1200" b="1" dirty="0" smtClean="0"/>
            <a:t>Aineiston palautus määräaikaan mennessä Pajukkoon </a:t>
          </a:r>
        </a:p>
      </dgm:t>
    </dgm:pt>
    <dgm:pt modelId="{5887316B-F960-4DFC-ACFC-CAFFCE897A40}" type="parTrans" cxnId="{0144F3FE-42CD-43D5-B06D-6FF7445D86D7}">
      <dgm:prSet/>
      <dgm:spPr/>
      <dgm:t>
        <a:bodyPr/>
        <a:lstStyle/>
        <a:p>
          <a:endParaRPr lang="fi-FI"/>
        </a:p>
      </dgm:t>
    </dgm:pt>
    <dgm:pt modelId="{A993284A-E3EF-4EB4-BCC9-89241FB04697}" type="sibTrans" cxnId="{0144F3FE-42CD-43D5-B06D-6FF7445D86D7}">
      <dgm:prSet/>
      <dgm:spPr/>
      <dgm:t>
        <a:bodyPr/>
        <a:lstStyle/>
        <a:p>
          <a:endParaRPr lang="fi-FI"/>
        </a:p>
      </dgm:t>
    </dgm:pt>
    <dgm:pt modelId="{38FD5931-253E-4B69-988A-0D64EA63CF0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200" b="1" dirty="0" smtClean="0">
              <a:latin typeface="+mn-lt"/>
            </a:rPr>
            <a:t>Vaihe 4</a:t>
          </a:r>
        </a:p>
        <a:p>
          <a:r>
            <a:rPr lang="fi-FI" sz="1200" b="1" dirty="0" err="1" smtClean="0">
              <a:latin typeface="+mn-lt"/>
            </a:rPr>
            <a:t>Arvioitikeskustelu</a:t>
          </a:r>
          <a:r>
            <a:rPr lang="fi-FI" sz="1200" b="1" dirty="0" smtClean="0">
              <a:latin typeface="+mn-lt"/>
            </a:rPr>
            <a:t> ja arviointipäätökset</a:t>
          </a:r>
          <a:endParaRPr lang="fi-FI" sz="1200" b="1" dirty="0">
            <a:latin typeface="+mn-lt"/>
          </a:endParaRPr>
        </a:p>
      </dgm:t>
    </dgm:pt>
    <dgm:pt modelId="{9665E809-E7D4-4985-8DD7-0A4B6BCC295C}" type="parTrans" cxnId="{3BDEB872-8E05-44E0-B813-CC51D7CBCBED}">
      <dgm:prSet/>
      <dgm:spPr/>
      <dgm:t>
        <a:bodyPr/>
        <a:lstStyle/>
        <a:p>
          <a:endParaRPr lang="fi-FI"/>
        </a:p>
      </dgm:t>
    </dgm:pt>
    <dgm:pt modelId="{3725FCDE-5369-4DA9-A24A-03EFFCEAF8DE}" type="sibTrans" cxnId="{3BDEB872-8E05-44E0-B813-CC51D7CBCBED}">
      <dgm:prSet/>
      <dgm:spPr/>
      <dgm:t>
        <a:bodyPr/>
        <a:lstStyle/>
        <a:p>
          <a:endParaRPr lang="fi-FI"/>
        </a:p>
      </dgm:t>
    </dgm:pt>
    <dgm:pt modelId="{BA41621C-F064-4974-A766-B3CDC23E177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i-FI" sz="1200" b="1" dirty="0" smtClean="0"/>
            <a:t>Esitys tutkintosuorituksesta</a:t>
          </a:r>
        </a:p>
        <a:p>
          <a:r>
            <a:rPr lang="fi-FI" sz="1200" b="1" dirty="0" smtClean="0"/>
            <a:t>ARVIOINTIKESKUSTELU</a:t>
          </a:r>
        </a:p>
        <a:p>
          <a:endParaRPr lang="fi-FI" sz="1200" b="1" dirty="0" smtClean="0"/>
        </a:p>
      </dgm:t>
    </dgm:pt>
    <dgm:pt modelId="{A50896E5-DFB9-483E-BC6A-CE7A6BCB6226}" type="sibTrans" cxnId="{14D5E0BF-6B2F-4AEE-8ED5-794DE740FBC8}">
      <dgm:prSet/>
      <dgm:spPr/>
      <dgm:t>
        <a:bodyPr/>
        <a:lstStyle/>
        <a:p>
          <a:endParaRPr lang="fi-FI"/>
        </a:p>
      </dgm:t>
    </dgm:pt>
    <dgm:pt modelId="{5EF19442-4E86-4108-9BDB-9D73119C8E91}" type="parTrans" cxnId="{14D5E0BF-6B2F-4AEE-8ED5-794DE740FBC8}">
      <dgm:prSet/>
      <dgm:spPr/>
      <dgm:t>
        <a:bodyPr/>
        <a:lstStyle/>
        <a:p>
          <a:endParaRPr lang="fi-FI"/>
        </a:p>
      </dgm:t>
    </dgm:pt>
    <dgm:pt modelId="{94361D61-7172-4F1C-A135-0673B07DFBCB}">
      <dgm:prSet custT="1"/>
      <dgm:spPr>
        <a:solidFill>
          <a:srgbClr val="FFFF00">
            <a:alpha val="90000"/>
          </a:srgb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fi-FI" sz="1200" b="1" dirty="0" smtClean="0"/>
            <a:t>Palaute arvioijalta suunnitelmaan</a:t>
          </a:r>
        </a:p>
      </dgm:t>
    </dgm:pt>
    <dgm:pt modelId="{CBD128F0-8614-4437-8254-7236AB00822F}" type="parTrans" cxnId="{A2261F26-0CA4-43A5-9CAD-7818C7D6F477}">
      <dgm:prSet/>
      <dgm:spPr/>
      <dgm:t>
        <a:bodyPr/>
        <a:lstStyle/>
        <a:p>
          <a:endParaRPr lang="fi-FI"/>
        </a:p>
      </dgm:t>
    </dgm:pt>
    <dgm:pt modelId="{D2398629-089D-4ABE-BEB9-E3C202D9D572}" type="sibTrans" cxnId="{A2261F26-0CA4-43A5-9CAD-7818C7D6F477}">
      <dgm:prSet/>
      <dgm:spPr/>
      <dgm:t>
        <a:bodyPr/>
        <a:lstStyle/>
        <a:p>
          <a:endParaRPr lang="fi-FI"/>
        </a:p>
      </dgm:t>
    </dgm:pt>
    <dgm:pt modelId="{C6A50C75-DEEB-4EB4-975B-CD87B75E9A0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i-FI" sz="1200" b="1" dirty="0" smtClean="0"/>
            <a:t>Käytännön </a:t>
          </a:r>
          <a:r>
            <a:rPr lang="fi-FI" sz="1200" b="1" dirty="0" err="1" smtClean="0"/>
            <a:t>tutkintotiaisuuk-sien</a:t>
          </a:r>
          <a:r>
            <a:rPr lang="fi-FI" sz="1200" b="1" dirty="0" smtClean="0"/>
            <a:t> arviointi ja arviointi dokumentit</a:t>
          </a:r>
          <a:endParaRPr lang="fi-FI" sz="1200" b="1" dirty="0"/>
        </a:p>
      </dgm:t>
    </dgm:pt>
    <dgm:pt modelId="{E50D9F38-AA33-4C5A-8107-CA61605CB08E}" type="parTrans" cxnId="{EC21DA98-6B30-4A95-94D8-5323817E4DAD}">
      <dgm:prSet/>
      <dgm:spPr/>
      <dgm:t>
        <a:bodyPr/>
        <a:lstStyle/>
        <a:p>
          <a:endParaRPr lang="fi-FI"/>
        </a:p>
      </dgm:t>
    </dgm:pt>
    <dgm:pt modelId="{C4CA2B7C-8591-46C4-94FD-D1793587633D}" type="sibTrans" cxnId="{EC21DA98-6B30-4A95-94D8-5323817E4DAD}">
      <dgm:prSet/>
      <dgm:spPr/>
      <dgm:t>
        <a:bodyPr/>
        <a:lstStyle/>
        <a:p>
          <a:endParaRPr lang="fi-FI"/>
        </a:p>
      </dgm:t>
    </dgm:pt>
    <dgm:pt modelId="{9B0E0852-5D53-4017-B044-6B83707548BC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i-FI" sz="1200" b="1" dirty="0" smtClean="0"/>
            <a:t>Palaute koonnista </a:t>
          </a:r>
          <a:endParaRPr lang="fi-FI" sz="1200" b="1" dirty="0"/>
        </a:p>
      </dgm:t>
    </dgm:pt>
    <dgm:pt modelId="{54CE9C00-24DF-4240-8465-4658BEAD3FC8}" type="parTrans" cxnId="{46994434-4C13-48E5-B936-F15EA7DC387E}">
      <dgm:prSet/>
      <dgm:spPr/>
      <dgm:t>
        <a:bodyPr/>
        <a:lstStyle/>
        <a:p>
          <a:endParaRPr lang="fi-FI"/>
        </a:p>
      </dgm:t>
    </dgm:pt>
    <dgm:pt modelId="{8663BD82-B4FD-4F20-89D4-7C6891BD367D}" type="sibTrans" cxnId="{46994434-4C13-48E5-B936-F15EA7DC387E}">
      <dgm:prSet/>
      <dgm:spPr/>
      <dgm:t>
        <a:bodyPr/>
        <a:lstStyle/>
        <a:p>
          <a:endParaRPr lang="fi-FI"/>
        </a:p>
      </dgm:t>
    </dgm:pt>
    <dgm:pt modelId="{423F722E-D28D-49B2-AD1E-A5F3A380A313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fi-FI" sz="1200" b="1" dirty="0" smtClean="0"/>
            <a:t>Arviointi </a:t>
          </a:r>
        </a:p>
      </dgm:t>
    </dgm:pt>
    <dgm:pt modelId="{6820FDE2-03E6-4FA5-A40F-ACE17B2EF1BB}" type="parTrans" cxnId="{9CB68E08-C46A-41FE-8F78-B0064662C84D}">
      <dgm:prSet/>
      <dgm:spPr/>
      <dgm:t>
        <a:bodyPr/>
        <a:lstStyle/>
        <a:p>
          <a:endParaRPr lang="fi-FI"/>
        </a:p>
      </dgm:t>
    </dgm:pt>
    <dgm:pt modelId="{9A5F3EED-386C-471D-AD83-5770C24F62CD}" type="sibTrans" cxnId="{9CB68E08-C46A-41FE-8F78-B0064662C84D}">
      <dgm:prSet/>
      <dgm:spPr/>
      <dgm:t>
        <a:bodyPr/>
        <a:lstStyle/>
        <a:p>
          <a:endParaRPr lang="fi-FI"/>
        </a:p>
      </dgm:t>
    </dgm:pt>
    <dgm:pt modelId="{A0B1A25C-9DF6-4382-9DFA-7EEF45371AF6}" type="pres">
      <dgm:prSet presAssocID="{7D2A72AB-8286-4DBA-9155-6E6DC2D527E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F05438B9-5ABC-4A5A-8EE6-3E6D4B612B93}" type="pres">
      <dgm:prSet presAssocID="{E419C5A1-0BAA-4BD6-89FF-0B9AC29E4D1A}" presName="horFlow" presStyleCnt="0"/>
      <dgm:spPr/>
      <dgm:t>
        <a:bodyPr/>
        <a:lstStyle/>
        <a:p>
          <a:endParaRPr lang="fi-FI"/>
        </a:p>
      </dgm:t>
    </dgm:pt>
    <dgm:pt modelId="{C5D6D934-5F7E-4B72-8924-3545E1CE5924}" type="pres">
      <dgm:prSet presAssocID="{E419C5A1-0BAA-4BD6-89FF-0B9AC29E4D1A}" presName="bigChev" presStyleLbl="node1" presStyleIdx="0" presStyleCnt="4" custScaleX="132282" custLinFactNeighborX="27226" custLinFactNeighborY="-938"/>
      <dgm:spPr/>
      <dgm:t>
        <a:bodyPr/>
        <a:lstStyle/>
        <a:p>
          <a:endParaRPr lang="fi-FI"/>
        </a:p>
      </dgm:t>
    </dgm:pt>
    <dgm:pt modelId="{9ABAD9D7-3C3F-45E1-A9E3-9193955311FD}" type="pres">
      <dgm:prSet presAssocID="{DFEE38AD-925C-4BA6-825B-32168A6310C9}" presName="parTrans" presStyleCnt="0"/>
      <dgm:spPr/>
      <dgm:t>
        <a:bodyPr/>
        <a:lstStyle/>
        <a:p>
          <a:endParaRPr lang="fi-FI"/>
        </a:p>
      </dgm:t>
    </dgm:pt>
    <dgm:pt modelId="{705A3224-F1C6-451F-8EDF-B19F5B855190}" type="pres">
      <dgm:prSet presAssocID="{C58C8EE6-FE3E-40C5-91ED-7C2C73075B65}" presName="node" presStyleLbl="alignAccFollowNode1" presStyleIdx="0" presStyleCnt="8" custScaleX="212673" custScaleY="13667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543F3FB-C6FF-46FA-B3AB-04D23474FFA3}" type="pres">
      <dgm:prSet presAssocID="{755AA715-6765-4B7D-BF29-E29112518B19}" presName="sibTrans" presStyleCnt="0"/>
      <dgm:spPr/>
      <dgm:t>
        <a:bodyPr/>
        <a:lstStyle/>
        <a:p>
          <a:endParaRPr lang="fi-FI"/>
        </a:p>
      </dgm:t>
    </dgm:pt>
    <dgm:pt modelId="{0436ED3E-6550-49D2-B518-3C8583B3CF55}" type="pres">
      <dgm:prSet presAssocID="{94361D61-7172-4F1C-A135-0673B07DFBCB}" presName="node" presStyleLbl="alignAccFollowNode1" presStyleIdx="1" presStyleCnt="8" custScaleX="98177" custScaleY="9035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16D0138-FB6E-44C2-9908-6F9227129710}" type="pres">
      <dgm:prSet presAssocID="{E419C5A1-0BAA-4BD6-89FF-0B9AC29E4D1A}" presName="vSp" presStyleCnt="0"/>
      <dgm:spPr/>
      <dgm:t>
        <a:bodyPr/>
        <a:lstStyle/>
        <a:p>
          <a:endParaRPr lang="fi-FI"/>
        </a:p>
      </dgm:t>
    </dgm:pt>
    <dgm:pt modelId="{185CB03B-854D-49FE-98FE-72DE788524B9}" type="pres">
      <dgm:prSet presAssocID="{7FEA467B-76A4-4970-B65F-8C00DAF4100E}" presName="horFlow" presStyleCnt="0"/>
      <dgm:spPr/>
      <dgm:t>
        <a:bodyPr/>
        <a:lstStyle/>
        <a:p>
          <a:endParaRPr lang="fi-FI"/>
        </a:p>
      </dgm:t>
    </dgm:pt>
    <dgm:pt modelId="{457411B6-DD70-43CC-A027-DE74A29C5FF6}" type="pres">
      <dgm:prSet presAssocID="{7FEA467B-76A4-4970-B65F-8C00DAF4100E}" presName="bigChev" presStyleLbl="node1" presStyleIdx="1" presStyleCnt="4" custScaleX="132282" custScaleY="98509"/>
      <dgm:spPr/>
      <dgm:t>
        <a:bodyPr/>
        <a:lstStyle/>
        <a:p>
          <a:endParaRPr lang="fi-FI"/>
        </a:p>
      </dgm:t>
    </dgm:pt>
    <dgm:pt modelId="{6843B364-6F1C-4333-80AE-89E41C033BF5}" type="pres">
      <dgm:prSet presAssocID="{D7CC321A-CF8C-4879-83D9-7A07FAAE6675}" presName="parTrans" presStyleCnt="0"/>
      <dgm:spPr/>
      <dgm:t>
        <a:bodyPr/>
        <a:lstStyle/>
        <a:p>
          <a:endParaRPr lang="fi-FI"/>
        </a:p>
      </dgm:t>
    </dgm:pt>
    <dgm:pt modelId="{48511679-4C25-4109-B360-2E6E23DA900A}" type="pres">
      <dgm:prSet presAssocID="{B1F11E89-E9ED-47A5-91D1-2D71C918F23C}" presName="node" presStyleLbl="alignAccFollowNode1" presStyleIdx="2" presStyleCnt="8" custScaleX="205966" custScaleY="13905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C6EA3BE-81BC-4FBF-A6FE-30D78E672313}" type="pres">
      <dgm:prSet presAssocID="{965AF0C0-29EC-4233-B9F5-378A70735C28}" presName="sibTrans" presStyleCnt="0"/>
      <dgm:spPr/>
      <dgm:t>
        <a:bodyPr/>
        <a:lstStyle/>
        <a:p>
          <a:endParaRPr lang="fi-FI"/>
        </a:p>
      </dgm:t>
    </dgm:pt>
    <dgm:pt modelId="{C17C9132-C7B0-49E3-AC2A-D7739653DFE5}" type="pres">
      <dgm:prSet presAssocID="{C6A50C75-DEEB-4EB4-975B-CD87B75E9A00}" presName="node" presStyleLbl="alignAccFollowNode1" presStyleIdx="3" presStyleCnt="8" custScaleX="114021" custScaleY="12834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8F1A539-FE3C-433A-B0E9-A11405E1A44F}" type="pres">
      <dgm:prSet presAssocID="{7FEA467B-76A4-4970-B65F-8C00DAF4100E}" presName="vSp" presStyleCnt="0"/>
      <dgm:spPr/>
      <dgm:t>
        <a:bodyPr/>
        <a:lstStyle/>
        <a:p>
          <a:endParaRPr lang="fi-FI"/>
        </a:p>
      </dgm:t>
    </dgm:pt>
    <dgm:pt modelId="{D6FA7A10-9C34-429F-8DA2-FE35DF8F25C0}" type="pres">
      <dgm:prSet presAssocID="{CFFC2AA1-000B-4685-AEB7-9BC5D9AA3510}" presName="horFlow" presStyleCnt="0"/>
      <dgm:spPr/>
      <dgm:t>
        <a:bodyPr/>
        <a:lstStyle/>
        <a:p>
          <a:endParaRPr lang="fi-FI"/>
        </a:p>
      </dgm:t>
    </dgm:pt>
    <dgm:pt modelId="{1C80E6F3-69F3-46A0-81E2-41CBA4CFBEAB}" type="pres">
      <dgm:prSet presAssocID="{CFFC2AA1-000B-4685-AEB7-9BC5D9AA3510}" presName="bigChev" presStyleLbl="node1" presStyleIdx="2" presStyleCnt="4" custScaleX="132282"/>
      <dgm:spPr/>
      <dgm:t>
        <a:bodyPr/>
        <a:lstStyle/>
        <a:p>
          <a:endParaRPr lang="fi-FI"/>
        </a:p>
      </dgm:t>
    </dgm:pt>
    <dgm:pt modelId="{2B06F124-098D-4853-8FBC-771A3ECDB644}" type="pres">
      <dgm:prSet presAssocID="{5887316B-F960-4DFC-ACFC-CAFFCE897A40}" presName="parTrans" presStyleCnt="0"/>
      <dgm:spPr/>
      <dgm:t>
        <a:bodyPr/>
        <a:lstStyle/>
        <a:p>
          <a:endParaRPr lang="fi-FI"/>
        </a:p>
      </dgm:t>
    </dgm:pt>
    <dgm:pt modelId="{CE607AAC-A136-45C3-B8E5-0C38E32271E7}" type="pres">
      <dgm:prSet presAssocID="{269E4036-1028-4572-98F0-BD9A62860040}" presName="node" presStyleLbl="alignAccFollowNode1" presStyleIdx="4" presStyleCnt="8" custScaleX="205966" custScaleY="137953" custLinFactNeighborX="11791" custLinFactNeighborY="463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B2741CE-A444-44D7-AC77-3439DA041B46}" type="pres">
      <dgm:prSet presAssocID="{A993284A-E3EF-4EB4-BCC9-89241FB04697}" presName="sibTrans" presStyleCnt="0"/>
      <dgm:spPr/>
      <dgm:t>
        <a:bodyPr/>
        <a:lstStyle/>
        <a:p>
          <a:endParaRPr lang="fi-FI"/>
        </a:p>
      </dgm:t>
    </dgm:pt>
    <dgm:pt modelId="{4317DED5-FC14-4E4F-A7F7-73D01B1D533C}" type="pres">
      <dgm:prSet presAssocID="{9B0E0852-5D53-4017-B044-6B83707548BC}" presName="node" presStyleLbl="alignAccFollowNode1" presStyleIdx="5" presStyleCnt="8" custScaleX="9033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ACB0E4A-F126-4778-8D2D-7806D0FCCCD0}" type="pres">
      <dgm:prSet presAssocID="{CFFC2AA1-000B-4685-AEB7-9BC5D9AA3510}" presName="vSp" presStyleCnt="0"/>
      <dgm:spPr/>
      <dgm:t>
        <a:bodyPr/>
        <a:lstStyle/>
        <a:p>
          <a:endParaRPr lang="fi-FI"/>
        </a:p>
      </dgm:t>
    </dgm:pt>
    <dgm:pt modelId="{2224F24B-BD7A-4AD7-9DD5-AAB243D004E5}" type="pres">
      <dgm:prSet presAssocID="{38FD5931-253E-4B69-988A-0D64EA63CF02}" presName="horFlow" presStyleCnt="0"/>
      <dgm:spPr/>
      <dgm:t>
        <a:bodyPr/>
        <a:lstStyle/>
        <a:p>
          <a:endParaRPr lang="fi-FI"/>
        </a:p>
      </dgm:t>
    </dgm:pt>
    <dgm:pt modelId="{85DBECAF-18B0-46B5-AF9F-DAF7BE0C3F60}" type="pres">
      <dgm:prSet presAssocID="{38FD5931-253E-4B69-988A-0D64EA63CF02}" presName="bigChev" presStyleLbl="node1" presStyleIdx="3" presStyleCnt="4" custScaleX="132282"/>
      <dgm:spPr/>
      <dgm:t>
        <a:bodyPr/>
        <a:lstStyle/>
        <a:p>
          <a:endParaRPr lang="fi-FI"/>
        </a:p>
      </dgm:t>
    </dgm:pt>
    <dgm:pt modelId="{013F99FE-1867-4354-8D71-D1E5699625EB}" type="pres">
      <dgm:prSet presAssocID="{5EF19442-4E86-4108-9BDB-9D73119C8E91}" presName="parTrans" presStyleCnt="0"/>
      <dgm:spPr/>
      <dgm:t>
        <a:bodyPr/>
        <a:lstStyle/>
        <a:p>
          <a:endParaRPr lang="fi-FI"/>
        </a:p>
      </dgm:t>
    </dgm:pt>
    <dgm:pt modelId="{BA99F414-1BBA-4FEA-B797-1224C993B252}" type="pres">
      <dgm:prSet presAssocID="{BA41621C-F064-4974-A766-B3CDC23E177E}" presName="node" presStyleLbl="alignAccFollowNode1" presStyleIdx="6" presStyleCnt="8" custScaleX="212673" custScaleY="12999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86A6D7A-2F56-4C1F-AE32-7F5E7E072946}" type="pres">
      <dgm:prSet presAssocID="{A50896E5-DFB9-483E-BC6A-CE7A6BCB6226}" presName="sibTrans" presStyleCnt="0"/>
      <dgm:spPr/>
      <dgm:t>
        <a:bodyPr/>
        <a:lstStyle/>
        <a:p>
          <a:endParaRPr lang="fi-FI"/>
        </a:p>
      </dgm:t>
    </dgm:pt>
    <dgm:pt modelId="{6EAFA1E1-042A-4986-9571-8CF4ECEDFAB7}" type="pres">
      <dgm:prSet presAssocID="{423F722E-D28D-49B2-AD1E-A5F3A380A313}" presName="node" presStyleLbl="alignAccFollowNode1" presStyleIdx="7" presStyleCnt="8" custLinFactNeighborX="2166" custLinFactNeighborY="-108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664747A-C507-4F55-A272-62630CC89A27}" srcId="{7FEA467B-76A4-4970-B65F-8C00DAF4100E}" destId="{B1F11E89-E9ED-47A5-91D1-2D71C918F23C}" srcOrd="0" destOrd="0" parTransId="{D7CC321A-CF8C-4879-83D9-7A07FAAE6675}" sibTransId="{965AF0C0-29EC-4233-B9F5-378A70735C28}"/>
    <dgm:cxn modelId="{FA9C61B8-B3B0-4E3D-8A07-F7F5107A8AD1}" type="presOf" srcId="{CFFC2AA1-000B-4685-AEB7-9BC5D9AA3510}" destId="{1C80E6F3-69F3-46A0-81E2-41CBA4CFBEAB}" srcOrd="0" destOrd="0" presId="urn:microsoft.com/office/officeart/2005/8/layout/lProcess3"/>
    <dgm:cxn modelId="{5B8B400F-C130-440F-AEB3-DF30365D716A}" type="presOf" srcId="{E419C5A1-0BAA-4BD6-89FF-0B9AC29E4D1A}" destId="{C5D6D934-5F7E-4B72-8924-3545E1CE5924}" srcOrd="0" destOrd="0" presId="urn:microsoft.com/office/officeart/2005/8/layout/lProcess3"/>
    <dgm:cxn modelId="{27F9902B-4FD1-4307-A886-D7D075169049}" type="presOf" srcId="{C6A50C75-DEEB-4EB4-975B-CD87B75E9A00}" destId="{C17C9132-C7B0-49E3-AC2A-D7739653DFE5}" srcOrd="0" destOrd="0" presId="urn:microsoft.com/office/officeart/2005/8/layout/lProcess3"/>
    <dgm:cxn modelId="{167B4E7F-A3E3-4A99-A68F-86672F0C53A9}" type="presOf" srcId="{BA41621C-F064-4974-A766-B3CDC23E177E}" destId="{BA99F414-1BBA-4FEA-B797-1224C993B252}" srcOrd="0" destOrd="0" presId="urn:microsoft.com/office/officeart/2005/8/layout/lProcess3"/>
    <dgm:cxn modelId="{99A080D1-E14F-4ED7-AF88-0D559F666ABC}" type="presOf" srcId="{7D2A72AB-8286-4DBA-9155-6E6DC2D527EE}" destId="{A0B1A25C-9DF6-4382-9DFA-7EEF45371AF6}" srcOrd="0" destOrd="0" presId="urn:microsoft.com/office/officeart/2005/8/layout/lProcess3"/>
    <dgm:cxn modelId="{15F4E8A1-8B1A-4956-B3D5-8D407B5166D7}" type="presOf" srcId="{94361D61-7172-4F1C-A135-0673B07DFBCB}" destId="{0436ED3E-6550-49D2-B518-3C8583B3CF55}" srcOrd="0" destOrd="0" presId="urn:microsoft.com/office/officeart/2005/8/layout/lProcess3"/>
    <dgm:cxn modelId="{9CB68E08-C46A-41FE-8F78-B0064662C84D}" srcId="{38FD5931-253E-4B69-988A-0D64EA63CF02}" destId="{423F722E-D28D-49B2-AD1E-A5F3A380A313}" srcOrd="1" destOrd="0" parTransId="{6820FDE2-03E6-4FA5-A40F-ACE17B2EF1BB}" sibTransId="{9A5F3EED-386C-471D-AD83-5770C24F62CD}"/>
    <dgm:cxn modelId="{A2261F26-0CA4-43A5-9CAD-7818C7D6F477}" srcId="{E419C5A1-0BAA-4BD6-89FF-0B9AC29E4D1A}" destId="{94361D61-7172-4F1C-A135-0673B07DFBCB}" srcOrd="1" destOrd="0" parTransId="{CBD128F0-8614-4437-8254-7236AB00822F}" sibTransId="{D2398629-089D-4ABE-BEB9-E3C202D9D572}"/>
    <dgm:cxn modelId="{A4A84AEF-B881-49D1-896A-E1A82DD79E23}" srcId="{7D2A72AB-8286-4DBA-9155-6E6DC2D527EE}" destId="{7FEA467B-76A4-4970-B65F-8C00DAF4100E}" srcOrd="1" destOrd="0" parTransId="{63927656-2679-49A2-9D99-96721B44A9FD}" sibTransId="{C5028C70-B0B8-4560-B578-45A22A37A209}"/>
    <dgm:cxn modelId="{BC83BE94-EDAB-45AA-8CEF-B952AE7B7B2F}" type="presOf" srcId="{38FD5931-253E-4B69-988A-0D64EA63CF02}" destId="{85DBECAF-18B0-46B5-AF9F-DAF7BE0C3F60}" srcOrd="0" destOrd="0" presId="urn:microsoft.com/office/officeart/2005/8/layout/lProcess3"/>
    <dgm:cxn modelId="{F312CBDF-3CDC-4DC6-A8BB-B39AD2C0F815}" srcId="{7D2A72AB-8286-4DBA-9155-6E6DC2D527EE}" destId="{E419C5A1-0BAA-4BD6-89FF-0B9AC29E4D1A}" srcOrd="0" destOrd="0" parTransId="{09734284-638C-4FA2-8827-183CEF0A6B1F}" sibTransId="{01A8560D-5FBF-4B33-B05E-8B96EA84A568}"/>
    <dgm:cxn modelId="{EC21DA98-6B30-4A95-94D8-5323817E4DAD}" srcId="{7FEA467B-76A4-4970-B65F-8C00DAF4100E}" destId="{C6A50C75-DEEB-4EB4-975B-CD87B75E9A00}" srcOrd="1" destOrd="0" parTransId="{E50D9F38-AA33-4C5A-8107-CA61605CB08E}" sibTransId="{C4CA2B7C-8591-46C4-94FD-D1793587633D}"/>
    <dgm:cxn modelId="{949EA805-3098-43ED-9654-1BEB173671A5}" type="presOf" srcId="{C58C8EE6-FE3E-40C5-91ED-7C2C73075B65}" destId="{705A3224-F1C6-451F-8EDF-B19F5B855190}" srcOrd="0" destOrd="0" presId="urn:microsoft.com/office/officeart/2005/8/layout/lProcess3"/>
    <dgm:cxn modelId="{0144F3FE-42CD-43D5-B06D-6FF7445D86D7}" srcId="{CFFC2AA1-000B-4685-AEB7-9BC5D9AA3510}" destId="{269E4036-1028-4572-98F0-BD9A62860040}" srcOrd="0" destOrd="0" parTransId="{5887316B-F960-4DFC-ACFC-CAFFCE897A40}" sibTransId="{A993284A-E3EF-4EB4-BCC9-89241FB04697}"/>
    <dgm:cxn modelId="{3A5F6BEA-ED8C-460B-AC08-BC395C43BAA6}" type="presOf" srcId="{269E4036-1028-4572-98F0-BD9A62860040}" destId="{CE607AAC-A136-45C3-B8E5-0C38E32271E7}" srcOrd="0" destOrd="0" presId="urn:microsoft.com/office/officeart/2005/8/layout/lProcess3"/>
    <dgm:cxn modelId="{518E6DA7-6441-45A6-A097-701C8597EF9A}" srcId="{7D2A72AB-8286-4DBA-9155-6E6DC2D527EE}" destId="{CFFC2AA1-000B-4685-AEB7-9BC5D9AA3510}" srcOrd="2" destOrd="0" parTransId="{41B7B70E-001F-453C-82B6-1AF9D3206FCA}" sibTransId="{129ED053-6FE5-4EA4-9E6A-81BB4C90430C}"/>
    <dgm:cxn modelId="{46994434-4C13-48E5-B936-F15EA7DC387E}" srcId="{CFFC2AA1-000B-4685-AEB7-9BC5D9AA3510}" destId="{9B0E0852-5D53-4017-B044-6B83707548BC}" srcOrd="1" destOrd="0" parTransId="{54CE9C00-24DF-4240-8465-4658BEAD3FC8}" sibTransId="{8663BD82-B4FD-4F20-89D4-7C6891BD367D}"/>
    <dgm:cxn modelId="{3BDEB872-8E05-44E0-B813-CC51D7CBCBED}" srcId="{7D2A72AB-8286-4DBA-9155-6E6DC2D527EE}" destId="{38FD5931-253E-4B69-988A-0D64EA63CF02}" srcOrd="3" destOrd="0" parTransId="{9665E809-E7D4-4985-8DD7-0A4B6BCC295C}" sibTransId="{3725FCDE-5369-4DA9-A24A-03EFFCEAF8DE}"/>
    <dgm:cxn modelId="{8178F272-D858-4504-8AAB-A0C42CB88691}" type="presOf" srcId="{9B0E0852-5D53-4017-B044-6B83707548BC}" destId="{4317DED5-FC14-4E4F-A7F7-73D01B1D533C}" srcOrd="0" destOrd="0" presId="urn:microsoft.com/office/officeart/2005/8/layout/lProcess3"/>
    <dgm:cxn modelId="{14D5E0BF-6B2F-4AEE-8ED5-794DE740FBC8}" srcId="{38FD5931-253E-4B69-988A-0D64EA63CF02}" destId="{BA41621C-F064-4974-A766-B3CDC23E177E}" srcOrd="0" destOrd="0" parTransId="{5EF19442-4E86-4108-9BDB-9D73119C8E91}" sibTransId="{A50896E5-DFB9-483E-BC6A-CE7A6BCB6226}"/>
    <dgm:cxn modelId="{C1415586-A2BB-46A1-A44C-31D3C1891D1E}" type="presOf" srcId="{B1F11E89-E9ED-47A5-91D1-2D71C918F23C}" destId="{48511679-4C25-4109-B360-2E6E23DA900A}" srcOrd="0" destOrd="0" presId="urn:microsoft.com/office/officeart/2005/8/layout/lProcess3"/>
    <dgm:cxn modelId="{4BCDE200-BD66-4216-BB4E-9B8A6D153D92}" srcId="{E419C5A1-0BAA-4BD6-89FF-0B9AC29E4D1A}" destId="{C58C8EE6-FE3E-40C5-91ED-7C2C73075B65}" srcOrd="0" destOrd="0" parTransId="{DFEE38AD-925C-4BA6-825B-32168A6310C9}" sibTransId="{755AA715-6765-4B7D-BF29-E29112518B19}"/>
    <dgm:cxn modelId="{A550E164-7984-45BB-A03B-2AFDBAC5ADDE}" type="presOf" srcId="{423F722E-D28D-49B2-AD1E-A5F3A380A313}" destId="{6EAFA1E1-042A-4986-9571-8CF4ECEDFAB7}" srcOrd="0" destOrd="0" presId="urn:microsoft.com/office/officeart/2005/8/layout/lProcess3"/>
    <dgm:cxn modelId="{615DF70A-1FBF-4092-81DF-9DC775A2DA25}" type="presOf" srcId="{7FEA467B-76A4-4970-B65F-8C00DAF4100E}" destId="{457411B6-DD70-43CC-A027-DE74A29C5FF6}" srcOrd="0" destOrd="0" presId="urn:microsoft.com/office/officeart/2005/8/layout/lProcess3"/>
    <dgm:cxn modelId="{EC1D22DB-FB9E-458F-9F26-D900AF089476}" type="presParOf" srcId="{A0B1A25C-9DF6-4382-9DFA-7EEF45371AF6}" destId="{F05438B9-5ABC-4A5A-8EE6-3E6D4B612B93}" srcOrd="0" destOrd="0" presId="urn:microsoft.com/office/officeart/2005/8/layout/lProcess3"/>
    <dgm:cxn modelId="{6B031FF8-DB07-4BA1-9ED1-A91020004DEA}" type="presParOf" srcId="{F05438B9-5ABC-4A5A-8EE6-3E6D4B612B93}" destId="{C5D6D934-5F7E-4B72-8924-3545E1CE5924}" srcOrd="0" destOrd="0" presId="urn:microsoft.com/office/officeart/2005/8/layout/lProcess3"/>
    <dgm:cxn modelId="{43FD8718-A2FF-4F59-8236-0B2ACB28534A}" type="presParOf" srcId="{F05438B9-5ABC-4A5A-8EE6-3E6D4B612B93}" destId="{9ABAD9D7-3C3F-45E1-A9E3-9193955311FD}" srcOrd="1" destOrd="0" presId="urn:microsoft.com/office/officeart/2005/8/layout/lProcess3"/>
    <dgm:cxn modelId="{486C395F-07EB-42CC-8AA4-F1A6B2021852}" type="presParOf" srcId="{F05438B9-5ABC-4A5A-8EE6-3E6D4B612B93}" destId="{705A3224-F1C6-451F-8EDF-B19F5B855190}" srcOrd="2" destOrd="0" presId="urn:microsoft.com/office/officeart/2005/8/layout/lProcess3"/>
    <dgm:cxn modelId="{9F83711C-2D9D-45E2-81C1-A45A6552E26A}" type="presParOf" srcId="{F05438B9-5ABC-4A5A-8EE6-3E6D4B612B93}" destId="{6543F3FB-C6FF-46FA-B3AB-04D23474FFA3}" srcOrd="3" destOrd="0" presId="urn:microsoft.com/office/officeart/2005/8/layout/lProcess3"/>
    <dgm:cxn modelId="{5F93F2D3-ED5B-4657-864E-855498283E9F}" type="presParOf" srcId="{F05438B9-5ABC-4A5A-8EE6-3E6D4B612B93}" destId="{0436ED3E-6550-49D2-B518-3C8583B3CF55}" srcOrd="4" destOrd="0" presId="urn:microsoft.com/office/officeart/2005/8/layout/lProcess3"/>
    <dgm:cxn modelId="{2ABA1F6E-ACD3-4930-A443-1490449C1CFD}" type="presParOf" srcId="{A0B1A25C-9DF6-4382-9DFA-7EEF45371AF6}" destId="{816D0138-FB6E-44C2-9908-6F9227129710}" srcOrd="1" destOrd="0" presId="urn:microsoft.com/office/officeart/2005/8/layout/lProcess3"/>
    <dgm:cxn modelId="{395115EE-6EAE-4E9B-BE45-AEF975323E33}" type="presParOf" srcId="{A0B1A25C-9DF6-4382-9DFA-7EEF45371AF6}" destId="{185CB03B-854D-49FE-98FE-72DE788524B9}" srcOrd="2" destOrd="0" presId="urn:microsoft.com/office/officeart/2005/8/layout/lProcess3"/>
    <dgm:cxn modelId="{43D6D34D-B816-431D-924D-17038D7FDE93}" type="presParOf" srcId="{185CB03B-854D-49FE-98FE-72DE788524B9}" destId="{457411B6-DD70-43CC-A027-DE74A29C5FF6}" srcOrd="0" destOrd="0" presId="urn:microsoft.com/office/officeart/2005/8/layout/lProcess3"/>
    <dgm:cxn modelId="{FB5DB2C6-E397-4692-BF79-D798C5AD7001}" type="presParOf" srcId="{185CB03B-854D-49FE-98FE-72DE788524B9}" destId="{6843B364-6F1C-4333-80AE-89E41C033BF5}" srcOrd="1" destOrd="0" presId="urn:microsoft.com/office/officeart/2005/8/layout/lProcess3"/>
    <dgm:cxn modelId="{987606C9-692D-4933-8A19-CB0FB7FD586C}" type="presParOf" srcId="{185CB03B-854D-49FE-98FE-72DE788524B9}" destId="{48511679-4C25-4109-B360-2E6E23DA900A}" srcOrd="2" destOrd="0" presId="urn:microsoft.com/office/officeart/2005/8/layout/lProcess3"/>
    <dgm:cxn modelId="{2133AEA9-5894-456C-B4BC-385393A4ED47}" type="presParOf" srcId="{185CB03B-854D-49FE-98FE-72DE788524B9}" destId="{7C6EA3BE-81BC-4FBF-A6FE-30D78E672313}" srcOrd="3" destOrd="0" presId="urn:microsoft.com/office/officeart/2005/8/layout/lProcess3"/>
    <dgm:cxn modelId="{B03FED9A-CF71-4EEB-BBE6-C6C2A4C851A8}" type="presParOf" srcId="{185CB03B-854D-49FE-98FE-72DE788524B9}" destId="{C17C9132-C7B0-49E3-AC2A-D7739653DFE5}" srcOrd="4" destOrd="0" presId="urn:microsoft.com/office/officeart/2005/8/layout/lProcess3"/>
    <dgm:cxn modelId="{9ACE89D9-26A6-477F-8BC0-0DAADD8A2035}" type="presParOf" srcId="{A0B1A25C-9DF6-4382-9DFA-7EEF45371AF6}" destId="{98F1A539-FE3C-433A-B0E9-A11405E1A44F}" srcOrd="3" destOrd="0" presId="urn:microsoft.com/office/officeart/2005/8/layout/lProcess3"/>
    <dgm:cxn modelId="{9C7546A2-C871-4D61-904E-40E527544B2E}" type="presParOf" srcId="{A0B1A25C-9DF6-4382-9DFA-7EEF45371AF6}" destId="{D6FA7A10-9C34-429F-8DA2-FE35DF8F25C0}" srcOrd="4" destOrd="0" presId="urn:microsoft.com/office/officeart/2005/8/layout/lProcess3"/>
    <dgm:cxn modelId="{8FB37CDA-1981-4153-AC2B-D354CA218715}" type="presParOf" srcId="{D6FA7A10-9C34-429F-8DA2-FE35DF8F25C0}" destId="{1C80E6F3-69F3-46A0-81E2-41CBA4CFBEAB}" srcOrd="0" destOrd="0" presId="urn:microsoft.com/office/officeart/2005/8/layout/lProcess3"/>
    <dgm:cxn modelId="{CE9CB92A-85A9-4F72-9DA1-5F4C694B4EDE}" type="presParOf" srcId="{D6FA7A10-9C34-429F-8DA2-FE35DF8F25C0}" destId="{2B06F124-098D-4853-8FBC-771A3ECDB644}" srcOrd="1" destOrd="0" presId="urn:microsoft.com/office/officeart/2005/8/layout/lProcess3"/>
    <dgm:cxn modelId="{761617EA-414B-4FB8-AC37-05BB7A9853B3}" type="presParOf" srcId="{D6FA7A10-9C34-429F-8DA2-FE35DF8F25C0}" destId="{CE607AAC-A136-45C3-B8E5-0C38E32271E7}" srcOrd="2" destOrd="0" presId="urn:microsoft.com/office/officeart/2005/8/layout/lProcess3"/>
    <dgm:cxn modelId="{7DCEFA8D-4733-43FD-986D-10E387DCE493}" type="presParOf" srcId="{D6FA7A10-9C34-429F-8DA2-FE35DF8F25C0}" destId="{4B2741CE-A444-44D7-AC77-3439DA041B46}" srcOrd="3" destOrd="0" presId="urn:microsoft.com/office/officeart/2005/8/layout/lProcess3"/>
    <dgm:cxn modelId="{E1C0B42B-C829-4A77-B7E5-5EEC6136C57D}" type="presParOf" srcId="{D6FA7A10-9C34-429F-8DA2-FE35DF8F25C0}" destId="{4317DED5-FC14-4E4F-A7F7-73D01B1D533C}" srcOrd="4" destOrd="0" presId="urn:microsoft.com/office/officeart/2005/8/layout/lProcess3"/>
    <dgm:cxn modelId="{A8601DF7-A0C3-4D83-8389-3CBDDC2D8ADB}" type="presParOf" srcId="{A0B1A25C-9DF6-4382-9DFA-7EEF45371AF6}" destId="{FACB0E4A-F126-4778-8D2D-7806D0FCCCD0}" srcOrd="5" destOrd="0" presId="urn:microsoft.com/office/officeart/2005/8/layout/lProcess3"/>
    <dgm:cxn modelId="{C38CDDE8-6B83-4634-AB1C-EC8769A25079}" type="presParOf" srcId="{A0B1A25C-9DF6-4382-9DFA-7EEF45371AF6}" destId="{2224F24B-BD7A-4AD7-9DD5-AAB243D004E5}" srcOrd="6" destOrd="0" presId="urn:microsoft.com/office/officeart/2005/8/layout/lProcess3"/>
    <dgm:cxn modelId="{60D9E1B7-E2E3-40CB-BFB5-C06ED273A885}" type="presParOf" srcId="{2224F24B-BD7A-4AD7-9DD5-AAB243D004E5}" destId="{85DBECAF-18B0-46B5-AF9F-DAF7BE0C3F60}" srcOrd="0" destOrd="0" presId="urn:microsoft.com/office/officeart/2005/8/layout/lProcess3"/>
    <dgm:cxn modelId="{D6DBEB67-345E-4597-B5B4-47F8B28EE67E}" type="presParOf" srcId="{2224F24B-BD7A-4AD7-9DD5-AAB243D004E5}" destId="{013F99FE-1867-4354-8D71-D1E5699625EB}" srcOrd="1" destOrd="0" presId="urn:microsoft.com/office/officeart/2005/8/layout/lProcess3"/>
    <dgm:cxn modelId="{BD62E1C4-55A7-4CFD-9A6D-7BA588B9B35E}" type="presParOf" srcId="{2224F24B-BD7A-4AD7-9DD5-AAB243D004E5}" destId="{BA99F414-1BBA-4FEA-B797-1224C993B252}" srcOrd="2" destOrd="0" presId="urn:microsoft.com/office/officeart/2005/8/layout/lProcess3"/>
    <dgm:cxn modelId="{94A7A9F2-19CF-4CE1-BEA6-BF53AB6FF0FD}" type="presParOf" srcId="{2224F24B-BD7A-4AD7-9DD5-AAB243D004E5}" destId="{986A6D7A-2F56-4C1F-AE32-7F5E7E072946}" srcOrd="3" destOrd="0" presId="urn:microsoft.com/office/officeart/2005/8/layout/lProcess3"/>
    <dgm:cxn modelId="{C9EF2DC4-B8CC-4B13-A860-93F679C6B964}" type="presParOf" srcId="{2224F24B-BD7A-4AD7-9DD5-AAB243D004E5}" destId="{6EAFA1E1-042A-4986-9571-8CF4ECEDFAB7}" srcOrd="4" destOrd="0" presId="urn:microsoft.com/office/officeart/2005/8/layout/lProcess3"/>
  </dgm:cxnLst>
  <dgm:bg>
    <a:effectLst>
      <a:outerShdw blurRad="50800" dist="38100" dir="10800000" algn="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6D934-5F7E-4B72-8924-3545E1CE5924}">
      <dsp:nvSpPr>
        <dsp:cNvPr id="0" name=""/>
        <dsp:cNvSpPr/>
      </dsp:nvSpPr>
      <dsp:spPr>
        <a:xfrm>
          <a:off x="83447" y="770632"/>
          <a:ext cx="2924080" cy="884196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/>
            <a:t>Vaihe 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/>
            <a:t>Tutkintosuoritussuunnitelman laatiminen</a:t>
          </a:r>
          <a:endParaRPr lang="fi-FI" sz="1200" b="1" kern="1200" dirty="0"/>
        </a:p>
      </dsp:txBody>
      <dsp:txXfrm>
        <a:off x="525545" y="770632"/>
        <a:ext cx="2039884" cy="884196"/>
      </dsp:txXfrm>
    </dsp:sp>
    <dsp:sp modelId="{705A3224-F1C6-451F-8EDF-B19F5B855190}">
      <dsp:nvSpPr>
        <dsp:cNvPr id="0" name=""/>
        <dsp:cNvSpPr/>
      </dsp:nvSpPr>
      <dsp:spPr>
        <a:xfrm>
          <a:off x="2641927" y="719510"/>
          <a:ext cx="3901926" cy="1003027"/>
        </a:xfrm>
        <a:prstGeom prst="chevron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/>
            <a:t>Suunnitelman laatiminen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/>
            <a:t>1. </a:t>
          </a:r>
          <a:r>
            <a:rPr lang="fi-FI" sz="1200" b="1" kern="1200" dirty="0" err="1" smtClean="0"/>
            <a:t>wilmaan</a:t>
          </a:r>
          <a:r>
            <a:rPr lang="fi-FI" sz="1200" b="1" kern="1200" dirty="0" smtClean="0"/>
            <a:t> lyhyt kuvaus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/>
            <a:t>2.Pajukoon laajempikuvaus liitteineen </a:t>
          </a:r>
        </a:p>
      </dsp:txBody>
      <dsp:txXfrm>
        <a:off x="3143441" y="719510"/>
        <a:ext cx="2898899" cy="1003027"/>
      </dsp:txXfrm>
    </dsp:sp>
    <dsp:sp modelId="{0436ED3E-6550-49D2-B518-3C8583B3CF55}">
      <dsp:nvSpPr>
        <dsp:cNvPr id="0" name=""/>
        <dsp:cNvSpPr/>
      </dsp:nvSpPr>
      <dsp:spPr>
        <a:xfrm>
          <a:off x="6286995" y="889474"/>
          <a:ext cx="1801260" cy="663099"/>
        </a:xfrm>
        <a:prstGeom prst="chevron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/>
            <a:t>Palaute arvioijalta suunnitelmaan</a:t>
          </a:r>
        </a:p>
      </dsp:txBody>
      <dsp:txXfrm>
        <a:off x="6618545" y="889474"/>
        <a:ext cx="1138161" cy="663099"/>
      </dsp:txXfrm>
    </dsp:sp>
    <dsp:sp modelId="{457411B6-DD70-43CC-A027-DE74A29C5FF6}">
      <dsp:nvSpPr>
        <dsp:cNvPr id="0" name=""/>
        <dsp:cNvSpPr/>
      </dsp:nvSpPr>
      <dsp:spPr>
        <a:xfrm>
          <a:off x="5210" y="1921054"/>
          <a:ext cx="2924080" cy="871012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/>
            <a:t>Vaihe 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/>
            <a:t>Ammattitaidon osoittaminen ja sen arviointi käytännön työtehtävissä</a:t>
          </a:r>
          <a:endParaRPr lang="fi-FI" sz="1200" b="1" kern="1200" dirty="0"/>
        </a:p>
      </dsp:txBody>
      <dsp:txXfrm>
        <a:off x="440716" y="1921054"/>
        <a:ext cx="2053068" cy="871012"/>
      </dsp:txXfrm>
    </dsp:sp>
    <dsp:sp modelId="{48511679-4C25-4109-B360-2E6E23DA900A}">
      <dsp:nvSpPr>
        <dsp:cNvPr id="0" name=""/>
        <dsp:cNvSpPr/>
      </dsp:nvSpPr>
      <dsp:spPr>
        <a:xfrm>
          <a:off x="2641927" y="1846325"/>
          <a:ext cx="3778872" cy="1020471"/>
        </a:xfrm>
        <a:prstGeom prst="chevron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/>
            <a:t>Käytännön arvioinninaikataulusta sopiminen arvioitsijoiden kanssa</a:t>
          </a:r>
          <a:endParaRPr lang="fi-FI" sz="1200" b="1" kern="1200" dirty="0"/>
        </a:p>
      </dsp:txBody>
      <dsp:txXfrm>
        <a:off x="3152163" y="1846325"/>
        <a:ext cx="2758401" cy="1020471"/>
      </dsp:txXfrm>
    </dsp:sp>
    <dsp:sp modelId="{C17C9132-C7B0-49E3-AC2A-D7739653DFE5}">
      <dsp:nvSpPr>
        <dsp:cNvPr id="0" name=""/>
        <dsp:cNvSpPr/>
      </dsp:nvSpPr>
      <dsp:spPr>
        <a:xfrm>
          <a:off x="6163941" y="1885610"/>
          <a:ext cx="2091951" cy="941901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/>
            <a:t>Käytännön </a:t>
          </a:r>
          <a:r>
            <a:rPr lang="fi-FI" sz="1200" b="1" kern="1200" dirty="0" err="1" smtClean="0"/>
            <a:t>tutkintotiaisuuk-sien</a:t>
          </a:r>
          <a:r>
            <a:rPr lang="fi-FI" sz="1200" b="1" kern="1200" dirty="0" smtClean="0"/>
            <a:t> arviointi ja arviointi dokumentit</a:t>
          </a:r>
          <a:endParaRPr lang="fi-FI" sz="1200" b="1" kern="1200" dirty="0"/>
        </a:p>
      </dsp:txBody>
      <dsp:txXfrm>
        <a:off x="6634892" y="1885610"/>
        <a:ext cx="1150050" cy="941901"/>
      </dsp:txXfrm>
    </dsp:sp>
    <dsp:sp modelId="{1C80E6F3-69F3-46A0-81E2-41CBA4CFBEAB}">
      <dsp:nvSpPr>
        <dsp:cNvPr id="0" name=""/>
        <dsp:cNvSpPr/>
      </dsp:nvSpPr>
      <dsp:spPr>
        <a:xfrm>
          <a:off x="5210" y="3054692"/>
          <a:ext cx="2924080" cy="884196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/>
            <a:t>Vaihe 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/>
            <a:t>Arviointiaineiston kokoaminen ja </a:t>
          </a:r>
          <a:r>
            <a:rPr lang="fi-FI" sz="1200" b="1" kern="1200" dirty="0" err="1" smtClean="0"/>
            <a:t>itsearvioinnin</a:t>
          </a:r>
          <a:r>
            <a:rPr lang="fi-FI" sz="1200" b="1" kern="1200" dirty="0" smtClean="0"/>
            <a:t> laatiminen</a:t>
          </a:r>
          <a:endParaRPr lang="fi-FI" sz="1200" b="1" kern="1200" dirty="0"/>
        </a:p>
      </dsp:txBody>
      <dsp:txXfrm>
        <a:off x="447308" y="3054692"/>
        <a:ext cx="2039884" cy="884196"/>
      </dsp:txXfrm>
    </dsp:sp>
    <dsp:sp modelId="{CE607AAC-A136-45C3-B8E5-0C38E32271E7}">
      <dsp:nvSpPr>
        <dsp:cNvPr id="0" name=""/>
        <dsp:cNvSpPr/>
      </dsp:nvSpPr>
      <dsp:spPr>
        <a:xfrm>
          <a:off x="2672213" y="3024592"/>
          <a:ext cx="3778872" cy="1012413"/>
        </a:xfrm>
        <a:prstGeom prst="chevron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/>
            <a:t>Yhteenveto tutkintosuoritustehtävästä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/>
            <a:t>Aineiston palautus määräaikaan mennessä Pajukkoon </a:t>
          </a:r>
        </a:p>
      </dsp:txBody>
      <dsp:txXfrm>
        <a:off x="3178420" y="3024592"/>
        <a:ext cx="2766459" cy="1012413"/>
      </dsp:txXfrm>
    </dsp:sp>
    <dsp:sp modelId="{4317DED5-FC14-4E4F-A7F7-73D01B1D533C}">
      <dsp:nvSpPr>
        <dsp:cNvPr id="0" name=""/>
        <dsp:cNvSpPr/>
      </dsp:nvSpPr>
      <dsp:spPr>
        <a:xfrm>
          <a:off x="6163941" y="3129849"/>
          <a:ext cx="1657345" cy="733882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/>
            <a:t>Palaute koonnista </a:t>
          </a:r>
          <a:endParaRPr lang="fi-FI" sz="1200" b="1" kern="1200" dirty="0"/>
        </a:p>
      </dsp:txBody>
      <dsp:txXfrm>
        <a:off x="6530882" y="3129849"/>
        <a:ext cx="923463" cy="733882"/>
      </dsp:txXfrm>
    </dsp:sp>
    <dsp:sp modelId="{85DBECAF-18B0-46B5-AF9F-DAF7BE0C3F60}">
      <dsp:nvSpPr>
        <dsp:cNvPr id="0" name=""/>
        <dsp:cNvSpPr/>
      </dsp:nvSpPr>
      <dsp:spPr>
        <a:xfrm>
          <a:off x="5210" y="4161692"/>
          <a:ext cx="2924080" cy="884196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>
              <a:latin typeface="+mn-lt"/>
            </a:rPr>
            <a:t>Vaihe 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err="1" smtClean="0">
              <a:latin typeface="+mn-lt"/>
            </a:rPr>
            <a:t>Arvioitikeskustelu</a:t>
          </a:r>
          <a:r>
            <a:rPr lang="fi-FI" sz="1200" b="1" kern="1200" dirty="0" smtClean="0">
              <a:latin typeface="+mn-lt"/>
            </a:rPr>
            <a:t> ja arviointipäätökset</a:t>
          </a:r>
          <a:endParaRPr lang="fi-FI" sz="1200" b="1" kern="1200" dirty="0">
            <a:latin typeface="+mn-lt"/>
          </a:endParaRPr>
        </a:p>
      </dsp:txBody>
      <dsp:txXfrm>
        <a:off x="447308" y="4161692"/>
        <a:ext cx="2039884" cy="884196"/>
      </dsp:txXfrm>
    </dsp:sp>
    <dsp:sp modelId="{BA99F414-1BBA-4FEA-B797-1224C993B252}">
      <dsp:nvSpPr>
        <dsp:cNvPr id="0" name=""/>
        <dsp:cNvSpPr/>
      </dsp:nvSpPr>
      <dsp:spPr>
        <a:xfrm>
          <a:off x="2641927" y="4126785"/>
          <a:ext cx="3901926" cy="954010"/>
        </a:xfrm>
        <a:prstGeom prst="chevron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/>
            <a:t>Esitys tutkintosuorituksesta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/>
            <a:t>ARVIOINTIKESKUSTELU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b="1" kern="1200" dirty="0" smtClean="0"/>
        </a:p>
      </dsp:txBody>
      <dsp:txXfrm>
        <a:off x="3118932" y="4126785"/>
        <a:ext cx="2947916" cy="954010"/>
      </dsp:txXfrm>
    </dsp:sp>
    <dsp:sp modelId="{6EAFA1E1-042A-4986-9571-8CF4ECEDFAB7}">
      <dsp:nvSpPr>
        <dsp:cNvPr id="0" name=""/>
        <dsp:cNvSpPr/>
      </dsp:nvSpPr>
      <dsp:spPr>
        <a:xfrm>
          <a:off x="6292558" y="4228923"/>
          <a:ext cx="1834707" cy="733882"/>
        </a:xfrm>
        <a:prstGeom prst="chevron">
          <a:avLst/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/>
            <a:t>Arviointi </a:t>
          </a:r>
        </a:p>
      </dsp:txBody>
      <dsp:txXfrm>
        <a:off x="6659499" y="4228923"/>
        <a:ext cx="1100825" cy="733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905C7-D591-2A49-BBDA-1ACD36F65367}" type="datetime1">
              <a:rPr lang="fi-FI" smtClean="0"/>
              <a:t>17.11.2017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3D6B8-AEF2-7644-BCFC-E23C7EE2D6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469671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C9705-1913-3C48-9ACD-7CE298CFCD89}" type="datetime1">
              <a:rPr lang="fi-FI" smtClean="0"/>
              <a:t>17.11.2017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3E0D7-245D-8F4B-8D89-D0A9381118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1195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C4C9705-1913-3C48-9ACD-7CE298CFCD89}" type="datetime1">
              <a:rPr lang="fi-FI" smtClean="0"/>
              <a:t>17.11.2017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53E0D7-245D-8F4B-8D89-D0A93811186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0513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C4C9705-1913-3C48-9ACD-7CE298CFCD89}" type="datetime1">
              <a:rPr lang="fi-FI" smtClean="0"/>
              <a:t>17.11.2017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53E0D7-245D-8F4B-8D89-D0A93811186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86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C4C9705-1913-3C48-9ACD-7CE298CFCD89}" type="datetime1">
              <a:rPr lang="fi-FI" smtClean="0"/>
              <a:t>17.11.2017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53E0D7-245D-8F4B-8D89-D0A93811186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5561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C4C9705-1913-3C48-9ACD-7CE298CFCD89}" type="datetime1">
              <a:rPr lang="fi-FI" smtClean="0"/>
              <a:t>17.11.2017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53E0D7-245D-8F4B-8D89-D0A93811186A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33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C4C9705-1913-3C48-9ACD-7CE298CFCD89}" type="datetime1">
              <a:rPr lang="fi-FI" smtClean="0"/>
              <a:t>17.11.2017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53E0D7-245D-8F4B-8D89-D0A93811186A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58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E2C22-9436-B549-BD77-9A2617812409}" type="datetime1">
              <a:rPr lang="fi-FI" smtClean="0"/>
              <a:t>17.11.2017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97A-4F66-DB49-8DFE-77548BC569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1971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5839-418C-4B75-8DAE-5DD1D1327EB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B7C8-ADE5-4094-A3D4-FD28F47A5ED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5839-418C-4B75-8DAE-5DD1D1327EB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B7C8-ADE5-4094-A3D4-FD28F47A5ED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22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5839-418C-4B75-8DAE-5DD1D1327EB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B7C8-ADE5-4094-A3D4-FD28F47A5ED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82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5839-418C-4B75-8DAE-5DD1D1327EB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B7C8-ADE5-4094-A3D4-FD28F47A5ED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51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5839-418C-4B75-8DAE-5DD1D1327EB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B7C8-ADE5-4094-A3D4-FD28F47A5ED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48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5839-418C-4B75-8DAE-5DD1D1327EB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B7C8-ADE5-4094-A3D4-FD28F47A5ED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1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5839-418C-4B75-8DAE-5DD1D1327EB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B7C8-ADE5-4094-A3D4-FD28F47A5ED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1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2599-6822-9647-852F-B26781541E76}" type="datetime1">
              <a:rPr lang="fi-FI" smtClean="0"/>
              <a:t>17.11.2017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97A-4F66-DB49-8DFE-77548BC569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274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3D90-FD12-DD4E-B9F3-7ECEC485D319}" type="datetime1">
              <a:rPr lang="fi-FI" smtClean="0"/>
              <a:t>17.11.2017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97A-4F66-DB49-8DFE-77548BC569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127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7B03-3904-C84E-93BB-68008E74E9EA}" type="datetime1">
              <a:rPr lang="fi-FI" smtClean="0"/>
              <a:t>17.11.2017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97A-4F66-DB49-8DFE-77548BC569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2605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21205" y="484485"/>
            <a:ext cx="8111687" cy="45732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13860" y="5169144"/>
            <a:ext cx="7729960" cy="7253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F2EA-0733-9C45-B57C-CAEB97A100C8}" type="datetime1">
              <a:rPr lang="fi-FI" smtClean="0"/>
              <a:t>17.11.2017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97A-4F66-DB49-8DFE-77548BC569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8594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5839-418C-4B75-8DAE-5DD1D1327EB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B7C8-ADE5-4094-A3D4-FD28F47A5ED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2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5839-418C-4B75-8DAE-5DD1D1327EB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B7C8-ADE5-4094-A3D4-FD28F47A5ED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3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5839-418C-4B75-8DAE-5DD1D1327EB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B7C8-ADE5-4094-A3D4-FD28F47A5ED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6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5839-418C-4B75-8DAE-5DD1D1327EB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B7C8-ADE5-4094-A3D4-FD28F47A5ED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1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Pajulahti_ppt_logo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41699" y="550548"/>
            <a:ext cx="7745100" cy="946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41700" y="1695689"/>
            <a:ext cx="7745101" cy="436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41699" y="6422421"/>
            <a:ext cx="82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6DE58-A2A8-C04B-8BCD-9451D7D57151}" type="datetime1">
              <a:rPr lang="fi-FI" smtClean="0"/>
              <a:t>17.11.2017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69155" y="642242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57201" y="6422421"/>
            <a:ext cx="484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297A-4F66-DB49-8DFE-77548BC569F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615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457200" rtl="0" eaLnBrk="1" latinLnBrk="0" hangingPunct="1">
        <a:spcBef>
          <a:spcPts val="168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47675" indent="-176213" algn="l" defTabSz="457200" rtl="0" eaLnBrk="1" latinLnBrk="0" hangingPunct="1">
        <a:spcBef>
          <a:spcPts val="168"/>
        </a:spcBef>
        <a:buFont typeface="Arial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4250" indent="-176213" algn="l" defTabSz="457200" rtl="0" eaLnBrk="1" latinLnBrk="0" hangingPunct="1">
        <a:spcBef>
          <a:spcPts val="168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176213" algn="l" defTabSz="457200" rtl="0" eaLnBrk="1" latinLnBrk="0" hangingPunct="1">
        <a:spcBef>
          <a:spcPts val="168"/>
        </a:spcBef>
        <a:buFont typeface="Arial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68"/>
        </a:spcBef>
        <a:buFont typeface="Arial"/>
        <a:buChar char="»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C45839-418C-4B75-8DAE-5DD1D1327EB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400"/>
              <a:t>17.11.2017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3C4B7C8-ADE5-4094-A3D4-FD28F47A5ED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2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latauslinkki:%20https://www.dropbox.com/s/1d6q8985sky0lz1/Urheiluopisto.mp4?dl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1d6q8985sky0lz1/Urheiluopisto.mp4?dl=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ajukko.pajulahti.com/course/view.php?id=62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6000" dirty="0" smtClean="0"/>
              <a:t>Liikunnan ammattitutkinto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TUTKINNON SUORITTAMINEN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1600" dirty="0" smtClean="0">
                <a:hlinkClick r:id="rId3"/>
              </a:rPr>
              <a:t>TUTKINTOSUORITUSTEN ARVIOINTI TUTUKSI</a:t>
            </a:r>
            <a:r>
              <a:rPr lang="fi-FI" sz="1600" dirty="0" smtClean="0">
                <a:hlinkClick r:id="rId3"/>
              </a:rPr>
              <a:t>!</a:t>
            </a:r>
            <a:endParaRPr lang="fi-FI" sz="1600" dirty="0"/>
          </a:p>
          <a:p>
            <a:endParaRPr lang="fi-FI" sz="1600" dirty="0" smtClean="0"/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9985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Arviointikeskustelujen ajankohdat </a:t>
            </a:r>
            <a:r>
              <a:rPr lang="fi-FI" dirty="0" smtClean="0"/>
              <a:t>VAIHE 4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Aineiston palautus päivämäärät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84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1873" y="712102"/>
            <a:ext cx="7408257" cy="1869260"/>
          </a:xfrm>
        </p:spPr>
        <p:txBody>
          <a:bodyPr>
            <a:normAutofit fontScale="90000"/>
          </a:bodyPr>
          <a:lstStyle/>
          <a:p>
            <a:r>
              <a:rPr lang="fi-F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Tavoitteenamme on kouluttaa osaavia ja </a:t>
            </a:r>
            <a:r>
              <a:rPr lang="fi-FI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ammattitaitaitoisia</a:t>
            </a:r>
            <a:r>
              <a:rPr lang="fi-F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liikunta-alan ammattilaisia yhdessä työelämän kanssa</a:t>
            </a:r>
            <a:br>
              <a:rPr lang="fi-F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* </a:t>
            </a:r>
            <a:r>
              <a:rPr lang="fi-FI" sz="1800" i="1" dirty="0" smtClean="0"/>
              <a:t>Työelämän näkemys millaista osaamista liikunta-alan ammattilaiselta odotetaan (kysely toteutettu keväällä 2016)</a:t>
            </a:r>
            <a:endParaRPr lang="fi-FI" sz="1800" i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2599-6822-9647-852F-B26781541E76}" type="datetime1">
              <a:rPr lang="fi-FI" smtClean="0"/>
              <a:t>17.11.2017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97A-4F66-DB49-8DFE-77548BC569FD}" type="slidenum">
              <a:rPr lang="fi-FI" smtClean="0"/>
              <a:t>11</a:t>
            </a:fld>
            <a:endParaRPr lang="fi-F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" t="32260" r="1619" b="22608"/>
          <a:stretch/>
        </p:blipFill>
        <p:spPr bwMode="auto">
          <a:xfrm>
            <a:off x="2087749" y="2953593"/>
            <a:ext cx="5971921" cy="230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525983" y="5017062"/>
            <a:ext cx="4135029" cy="1084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i="1" dirty="0" smtClean="0">
                <a:solidFill>
                  <a:schemeClr val="tx1"/>
                </a:solidFill>
              </a:rPr>
              <a:t>= Liikunta-alan </a:t>
            </a:r>
            <a:r>
              <a:rPr lang="fi-FI" i="1" dirty="0">
                <a:solidFill>
                  <a:schemeClr val="tx1"/>
                </a:solidFill>
              </a:rPr>
              <a:t>ammattilaisen jalanjälki  Pajulahdesta valmistuneelta liikunnan ammattilaiselta.</a:t>
            </a:r>
          </a:p>
        </p:txBody>
      </p:sp>
    </p:spTree>
    <p:extLst>
      <p:ext uri="{BB962C8B-B14F-4D97-AF65-F5344CB8AC3E}">
        <p14:creationId xmlns:p14="http://schemas.microsoft.com/office/powerpoint/2010/main" val="39993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Kertauksena vielä: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u="sng" dirty="0">
                <a:hlinkClick r:id="rId2"/>
              </a:rPr>
              <a:t>https://www.dropbox.com/s/1d6q8985sky0lz1/Urheiluopisto.mp4?dl=0</a:t>
            </a: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2599-6822-9647-852F-B26781541E76}" type="datetime1">
              <a:rPr lang="fi-FI" smtClean="0"/>
              <a:t>17.11.2017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97A-4F66-DB49-8DFE-77548BC569F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43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ilmakuva_ppt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" r="3257"/>
          <a:stretch>
            <a:fillRect/>
          </a:stretch>
        </p:blipFill>
        <p:spPr>
          <a:xfrm>
            <a:off x="129578" y="95004"/>
            <a:ext cx="8871918" cy="5708258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2599-6822-9647-852F-B26781541E76}" type="datetime1">
              <a:rPr lang="fi-FI" smtClean="0"/>
              <a:t>17.11.2017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97A-4F66-DB49-8DFE-77548BC569FD}" type="slidenum">
              <a:rPr lang="fi-FI" smtClean="0"/>
              <a:t>2</a:t>
            </a:fld>
            <a:endParaRPr lang="fi-FI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62" y="6016006"/>
            <a:ext cx="2363190" cy="55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52" y="5948987"/>
            <a:ext cx="1573480" cy="6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in paikkamerkki 5"/>
          <p:cNvSpPr>
            <a:spLocks noGrp="1"/>
          </p:cNvSpPr>
          <p:nvPr>
            <p:ph type="body" sz="half" idx="2"/>
          </p:nvPr>
        </p:nvSpPr>
        <p:spPr>
          <a:xfrm>
            <a:off x="3461656" y="4809506"/>
            <a:ext cx="4782163" cy="1085037"/>
          </a:xfrm>
        </p:spPr>
        <p:txBody>
          <a:bodyPr>
            <a:normAutofit/>
          </a:bodyPr>
          <a:lstStyle/>
          <a:p>
            <a:endParaRPr lang="fi-FI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76963" y="372524"/>
            <a:ext cx="7745100" cy="752270"/>
          </a:xfrm>
        </p:spPr>
        <p:txBody>
          <a:bodyPr/>
          <a:lstStyle/>
          <a:p>
            <a:r>
              <a:rPr lang="fi-FI" dirty="0" smtClean="0"/>
              <a:t>Liikunnan ammattitutkinto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41700" y="1238083"/>
            <a:ext cx="7745101" cy="4817953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Liikunnan </a:t>
            </a:r>
            <a:r>
              <a:rPr lang="fi-FI" dirty="0"/>
              <a:t>ammattitutkinto on aikuisille tarkoitettua ammatillista täydennyskoulutusta, joka tähtää ammattitaidon tunnistamiseen ammattitaidonnäytöillä. 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Tutkinto </a:t>
            </a:r>
            <a:r>
              <a:rPr lang="fi-FI" dirty="0"/>
              <a:t>on näyttötutkinto ja näyttötutkinnon ohessa järjestetään tutkintoon valmistava koulutus. </a:t>
            </a:r>
            <a:endParaRPr lang="fi-FI" dirty="0" smtClean="0"/>
          </a:p>
          <a:p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Valmistavan </a:t>
            </a:r>
            <a:r>
              <a:rPr lang="fi-FI" dirty="0"/>
              <a:t>koulutuksen tarkoituksena on helpottaa tutkintosuoritusten valmistelua, lisätä </a:t>
            </a:r>
            <a:r>
              <a:rPr lang="fi-FI" dirty="0" smtClean="0"/>
              <a:t>ammatillista </a:t>
            </a:r>
            <a:r>
              <a:rPr lang="fi-FI" dirty="0"/>
              <a:t>osaamista ja päivittää ammattitaitoja. 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endParaRPr lang="fi-FI" dirty="0" smtClean="0"/>
          </a:p>
          <a:p>
            <a:r>
              <a:rPr lang="fi-FI" dirty="0" smtClean="0"/>
              <a:t>Tutkinnonsuorittamista </a:t>
            </a:r>
            <a:r>
              <a:rPr lang="fi-FI" dirty="0"/>
              <a:t>säätelevät laki (631/1998) ja asetus (812/1998) ammatillisesta aikuiskoulutuksesta sekä laki (630/1998) ja asetus (811/1998) ammatillisesta koulutuksesta. Lisäksi oppilaitosta sitovat urheiluopistoja koskevat lait ja </a:t>
            </a:r>
            <a:r>
              <a:rPr lang="fi-FI" dirty="0" smtClean="0"/>
              <a:t>asetukset.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Tutkinnon </a:t>
            </a:r>
            <a:r>
              <a:rPr lang="fi-FI" dirty="0"/>
              <a:t>suorittanut työskentelee liikunnan suunnittelu- ja ohjaustehtävissä erilaisissa toimintaympäristöissä julkisella, yksityisellä tai kolmannella sektorilla. 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2599-6822-9647-852F-B26781541E76}" type="datetime1">
              <a:rPr lang="fi-FI" smtClean="0"/>
              <a:t>17.11.2017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97A-4F66-DB49-8DFE-77548BC569F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10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 smtClean="0">
                <a:solidFill>
                  <a:srgbClr val="0070C0"/>
                </a:solidFill>
              </a:rPr>
              <a:t>Liikunnan ammattitutkinto </a:t>
            </a:r>
            <a:br>
              <a:rPr lang="fi-FI" sz="2800" dirty="0" smtClean="0">
                <a:solidFill>
                  <a:srgbClr val="0070C0"/>
                </a:solidFill>
              </a:rPr>
            </a:br>
            <a:r>
              <a:rPr lang="fi-FI" sz="2800" dirty="0" smtClean="0">
                <a:solidFill>
                  <a:srgbClr val="0070C0"/>
                </a:solidFill>
              </a:rPr>
              <a:t>Suomalaisessa koulutusjärjestelmässä</a:t>
            </a:r>
            <a:endParaRPr lang="fi-FI" sz="2800" dirty="0">
              <a:solidFill>
                <a:srgbClr val="0070C0"/>
              </a:solidFill>
            </a:endParaRPr>
          </a:p>
        </p:txBody>
      </p:sp>
      <p:sp>
        <p:nvSpPr>
          <p:cNvPr id="14" name="Sisällön paikkamerkki 1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fi-FI" sz="1400" dirty="0"/>
              <a:t>Näyttötutkintojärjestelmän toimijoita ovat opetushallitus, tutkintotoimikunnat ja oppilaitokset. </a:t>
            </a:r>
            <a:endParaRPr lang="fi-FI" sz="1400" dirty="0" smtClean="0"/>
          </a:p>
          <a:p>
            <a:pPr marL="0" indent="0">
              <a:buNone/>
            </a:pPr>
            <a:endParaRPr lang="fi-FI" sz="1400" dirty="0" smtClean="0"/>
          </a:p>
          <a:p>
            <a:r>
              <a:rPr lang="fi-FI" sz="1400" dirty="0" smtClean="0"/>
              <a:t>Opetushallitus </a:t>
            </a:r>
            <a:r>
              <a:rPr lang="fi-FI" sz="1400" dirty="0"/>
              <a:t>vahvistaa tutkintojen perusteet ja asettaa toimikunnat. Tutkintotoimikunta vastaa näyttötutkintojen järjestämisestä ja valvomisesta, tekee tutkinnon </a:t>
            </a:r>
            <a:r>
              <a:rPr lang="fi-FI" sz="1400" dirty="0" smtClean="0"/>
              <a:t>järjestämissopimuksen</a:t>
            </a:r>
            <a:r>
              <a:rPr lang="fi-FI" sz="1400" dirty="0"/>
              <a:t>, antaa tutkintotodistukset. </a:t>
            </a:r>
            <a:endParaRPr lang="fi-FI" sz="1400" dirty="0" smtClean="0"/>
          </a:p>
          <a:p>
            <a:endParaRPr lang="fi-FI" sz="1400" dirty="0" smtClean="0"/>
          </a:p>
          <a:p>
            <a:r>
              <a:rPr lang="fi-FI" sz="1400" dirty="0" smtClean="0"/>
              <a:t>Oppilaitos </a:t>
            </a:r>
            <a:r>
              <a:rPr lang="fi-FI" sz="1400" dirty="0"/>
              <a:t>vastaa näyttötutkinnon </a:t>
            </a:r>
            <a:r>
              <a:rPr lang="fi-FI" sz="1400" dirty="0" err="1" smtClean="0"/>
              <a:t>henkilökohtaistamisesta</a:t>
            </a:r>
            <a:r>
              <a:rPr lang="fi-FI" sz="1400" dirty="0"/>
              <a:t>, valmistavan koulutuksen järjestämisestä ja käytännössä näyttötutkintojen järjestämisestä järjestämissopimuksen mukaisesti. </a:t>
            </a:r>
            <a:endParaRPr lang="fi-FI" sz="1400" dirty="0" smtClean="0"/>
          </a:p>
          <a:p>
            <a:endParaRPr lang="fi-FI" sz="1400" dirty="0" smtClean="0"/>
          </a:p>
          <a:p>
            <a:r>
              <a:rPr lang="fi-FI" sz="1400" dirty="0" smtClean="0"/>
              <a:t>Osaamisperusteisen </a:t>
            </a:r>
            <a:r>
              <a:rPr lang="fi-FI" sz="1400" dirty="0"/>
              <a:t>tutkintojen kuvaustavan avulla halutaan tukea elinikäistä oppimista, vahvistaa koulutuksen osaamisperusteisuutta, parantaa työllistymistä, lisätä liikkuvuutta ja kaventaa kuilua koulutuksen ja työelämän </a:t>
            </a:r>
            <a:r>
              <a:rPr lang="fi-FI" sz="1400" dirty="0" smtClean="0"/>
              <a:t>välillä</a:t>
            </a:r>
            <a:endParaRPr lang="fi-FI" sz="1400" dirty="0"/>
          </a:p>
          <a:p>
            <a:endParaRPr lang="fi-FI" sz="1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2599-6822-9647-852F-B26781541E76}" type="datetime1">
              <a:rPr lang="fi-FI" smtClean="0"/>
              <a:t>17.11.2017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97A-4F66-DB49-8DFE-77548BC569FD}" type="slidenum">
              <a:rPr lang="fi-FI" smtClean="0"/>
              <a:t>4</a:t>
            </a:fld>
            <a:endParaRPr lang="fi-FI"/>
          </a:p>
        </p:txBody>
      </p:sp>
      <p:cxnSp>
        <p:nvCxnSpPr>
          <p:cNvPr id="16" name="Suora nuoliyhdysviiva 15"/>
          <p:cNvCxnSpPr/>
          <p:nvPr/>
        </p:nvCxnSpPr>
        <p:spPr>
          <a:xfrm flipH="1">
            <a:off x="4291412" y="3062837"/>
            <a:ext cx="426245" cy="2832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0" y="1600202"/>
            <a:ext cx="362982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orakulmio 7"/>
          <p:cNvSpPr/>
          <p:nvPr/>
        </p:nvSpPr>
        <p:spPr>
          <a:xfrm>
            <a:off x="1772159" y="6190409"/>
            <a:ext cx="2519255" cy="323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dirty="0">
                <a:solidFill>
                  <a:schemeClr val="tx1"/>
                </a:solidFill>
              </a:rPr>
              <a:t>http://www.oph.fi/koulutus_ja_tutkinnot</a:t>
            </a:r>
          </a:p>
        </p:txBody>
      </p:sp>
    </p:spTree>
    <p:extLst>
      <p:ext uri="{BB962C8B-B14F-4D97-AF65-F5344CB8AC3E}">
        <p14:creationId xmlns:p14="http://schemas.microsoft.com/office/powerpoint/2010/main" val="13428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Liikunnan ammattitutkinto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1600202"/>
            <a:ext cx="3960421" cy="45259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i-FI" dirty="0" smtClean="0"/>
              <a:t>Valmistava koulutus</a:t>
            </a:r>
          </a:p>
          <a:p>
            <a:pPr marL="0" indent="0">
              <a:buNone/>
            </a:pPr>
            <a:r>
              <a:rPr lang="fi-FI" dirty="0" smtClean="0"/>
              <a:t>-&gt; osaamisen hankkiminen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Ammatin oppiminen</a:t>
            </a:r>
          </a:p>
          <a:p>
            <a:pPr marL="0" indent="0">
              <a:buNone/>
            </a:pPr>
            <a:r>
              <a:rPr lang="fi-FI" dirty="0" smtClean="0"/>
              <a:t>Ammattitaitovaatimusten ymmärtäminen ja niiden soveltamista käytäntöön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62005" y="1600202"/>
            <a:ext cx="4085111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i-FI" dirty="0" smtClean="0"/>
              <a:t>Tutkinnon suorittaminen</a:t>
            </a:r>
          </a:p>
          <a:p>
            <a:pPr marL="0" indent="0">
              <a:buNone/>
            </a:pPr>
            <a:r>
              <a:rPr lang="fi-FI" dirty="0" smtClean="0"/>
              <a:t>-&gt; osaamisen näyttäminen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Osaamisen näyttäminen toteutuu tutkinnon osittain tutkintosuoritus-tehtävillä ja ammattitaidon arviointi</a:t>
            </a:r>
            <a:endParaRPr lang="fi-FI" dirty="0"/>
          </a:p>
        </p:txBody>
      </p:sp>
      <p:sp>
        <p:nvSpPr>
          <p:cNvPr id="5" name="Nuoli oikealle 4"/>
          <p:cNvSpPr/>
          <p:nvPr/>
        </p:nvSpPr>
        <p:spPr>
          <a:xfrm>
            <a:off x="3503220" y="5104887"/>
            <a:ext cx="1543792" cy="102127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Oppimisalustana </a:t>
            </a:r>
            <a:r>
              <a:rPr lang="fi-FI" dirty="0" err="1" smtClean="0"/>
              <a:t>Moodle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i-FI" dirty="0"/>
          </a:p>
          <a:p>
            <a:pPr marL="0" indent="0">
              <a:buNone/>
            </a:pPr>
            <a:r>
              <a:rPr lang="fi-FI" sz="3000" dirty="0" smtClean="0">
                <a:hlinkClick r:id="rId2"/>
              </a:rPr>
              <a:t>http</a:t>
            </a:r>
            <a:r>
              <a:rPr lang="fi-FI" sz="3000" dirty="0">
                <a:hlinkClick r:id="rId2"/>
              </a:rPr>
              <a:t>://</a:t>
            </a:r>
            <a:r>
              <a:rPr lang="fi-FI" sz="3000" dirty="0" smtClean="0">
                <a:hlinkClick r:id="rId2"/>
              </a:rPr>
              <a:t>pajukko.pajulahti.com/course/view.php?id=621</a:t>
            </a:r>
            <a:endParaRPr lang="fi-FI" sz="3000" dirty="0" smtClean="0"/>
          </a:p>
          <a:p>
            <a:pPr marL="0" indent="0">
              <a:buNone/>
            </a:pPr>
            <a:endParaRPr lang="fi-FI" sz="3000" dirty="0"/>
          </a:p>
          <a:p>
            <a:endParaRPr lang="fi-FI" dirty="0"/>
          </a:p>
          <a:p>
            <a:r>
              <a:rPr lang="fi-FI" dirty="0"/>
              <a:t>Ohje opiskelijalle:</a:t>
            </a:r>
          </a:p>
          <a:p>
            <a:r>
              <a:rPr lang="fi-FI" dirty="0"/>
              <a:t>Luo </a:t>
            </a:r>
            <a:r>
              <a:rPr lang="fi-FI" dirty="0" err="1"/>
              <a:t>moodletunnus</a:t>
            </a:r>
            <a:r>
              <a:rPr lang="fi-FI" dirty="0"/>
              <a:t> Pajukon etusivulta.</a:t>
            </a:r>
          </a:p>
          <a:p>
            <a:r>
              <a:rPr lang="fi-FI" dirty="0"/>
              <a:t>Klikkaa linkkiä tai etsi kurssi LAT – </a:t>
            </a:r>
            <a:r>
              <a:rPr lang="fi-FI" dirty="0" err="1"/>
              <a:t>LAT</a:t>
            </a:r>
            <a:r>
              <a:rPr lang="fi-FI" dirty="0"/>
              <a:t> KSAO 2017 SYKSY</a:t>
            </a:r>
          </a:p>
          <a:p>
            <a:r>
              <a:rPr lang="fi-FI" dirty="0"/>
              <a:t>Lisää itsesi opiskelijaksi.</a:t>
            </a:r>
          </a:p>
          <a:p>
            <a:r>
              <a:rPr lang="fi-FI" dirty="0"/>
              <a:t>Kurssi löytyy nyt ”omat kurssit” valikosta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21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7506" y="229915"/>
            <a:ext cx="8787741" cy="946944"/>
          </a:xfrm>
        </p:spPr>
        <p:txBody>
          <a:bodyPr/>
          <a:lstStyle/>
          <a:p>
            <a:r>
              <a:rPr lang="fi-FI" sz="2000" dirty="0" smtClean="0"/>
              <a:t>Tutkintosuoritustehtävä:  </a:t>
            </a:r>
            <a:r>
              <a:rPr lang="fi-FI" dirty="0" smtClean="0"/>
              <a:t>Liikunnan ammattilaisena toimiminen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985652"/>
            <a:ext cx="8229601" cy="5272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600" b="1" dirty="0" smtClean="0"/>
              <a:t>Ammattitaitovaatimukset</a:t>
            </a:r>
          </a:p>
          <a:p>
            <a:pPr marL="0" indent="0">
              <a:buNone/>
            </a:pPr>
            <a:r>
              <a:rPr lang="fi-FI" sz="1600" b="1" dirty="0" smtClean="0"/>
              <a:t>Tutkinnon </a:t>
            </a:r>
            <a:r>
              <a:rPr lang="fi-FI" sz="1600" b="1" dirty="0"/>
              <a:t>suorittaja osaa: </a:t>
            </a:r>
            <a:endParaRPr lang="fi-FI" sz="1600" b="1" dirty="0" smtClean="0"/>
          </a:p>
          <a:p>
            <a:pPr marL="0" indent="0">
              <a:buNone/>
            </a:pPr>
            <a:endParaRPr lang="fi-FI" sz="1600" b="1" dirty="0"/>
          </a:p>
          <a:p>
            <a:r>
              <a:rPr lang="fi-FI" sz="1600" b="1" dirty="0" smtClean="0"/>
              <a:t> </a:t>
            </a:r>
            <a:r>
              <a:rPr lang="fi-FI" sz="1600" b="1" dirty="0"/>
              <a:t>toimia liikunnan toimintaympäristöissä </a:t>
            </a:r>
          </a:p>
          <a:p>
            <a:r>
              <a:rPr lang="fi-FI" sz="1600" b="1" dirty="0" smtClean="0"/>
              <a:t> </a:t>
            </a:r>
            <a:r>
              <a:rPr lang="fi-FI" sz="1600" b="1" dirty="0"/>
              <a:t>noudattaa työtään ohjaavia säädöksiä </a:t>
            </a:r>
          </a:p>
          <a:p>
            <a:r>
              <a:rPr lang="fi-FI" sz="1600" b="1" dirty="0" smtClean="0"/>
              <a:t>noudattaa </a:t>
            </a:r>
            <a:r>
              <a:rPr lang="fi-FI" sz="1600" b="1" dirty="0"/>
              <a:t>työnsä eettisiä periaatteita </a:t>
            </a:r>
          </a:p>
          <a:p>
            <a:r>
              <a:rPr lang="fi-FI" sz="1600" b="1" dirty="0" smtClean="0"/>
              <a:t>edistää </a:t>
            </a:r>
            <a:r>
              <a:rPr lang="fi-FI" sz="1600" b="1" dirty="0"/>
              <a:t>liikunnan toimintaympäristön turvallisuutta </a:t>
            </a:r>
          </a:p>
          <a:p>
            <a:r>
              <a:rPr lang="fi-FI" sz="1600" b="1" dirty="0" smtClean="0"/>
              <a:t>edistää </a:t>
            </a:r>
            <a:r>
              <a:rPr lang="fi-FI" sz="1600" b="1" dirty="0"/>
              <a:t>omaa työ- ja toimintakykyään </a:t>
            </a:r>
          </a:p>
          <a:p>
            <a:r>
              <a:rPr lang="fi-FI" sz="1600" b="1" dirty="0" smtClean="0"/>
              <a:t>arvioida </a:t>
            </a:r>
            <a:r>
              <a:rPr lang="fi-FI" sz="1600" b="1" dirty="0"/>
              <a:t>ja kehittää osaamistaan liikunnan ammattilaisena. </a:t>
            </a:r>
          </a:p>
          <a:p>
            <a:endParaRPr lang="fi-FI" sz="1600" b="1" dirty="0"/>
          </a:p>
          <a:p>
            <a:pPr marL="0" indent="0">
              <a:buNone/>
            </a:pPr>
            <a:r>
              <a:rPr lang="fi-FI" sz="1600" b="1" dirty="0"/>
              <a:t>A</a:t>
            </a:r>
            <a:r>
              <a:rPr lang="fi-FI" sz="1600" b="1" dirty="0" smtClean="0"/>
              <a:t>mmattitaitovaatimukset </a:t>
            </a:r>
            <a:r>
              <a:rPr lang="fi-FI" sz="1600" b="1" dirty="0"/>
              <a:t>osoitetaan seuraavanlaisin tehtävin liikunnan ammattilaisena toimiminen tutkinnon osassa: </a:t>
            </a:r>
            <a:endParaRPr lang="fi-FI" sz="1600" b="1" dirty="0" smtClean="0"/>
          </a:p>
          <a:p>
            <a:pPr marL="0" indent="0">
              <a:buNone/>
            </a:pPr>
            <a:endParaRPr lang="fi-FI" sz="1600" b="1" dirty="0"/>
          </a:p>
          <a:p>
            <a:pPr marL="457200" indent="-457200">
              <a:buAutoNum type="alphaUcParenR"/>
            </a:pPr>
            <a:r>
              <a:rPr lang="fi-FI" sz="1600" b="1" dirty="0" smtClean="0"/>
              <a:t>Omanpaikkakunnan </a:t>
            </a:r>
            <a:r>
              <a:rPr lang="fi-FI" sz="1600" b="1" dirty="0"/>
              <a:t>liikuntatoimijoiden selvitys </a:t>
            </a:r>
            <a:endParaRPr lang="fi-FI" sz="1600" b="1" dirty="0" smtClean="0"/>
          </a:p>
          <a:p>
            <a:pPr marL="0" indent="0">
              <a:buNone/>
            </a:pPr>
            <a:endParaRPr lang="fi-FI" sz="1600" b="1" dirty="0"/>
          </a:p>
          <a:p>
            <a:pPr marL="0" indent="0">
              <a:buNone/>
            </a:pPr>
            <a:r>
              <a:rPr lang="fi-FI" sz="1600" b="1" dirty="0"/>
              <a:t>B) Liikuntaan liittyvä työtehtävä – tai projektikokonaisuus sisältäen; suunnittelun, organisoinnin, toteutuksen ja arvioinnin </a:t>
            </a:r>
            <a:endParaRPr lang="fi-FI" sz="1600" b="1" dirty="0" smtClean="0"/>
          </a:p>
          <a:p>
            <a:pPr marL="0" indent="0">
              <a:buNone/>
            </a:pPr>
            <a:endParaRPr lang="fi-FI" sz="1600" b="1" dirty="0"/>
          </a:p>
          <a:p>
            <a:pPr marL="0" indent="0">
              <a:buNone/>
            </a:pPr>
            <a:r>
              <a:rPr lang="fi-FI" sz="1600" b="1" dirty="0"/>
              <a:t>C) </a:t>
            </a:r>
            <a:r>
              <a:rPr lang="fi-FI" sz="1600" b="1" dirty="0" err="1"/>
              <a:t>Itsearviointi</a:t>
            </a:r>
            <a:r>
              <a:rPr lang="fi-FI" sz="1600" b="1" dirty="0"/>
              <a:t> </a:t>
            </a:r>
            <a:endParaRPr lang="fi-FI" sz="1600" b="1" dirty="0" smtClean="0"/>
          </a:p>
          <a:p>
            <a:pPr marL="0" indent="0">
              <a:buNone/>
            </a:pPr>
            <a:endParaRPr lang="fi-FI" sz="1400" b="1" dirty="0"/>
          </a:p>
          <a:p>
            <a:pPr marL="0" indent="0">
              <a:buNone/>
            </a:pPr>
            <a:endParaRPr lang="fi-FI" sz="1400" b="1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2599-6822-9647-852F-B26781541E76}" type="datetime1">
              <a:rPr lang="fi-FI" smtClean="0"/>
              <a:t>17.11.2017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97A-4F66-DB49-8DFE-77548BC569F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21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 smtClean="0"/>
              <a:t/>
            </a:r>
            <a:br>
              <a:rPr lang="fi-FI" sz="2400" dirty="0" smtClean="0"/>
            </a:br>
            <a:endParaRPr lang="fi-FI" sz="24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904684"/>
              </p:ext>
            </p:extLst>
          </p:nvPr>
        </p:nvGraphicFramePr>
        <p:xfrm>
          <a:off x="562263" y="493614"/>
          <a:ext cx="8261103" cy="5800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Kaarinuoli oikealle 5"/>
          <p:cNvSpPr/>
          <p:nvPr/>
        </p:nvSpPr>
        <p:spPr>
          <a:xfrm>
            <a:off x="184958" y="1707420"/>
            <a:ext cx="377305" cy="1071048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0" y="2891758"/>
            <a:ext cx="344353" cy="10733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5" y="4037928"/>
            <a:ext cx="358381" cy="111706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1011504" y="788975"/>
            <a:ext cx="2281955" cy="3884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chemeClr val="tx1"/>
                </a:solidFill>
              </a:rPr>
              <a:t>Vaihe</a:t>
            </a:r>
            <a:r>
              <a:rPr lang="fi-FI" dirty="0" smtClean="0">
                <a:solidFill>
                  <a:schemeClr val="accent3"/>
                </a:solidFill>
              </a:rPr>
              <a:t> </a:t>
            </a:r>
            <a:endParaRPr lang="fi-FI" dirty="0">
              <a:solidFill>
                <a:schemeClr val="accent3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3293459" y="667740"/>
            <a:ext cx="3155893" cy="5360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Tutkinnonsuorittajan toimenpiteet</a:t>
            </a:r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647568" y="-1"/>
            <a:ext cx="7793303" cy="4936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AMMATTITAIDON OSOITTAMISPROSESSIN ERI VAIHEET</a:t>
            </a:r>
            <a:endParaRPr lang="fi-FI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7085049" y="922729"/>
            <a:ext cx="1282535" cy="3277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6875813" y="788975"/>
            <a:ext cx="1721922" cy="3884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Oppilaitos/arvioijat</a:t>
            </a:r>
            <a:endParaRPr lang="fi-FI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20259"/>
            <a:ext cx="8229600" cy="1143000"/>
          </a:xfrm>
        </p:spPr>
        <p:txBody>
          <a:bodyPr>
            <a:noAutofit/>
          </a:bodyPr>
          <a:lstStyle/>
          <a:p>
            <a:r>
              <a:rPr lang="fi-F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Tutkintosuoritussuunnitelmien </a:t>
            </a:r>
            <a:r>
              <a:rPr lang="fi-FI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palautus VAIHE </a:t>
            </a:r>
            <a:r>
              <a:rPr lang="fi-FI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i-FI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617517"/>
            <a:ext cx="8686800" cy="5508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sz="2800" dirty="0" smtClean="0"/>
              <a:t>Aineiston palautus  </a:t>
            </a:r>
            <a:r>
              <a:rPr lang="fi-FI" sz="2000" i="1" dirty="0" smtClean="0"/>
              <a:t>(</a:t>
            </a:r>
            <a:r>
              <a:rPr lang="fi-FI" sz="2000" i="1" dirty="0" err="1" smtClean="0"/>
              <a:t>tutkintosuoritussuunnitelma+mahd.arvioijan</a:t>
            </a:r>
            <a:r>
              <a:rPr lang="fi-FI" sz="2000" i="1" dirty="0" smtClean="0"/>
              <a:t> yhteystiedot) </a:t>
            </a:r>
            <a:endParaRPr lang="fi-FI" sz="2800" dirty="0" smtClean="0"/>
          </a:p>
          <a:p>
            <a:r>
              <a:rPr lang="fi-FI" sz="2800" dirty="0" smtClean="0"/>
              <a:t>Palautus </a:t>
            </a:r>
            <a:r>
              <a:rPr lang="fi-FI" sz="2800" dirty="0" err="1" smtClean="0"/>
              <a:t>väh</a:t>
            </a:r>
            <a:r>
              <a:rPr lang="fi-FI" sz="2800" dirty="0" smtClean="0"/>
              <a:t>. 4vko ennen suunniteltua aloitusta</a:t>
            </a:r>
            <a:endParaRPr lang="fi-FI" sz="2800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5" t="13715" r="29170" b="-3325"/>
          <a:stretch/>
        </p:blipFill>
        <p:spPr bwMode="auto">
          <a:xfrm>
            <a:off x="0" y="2624448"/>
            <a:ext cx="4352387" cy="534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2" t="11801" r="29663"/>
          <a:stretch/>
        </p:blipFill>
        <p:spPr bwMode="auto">
          <a:xfrm>
            <a:off x="4352387" y="2624448"/>
            <a:ext cx="4791613" cy="72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7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Mukautettu 6">
      <a:dk1>
        <a:srgbClr val="505050"/>
      </a:dk1>
      <a:lt1>
        <a:sysClr val="window" lastClr="FFFFFF"/>
      </a:lt1>
      <a:dk2>
        <a:srgbClr val="0096DC"/>
      </a:dk2>
      <a:lt2>
        <a:srgbClr val="EEECE1"/>
      </a:lt2>
      <a:accent1>
        <a:srgbClr val="0096DC"/>
      </a:accent1>
      <a:accent2>
        <a:srgbClr val="8CC83C"/>
      </a:accent2>
      <a:accent3>
        <a:srgbClr val="64962D"/>
      </a:accent3>
      <a:accent4>
        <a:srgbClr val="E641B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</TotalTime>
  <Words>465</Words>
  <Application>Microsoft Office PowerPoint</Application>
  <PresentationFormat>Näytössä katseltava diaesitys (4:3)</PresentationFormat>
  <Paragraphs>116</Paragraphs>
  <Slides>12</Slides>
  <Notes>5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14" baseType="lpstr">
      <vt:lpstr>Office-teema</vt:lpstr>
      <vt:lpstr>1_Office-teema</vt:lpstr>
      <vt:lpstr>Liikunnan ammattitutkinto   TUTKINNON SUORITTAMINEN</vt:lpstr>
      <vt:lpstr>PowerPoint-esitys</vt:lpstr>
      <vt:lpstr>Liikunnan ammattitutkinto</vt:lpstr>
      <vt:lpstr>Liikunnan ammattitutkinto  Suomalaisessa koulutusjärjestelmässä</vt:lpstr>
      <vt:lpstr>Liikunnan ammattitutkinto</vt:lpstr>
      <vt:lpstr>Oppimisalustana Moodle</vt:lpstr>
      <vt:lpstr>Tutkintosuoritustehtävä:  Liikunnan ammattilaisena toimiminen</vt:lpstr>
      <vt:lpstr> </vt:lpstr>
      <vt:lpstr>Tutkintosuoritussuunnitelmien palautus VAIHE 1</vt:lpstr>
      <vt:lpstr>Arviointikeskustelujen ajankohdat VAIHE 4</vt:lpstr>
      <vt:lpstr>Tavoitteenamme on kouluttaa osaavia ja ammattitaitaitoisia liikunta-alan ammattilaisia yhdessä työelämän kanssa  * Työelämän näkemys millaista osaamista liikunta-alan ammattilaiselta odotetaan (kysely toteutettu keväällä 2016)</vt:lpstr>
      <vt:lpstr>Kertauksena vielä: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Sirpa Outinen</dc:creator>
  <cp:lastModifiedBy>Maria Anttila</cp:lastModifiedBy>
  <cp:revision>82</cp:revision>
  <cp:lastPrinted>2016-08-09T11:35:32Z</cp:lastPrinted>
  <dcterms:created xsi:type="dcterms:W3CDTF">2015-12-03T06:53:49Z</dcterms:created>
  <dcterms:modified xsi:type="dcterms:W3CDTF">2017-11-17T07:10:05Z</dcterms:modified>
</cp:coreProperties>
</file>