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71" r:id="rId4"/>
    <p:sldId id="257" r:id="rId5"/>
    <p:sldId id="258" r:id="rId6"/>
    <p:sldId id="263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Palvelumuotoilu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Marja-Leena Kähärä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2504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41943" y="852710"/>
            <a:ext cx="8911687" cy="1280890"/>
          </a:xfrm>
        </p:spPr>
        <p:txBody>
          <a:bodyPr/>
          <a:lstStyle/>
          <a:p>
            <a:r>
              <a:rPr lang="fi-FI" dirty="0"/>
              <a:t>2. Tutki ja kiteytä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i="1" dirty="0" smtClean="0"/>
              <a:t>Tässä </a:t>
            </a:r>
            <a:r>
              <a:rPr lang="fi-FI" b="1" i="1" dirty="0"/>
              <a:t>vaiheessa keskitytään tarkentamaan suunnitteluhaaste sekä keräämään mahdollisimman laadukasta asiakasymmärrystietoa palvelun kohderyhmästä. </a:t>
            </a:r>
            <a:endParaRPr lang="fi-FI" dirty="0"/>
          </a:p>
          <a:p>
            <a:r>
              <a:rPr lang="fi-FI" dirty="0"/>
              <a:t>Tutki ja kiteytä -vaiheessa lähdetään syventämään ymmärrystä palvelun kohderyhmän todellisista </a:t>
            </a:r>
            <a:r>
              <a:rPr lang="fi-FI" dirty="0" smtClean="0"/>
              <a:t>tarpeista ja toiveista</a:t>
            </a:r>
            <a:endParaRPr lang="fi-FI" dirty="0" smtClean="0"/>
          </a:p>
          <a:p>
            <a:r>
              <a:rPr lang="fi-FI" dirty="0" smtClean="0"/>
              <a:t>Tavoitteena </a:t>
            </a:r>
            <a:r>
              <a:rPr lang="fi-FI" dirty="0"/>
              <a:t>on laajentaa näkemystä haasteesta, saada kokonaisvaltainen ymmärrys asiakkaasta ja löytää piilevät asiakastarpeet tai haasteen ratkaisemiseen vaikuttavat seikat.</a:t>
            </a:r>
          </a:p>
          <a:p>
            <a:r>
              <a:rPr lang="fi-FI" dirty="0"/>
              <a:t>Tiedon ja asiakasymmärryksen keräämisen tavoitteena on rakentaa kokonaisvaltainen suunnittelun perusta. </a:t>
            </a:r>
            <a:endParaRPr lang="fi-FI" dirty="0" smtClean="0"/>
          </a:p>
          <a:p>
            <a:r>
              <a:rPr lang="fi-FI" dirty="0" smtClean="0"/>
              <a:t>Vaiheen </a:t>
            </a:r>
            <a:r>
              <a:rPr lang="fi-FI" dirty="0"/>
              <a:t>aikana kerätystä tiedosta valikoidaan tärkeät näkökulmat ja tieto kiteytetään sellaiseen muotoon, että sitä on helppo jakaa ja hyödyntää palvelun kehittämisessä. </a:t>
            </a:r>
          </a:p>
        </p:txBody>
      </p:sp>
    </p:spTree>
    <p:extLst>
      <p:ext uri="{BB962C8B-B14F-4D97-AF65-F5344CB8AC3E}">
        <p14:creationId xmlns:p14="http://schemas.microsoft.com/office/powerpoint/2010/main" val="269543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72489" y="827310"/>
            <a:ext cx="8911687" cy="1280890"/>
          </a:xfrm>
        </p:spPr>
        <p:txBody>
          <a:bodyPr/>
          <a:lstStyle/>
          <a:p>
            <a:r>
              <a:rPr lang="fi-FI" dirty="0"/>
              <a:t>3. </a:t>
            </a:r>
            <a:r>
              <a:rPr lang="fi-FI" dirty="0" smtClean="0"/>
              <a:t>Ideoi</a:t>
            </a:r>
            <a:r>
              <a:rPr lang="fi-FI" dirty="0"/>
              <a:t>, kuvaa ja kokeile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73576" y="1904999"/>
            <a:ext cx="8915400" cy="4523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i="1" dirty="0" smtClean="0"/>
              <a:t>Tässä </a:t>
            </a:r>
            <a:r>
              <a:rPr lang="fi-FI" b="1" i="1" dirty="0"/>
              <a:t>vaiheessa kehitetään mahdollisimman paljon vaihtoehtoisia ratkaisuja organisaation tavoitteiden ja asiakastarpeiden ohjaamina. Ideoinnin ja konkretisoinnin tukena ovat muotoilun luovat ja ihmislähtöiset menetelmät.</a:t>
            </a:r>
            <a:endParaRPr lang="fi-FI" dirty="0"/>
          </a:p>
          <a:p>
            <a:r>
              <a:rPr lang="fi-FI" dirty="0"/>
              <a:t>Vaiheen aikana kuvauksien ja konkretisoinnin avulla ideat jalostuvat toteutuskelpoisiksi palvelukonsepteiksi, joita </a:t>
            </a:r>
            <a:r>
              <a:rPr lang="fi-FI" dirty="0" smtClean="0"/>
              <a:t>kokeillaan.</a:t>
            </a:r>
          </a:p>
          <a:p>
            <a:r>
              <a:rPr lang="fi-FI" dirty="0" smtClean="0"/>
              <a:t>Ideoita </a:t>
            </a:r>
            <a:r>
              <a:rPr lang="fi-FI" dirty="0"/>
              <a:t>voidaan arvioida monesta näkökulmasta, mm. asiakkaalle tuottaman arvon ja toteutuksen vaikeusasteen </a:t>
            </a:r>
            <a:r>
              <a:rPr lang="fi-FI" dirty="0" smtClean="0"/>
              <a:t>mukaan.</a:t>
            </a:r>
            <a:endParaRPr lang="fi-FI" dirty="0"/>
          </a:p>
          <a:p>
            <a:r>
              <a:rPr lang="fi-FI" dirty="0"/>
              <a:t>Nopeiden kokeilujen avulla saadaan </a:t>
            </a:r>
            <a:r>
              <a:rPr lang="fi-FI" dirty="0" smtClean="0"/>
              <a:t>tehokkaasti </a:t>
            </a:r>
            <a:r>
              <a:rPr lang="fi-FI" dirty="0"/>
              <a:t>tietää, mitkä ratkaisuista ovat elinkelpoisia ja joita kannattaa </a:t>
            </a:r>
            <a:r>
              <a:rPr lang="fi-FI" dirty="0" err="1"/>
              <a:t>jatkokehittää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Onnistunut </a:t>
            </a:r>
            <a:r>
              <a:rPr lang="fi-FI" dirty="0"/>
              <a:t>kokeilu synnyttää tietoa asiakkaiden hiljaisista tarpeista heidän kokemuksellisen reaktionsa kautta. </a:t>
            </a:r>
            <a:endParaRPr lang="fi-FI" dirty="0" smtClean="0"/>
          </a:p>
          <a:p>
            <a:r>
              <a:rPr lang="fi-FI" dirty="0" smtClean="0"/>
              <a:t>Kokeilut </a:t>
            </a:r>
            <a:r>
              <a:rPr lang="fi-FI" dirty="0"/>
              <a:t>voivat toimia näin ollen myös tehokkaana menetelmänä lisätä asiakasymmärrystä.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91304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1016000"/>
            <a:ext cx="8911687" cy="889000"/>
          </a:xfrm>
        </p:spPr>
        <p:txBody>
          <a:bodyPr>
            <a:normAutofit fontScale="90000"/>
          </a:bodyPr>
          <a:lstStyle/>
          <a:p>
            <a:r>
              <a:rPr lang="fi-FI" dirty="0"/>
              <a:t>4. Testaa ja toteuta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i="1" dirty="0" smtClean="0"/>
              <a:t>Tässä </a:t>
            </a:r>
            <a:r>
              <a:rPr lang="fi-FI" b="1" i="1" dirty="0"/>
              <a:t>vaiheessa valitut uudet ratkaisut viimeistellään, toteutetaan ja viedään </a:t>
            </a:r>
            <a:r>
              <a:rPr lang="fi-FI" b="1" i="1" dirty="0" smtClean="0"/>
              <a:t>markkinoille/toteutukseen.</a:t>
            </a:r>
            <a:endParaRPr lang="fi-FI" dirty="0"/>
          </a:p>
          <a:p>
            <a:r>
              <a:rPr lang="fi-FI" dirty="0"/>
              <a:t>Toteutusta tukevat erilaiset </a:t>
            </a:r>
            <a:r>
              <a:rPr lang="fi-FI" dirty="0" smtClean="0"/>
              <a:t>dokumentoinnit, joilla </a:t>
            </a:r>
            <a:r>
              <a:rPr lang="fi-FI" dirty="0"/>
              <a:t>kuvataan ja viimeistellään palvelukokonaisuus</a:t>
            </a:r>
            <a:r>
              <a:rPr lang="fi-FI" dirty="0" smtClean="0"/>
              <a:t>.</a:t>
            </a:r>
          </a:p>
          <a:p>
            <a:r>
              <a:rPr lang="fi-FI" dirty="0" smtClean="0"/>
              <a:t>Viimeistelyn </a:t>
            </a:r>
            <a:r>
              <a:rPr lang="fi-FI" dirty="0"/>
              <a:t>osana palvelu-uudistusta voidaan testata ja </a:t>
            </a:r>
            <a:r>
              <a:rPr lang="fi-FI" dirty="0" err="1"/>
              <a:t>pilotoida</a:t>
            </a:r>
            <a:r>
              <a:rPr lang="fi-FI" dirty="0"/>
              <a:t> oikeassa palveluympäristössä. </a:t>
            </a:r>
          </a:p>
          <a:p>
            <a:r>
              <a:rPr lang="fi-FI" dirty="0" smtClean="0"/>
              <a:t>Arvioinnilla </a:t>
            </a:r>
            <a:r>
              <a:rPr lang="fi-FI" dirty="0"/>
              <a:t>varmistetaan se, että palvelu on kilpailukykyinen tai projektissa saavutetaan tavoiteltu hyöty.</a:t>
            </a:r>
            <a:endParaRPr lang="fi-FI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3792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1385454"/>
            <a:ext cx="8911687" cy="519545"/>
          </a:xfrm>
        </p:spPr>
        <p:txBody>
          <a:bodyPr>
            <a:normAutofit fontScale="90000"/>
          </a:bodyPr>
          <a:lstStyle/>
          <a:p>
            <a:r>
              <a:rPr lang="fi-FI" dirty="0"/>
              <a:t>Palveluiden suunnittelu tarvelähtöisesti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256703" y="2807855"/>
            <a:ext cx="8915400" cy="3777622"/>
          </a:xfrm>
        </p:spPr>
        <p:txBody>
          <a:bodyPr/>
          <a:lstStyle/>
          <a:p>
            <a:r>
              <a:rPr lang="fi-FI" dirty="0" smtClean="0"/>
              <a:t>Palvelujen </a:t>
            </a:r>
            <a:r>
              <a:rPr lang="fi-FI" dirty="0"/>
              <a:t>sujuvuus on ensiarvoisen tärkeää, jos tavoitellaan positiivisesti erottuvaa ja mieleen jäävää asiakaskokemusta. </a:t>
            </a:r>
            <a:endParaRPr lang="fi-FI" dirty="0" smtClean="0"/>
          </a:p>
          <a:p>
            <a:r>
              <a:rPr lang="fi-FI" dirty="0" smtClean="0"/>
              <a:t>Palvelujen </a:t>
            </a:r>
            <a:r>
              <a:rPr lang="fi-FI" dirty="0"/>
              <a:t>kehittäminen alkaa siitä, että havainnoidaan reitti, jonka asiakas kulkee ensimmäisestä ajatuksesta palvelun käyttöön.</a:t>
            </a:r>
          </a:p>
          <a:p>
            <a:r>
              <a:rPr lang="fi-FI" dirty="0"/>
              <a:t>Palvelumuotoilun päämäärä on suunnitella ja kehittää palveluita yhtä aikaa sekä asiakkaan että liiketoiminnan näkökulmasta.</a:t>
            </a:r>
          </a:p>
        </p:txBody>
      </p:sp>
    </p:spTree>
    <p:extLst>
      <p:ext uri="{BB962C8B-B14F-4D97-AF65-F5344CB8AC3E}">
        <p14:creationId xmlns:p14="http://schemas.microsoft.com/office/powerpoint/2010/main" val="3375158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92925" y="1016000"/>
            <a:ext cx="8911687" cy="889000"/>
          </a:xfrm>
        </p:spPr>
        <p:txBody>
          <a:bodyPr/>
          <a:lstStyle/>
          <a:p>
            <a:r>
              <a:rPr lang="fi-FI" dirty="0"/>
              <a:t>Palvelumuotoilun ensisijainen tehtävä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 </a:t>
            </a:r>
            <a:r>
              <a:rPr lang="fi-FI" dirty="0"/>
              <a:t>varmistaa, että </a:t>
            </a:r>
            <a:r>
              <a:rPr lang="fi-FI" dirty="0" smtClean="0"/>
              <a:t>käyttäjälle </a:t>
            </a:r>
            <a:r>
              <a:rPr lang="fi-FI" dirty="0"/>
              <a:t>jää palvelun käyttämisestä myönteinen tunne ja että hän löytää tarvitsemansa ratkaisun.</a:t>
            </a:r>
          </a:p>
          <a:p>
            <a:r>
              <a:rPr lang="fi-FI" dirty="0"/>
              <a:t>Kaikkia palvelukokonaisuuksia voidaankin tarkkailla polkuna, jota pitkin asiakas kulkee. </a:t>
            </a:r>
            <a:endParaRPr lang="fi-FI" dirty="0" smtClean="0"/>
          </a:p>
          <a:p>
            <a:r>
              <a:rPr lang="fi-FI" dirty="0" smtClean="0"/>
              <a:t>Tyypillisesti </a:t>
            </a:r>
            <a:r>
              <a:rPr lang="fi-FI" dirty="0"/>
              <a:t>palvelupolku alkaa palvelun tai tuotteen etsinnästä ja päättyy siihen, kun asiakas poistuu </a:t>
            </a:r>
            <a:r>
              <a:rPr lang="fi-FI" dirty="0" smtClean="0"/>
              <a:t>palvelusta. </a:t>
            </a:r>
          </a:p>
          <a:p>
            <a:r>
              <a:rPr lang="fi-FI" dirty="0"/>
              <a:t>Jokaisessa vaiheessa tulee huomioida asiakkaan tarpeet. Vain näin saavutetaan lopputulos, jossa asiakas kokee palvelun tuottaneen hänelle arvoa.</a:t>
            </a:r>
          </a:p>
        </p:txBody>
      </p:sp>
    </p:spTree>
    <p:extLst>
      <p:ext uri="{BB962C8B-B14F-4D97-AF65-F5344CB8AC3E}">
        <p14:creationId xmlns:p14="http://schemas.microsoft.com/office/powerpoint/2010/main" val="2066298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Menetelmän valintaa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830" y="1745672"/>
            <a:ext cx="8915400" cy="4562763"/>
          </a:xfrm>
        </p:spPr>
        <p:txBody>
          <a:bodyPr>
            <a:normAutofit/>
          </a:bodyPr>
          <a:lstStyle/>
          <a:p>
            <a:r>
              <a:rPr lang="fi-FI" dirty="0" smtClean="0"/>
              <a:t>Kun </a:t>
            </a:r>
            <a:r>
              <a:rPr lang="fi-FI" dirty="0"/>
              <a:t>ollaan tavoittelemassa asiakasnäkökulmaa, hyvä menetelmä on sellainen, joka synnyttää empatiaa palvelun käyttäjiä kohtaan ja auttaa näkemään palvelutuokiot hänen näkökulmastaan. </a:t>
            </a:r>
            <a:endParaRPr lang="fi-FI" dirty="0" smtClean="0"/>
          </a:p>
          <a:p>
            <a:r>
              <a:rPr lang="fi-FI" dirty="0" smtClean="0"/>
              <a:t>Hyvän </a:t>
            </a:r>
            <a:r>
              <a:rPr lang="fi-FI" dirty="0"/>
              <a:t>menetelmän tunnistaa myös siitä, että se antaa </a:t>
            </a:r>
            <a:r>
              <a:rPr lang="fi-FI" dirty="0" smtClean="0"/>
              <a:t>ymmärrystä </a:t>
            </a:r>
            <a:r>
              <a:rPr lang="fi-FI" dirty="0"/>
              <a:t>käyttäjien arjesta ja palvelun käyttöön liittyvistä haasteista. </a:t>
            </a:r>
          </a:p>
          <a:p>
            <a:r>
              <a:rPr lang="fi-FI" dirty="0" smtClean="0"/>
              <a:t>Luovat </a:t>
            </a:r>
            <a:r>
              <a:rPr lang="fi-FI" dirty="0"/>
              <a:t>ja toiminnalliset menetelmät auttavat yleensä ihmisiä ilmaisemaan itseään ja tarpeitaan verbaalisen ilmaisun lisäksi myös muilla tavoin. </a:t>
            </a:r>
            <a:endParaRPr lang="fi-FI" dirty="0" smtClean="0"/>
          </a:p>
          <a:p>
            <a:r>
              <a:rPr lang="fi-FI" dirty="0" smtClean="0"/>
              <a:t>Se </a:t>
            </a:r>
            <a:r>
              <a:rPr lang="fi-FI" dirty="0"/>
              <a:t>mahdollistaa sellaisten ajatusten esille tulemisen, joita ihmiset eivät osaisi suoraan kysyttäessä sanoa. 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38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Hyvät menetelmät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06085" y="1905000"/>
            <a:ext cx="8915400" cy="4322567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tukevat </a:t>
            </a:r>
            <a:r>
              <a:rPr lang="fi-FI" dirty="0"/>
              <a:t>ihmisten osallistamista palveluiden kehittämisprosessiin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auttavat </a:t>
            </a:r>
            <a:r>
              <a:rPr lang="fi-FI" dirty="0"/>
              <a:t>tuomaan ja yhdistämään useita erilaisia näkökulmia ja saavat ihmiset työskentelemään kohti yhteistä päämäärää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Palvelumuotoilussa tarvitaan menetelmiä, jotka tukevat ratkaisujen syntymistä luovasti ja uusia ajatuksia etsien</a:t>
            </a:r>
            <a:r>
              <a:rPr lang="fi-FI" dirty="0" smtClean="0"/>
              <a:t>.</a:t>
            </a:r>
          </a:p>
          <a:p>
            <a:r>
              <a:rPr lang="fi-FI" dirty="0" smtClean="0"/>
              <a:t>Hyvän </a:t>
            </a:r>
            <a:r>
              <a:rPr lang="fi-FI" dirty="0"/>
              <a:t>menetelmän tunnistaa siitä, että se tukee myös ratkaisuidean konkretisointia sekä nopeaa kokeilemista. </a:t>
            </a:r>
            <a:endParaRPr lang="fi-FI" dirty="0" smtClean="0"/>
          </a:p>
          <a:p>
            <a:r>
              <a:rPr lang="fi-FI" dirty="0" smtClean="0"/>
              <a:t>Hyvä </a:t>
            </a:r>
            <a:r>
              <a:rPr lang="fi-FI" dirty="0"/>
              <a:t>menetelmä voi tukea sitä, että kerätystä tiedosta saadaan esille olennaiset asiat ja ne kiteytetään helposti ymmärrettävään jaettavaan muotoon. </a:t>
            </a:r>
            <a:endParaRPr lang="fi-FI" dirty="0" smtClean="0"/>
          </a:p>
          <a:p>
            <a:r>
              <a:rPr lang="fi-FI" dirty="0" smtClean="0"/>
              <a:t>Menetelmä </a:t>
            </a:r>
            <a:r>
              <a:rPr lang="fi-FI" dirty="0"/>
              <a:t>voi auttaa lisäksi priorisoimaan kehittämisen kannalta olennaiset asiat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Palvelumuotoilun menetelmät auttavat visualisoimaan eli kuvaamaan asiakkaan näkökulman ja aineettoman palvelun. </a:t>
            </a:r>
            <a:endParaRPr lang="fi-FI" dirty="0" smtClean="0"/>
          </a:p>
          <a:p>
            <a:r>
              <a:rPr lang="fi-FI" dirty="0" smtClean="0"/>
              <a:t>Kuvaaminen </a:t>
            </a:r>
            <a:r>
              <a:rPr lang="fi-FI" dirty="0"/>
              <a:t>auttaa eri osapuolia ottamaan kantaa kehitettävään asiaan ja se luo yhteistä ymmärrystä.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24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Palvelumuotoiluprosessin vaiheet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Palvelumuotoilun avulla tehtävä </a:t>
            </a:r>
            <a:r>
              <a:rPr lang="fi-FI" b="1" dirty="0"/>
              <a:t>palveluiden kehitystyö </a:t>
            </a:r>
            <a:r>
              <a:rPr lang="fi-FI" dirty="0"/>
              <a:t>voidaan jakaa seuraavaan neljään vaiheeseen.</a:t>
            </a:r>
          </a:p>
          <a:p>
            <a:endParaRPr lang="fi-FI" dirty="0"/>
          </a:p>
          <a:p>
            <a:r>
              <a:rPr lang="fi-FI" dirty="0"/>
              <a:t>Määrittele</a:t>
            </a:r>
          </a:p>
          <a:p>
            <a:endParaRPr lang="fi-FI" dirty="0"/>
          </a:p>
          <a:p>
            <a:r>
              <a:rPr lang="fi-FI" dirty="0"/>
              <a:t>Tutki ja kiteytä</a:t>
            </a:r>
          </a:p>
          <a:p>
            <a:endParaRPr lang="fi-FI" dirty="0"/>
          </a:p>
          <a:p>
            <a:r>
              <a:rPr lang="fi-FI" dirty="0"/>
              <a:t>Ideoi, kuvaa ja kokeile</a:t>
            </a:r>
          </a:p>
          <a:p>
            <a:endParaRPr lang="fi-FI" dirty="0"/>
          </a:p>
          <a:p>
            <a:r>
              <a:rPr lang="fi-FI" dirty="0"/>
              <a:t>Testaa ja toteuta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553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rosess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545" y="452583"/>
            <a:ext cx="6590722" cy="5929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75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797" y="947383"/>
            <a:ext cx="8911687" cy="1280890"/>
          </a:xfrm>
        </p:spPr>
        <p:txBody>
          <a:bodyPr/>
          <a:lstStyle/>
          <a:p>
            <a:r>
              <a:rPr lang="fi-FI" dirty="0"/>
              <a:t>1. Määrittele</a:t>
            </a:r>
            <a:r>
              <a:rPr lang="fi-FI" b="1" dirty="0"/>
              <a:t/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i="1" dirty="0" smtClean="0"/>
              <a:t>Tässä vaiheessa määritellään palvelun nykytilannetta - tavoitteena on selkeyttää organisaation sisäisiä ja liiketoiminnallisia tavoitteita sekä kerätä tietoa palvelun kipupisteistä.</a:t>
            </a:r>
            <a:endParaRPr lang="fi-FI" dirty="0" smtClean="0"/>
          </a:p>
          <a:p>
            <a:r>
              <a:rPr lang="fi-FI" dirty="0" smtClean="0"/>
              <a:t>Vaiheen </a:t>
            </a:r>
            <a:r>
              <a:rPr lang="fi-FI" dirty="0"/>
              <a:t>aikana kartoitetaan palvelun nykytilanne, jotta tunnistetaan palvelun haasteet ja mahdollisuudet. Nykytilannetta tarkastelemalla tunnistetaan ne seikat, joita halutaan tutkia tarkemmin.</a:t>
            </a:r>
          </a:p>
          <a:p>
            <a:r>
              <a:rPr lang="fi-FI" dirty="0" smtClean="0"/>
              <a:t>Vaiheen </a:t>
            </a:r>
            <a:r>
              <a:rPr lang="fi-FI" dirty="0"/>
              <a:t>aikana kerätystä tiedosta valikoidaan tärkeät näkökulmat ja tieto kiteytetään sellaiseen muotoon, että sitä on helppo hyödyntää palvelun kehittämisessä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9200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79976" y="1200727"/>
            <a:ext cx="8915400" cy="4645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Määrittele-vaiheen tärkeyttä voidaan perustella seuraavilla: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Opitaan jo olemassa olevista ratkaisuista – pullonkaulat ja </a:t>
            </a:r>
            <a:r>
              <a:rPr lang="fi-FI" dirty="0" smtClean="0"/>
              <a:t>helmet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 smtClean="0"/>
              <a:t>Kartoitetaan </a:t>
            </a:r>
            <a:r>
              <a:rPr lang="fi-FI" dirty="0"/>
              <a:t>olemassa oleva asiakastieto sekä myös tärkeä hiljainen tieto henkilökunnalta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Luodaan yhteinen ymmärrys kehittämisen </a:t>
            </a:r>
            <a:r>
              <a:rPr lang="fi-FI" dirty="0" smtClean="0"/>
              <a:t>tavoitteista</a:t>
            </a:r>
            <a:endParaRPr lang="fi-FI" dirty="0"/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Rajataan tutkittavaa haastetta ja kohderyhmää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Todetaan, mitkä asiat ovat olettamuksia, mitä ei tiedetä sekä mistä näkökulmista halutaan syvällisempää ymmärrystä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Sitoutetaan osapuolet kehittämiseen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fi-FI" dirty="0"/>
              <a:t>Asetetaan </a:t>
            </a:r>
            <a:r>
              <a:rPr lang="fi-FI" dirty="0" smtClean="0"/>
              <a:t>mittarit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9206772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162</TotalTime>
  <Words>699</Words>
  <Application>Microsoft Office PowerPoint</Application>
  <PresentationFormat>Laajakuva</PresentationFormat>
  <Paragraphs>65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Kuiskaus</vt:lpstr>
      <vt:lpstr>Palvelumuotoilu</vt:lpstr>
      <vt:lpstr>Palveluiden suunnittelu tarvelähtöisesti </vt:lpstr>
      <vt:lpstr>Palvelumuotoilun ensisijainen tehtävä </vt:lpstr>
      <vt:lpstr>Menetelmän valintaa </vt:lpstr>
      <vt:lpstr>Hyvät menetelmät </vt:lpstr>
      <vt:lpstr>Palvelumuotoiluprosessin vaiheet </vt:lpstr>
      <vt:lpstr>PowerPoint-esitys</vt:lpstr>
      <vt:lpstr>1. Määrittele </vt:lpstr>
      <vt:lpstr>PowerPoint-esitys</vt:lpstr>
      <vt:lpstr>2. Tutki ja kiteytä </vt:lpstr>
      <vt:lpstr>3. Ideoi, kuvaa ja kokeile </vt:lpstr>
      <vt:lpstr>4. Testaa ja toteuta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Palvelumuotoilu</dc:title>
  <dc:creator>Kähärä Marja-Leena</dc:creator>
  <cp:lastModifiedBy>Kähärä Marja-Leena</cp:lastModifiedBy>
  <cp:revision>23</cp:revision>
  <dcterms:created xsi:type="dcterms:W3CDTF">2020-03-22T08:31:11Z</dcterms:created>
  <dcterms:modified xsi:type="dcterms:W3CDTF">2021-09-07T14:37:14Z</dcterms:modified>
</cp:coreProperties>
</file>