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0"/>
  </p:notesMasterIdLst>
  <p:handoutMasterIdLst>
    <p:handoutMasterId r:id="rId31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58" r:id="rId26"/>
    <p:sldId id="284" r:id="rId27"/>
    <p:sldId id="285" r:id="rId28"/>
    <p:sldId id="279" r:id="rId29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24F70E-C294-4843-9F2F-4ED2D57E5D8F}" v="385" dt="2021-09-17T11:19:05.1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7807401A-1875-4E3F-8AE0-E6B633ED25A3}">
      <dgm:prSet custT="1"/>
      <dgm:spPr/>
      <dgm:t>
        <a:bodyPr/>
        <a:lstStyle/>
        <a:p>
          <a:r>
            <a:rPr lang="fi-FI" sz="2400" dirty="0"/>
            <a:t>Asiakkaan omia muutosta tukevia lausumia vahvistetaan</a:t>
          </a:r>
        </a:p>
      </dgm:t>
    </dgm:pt>
    <dgm:pt modelId="{84CAFA9A-4271-44CE-8047-21693AA180E7}" type="parTrans" cxnId="{D04426BC-915D-4C82-A947-10B6BA7E14BF}">
      <dgm:prSet/>
      <dgm:spPr/>
      <dgm:t>
        <a:bodyPr/>
        <a:lstStyle/>
        <a:p>
          <a:endParaRPr lang="fi-FI"/>
        </a:p>
      </dgm:t>
    </dgm:pt>
    <dgm:pt modelId="{79DDA2ED-E1CB-450E-A67C-2FA309A134CD}" type="sibTrans" cxnId="{D04426BC-915D-4C82-A947-10B6BA7E14BF}">
      <dgm:prSet phldrT="01" phldr="0"/>
      <dgm:spPr/>
      <dgm:t>
        <a:bodyPr/>
        <a:lstStyle/>
        <a:p>
          <a:r>
            <a:rPr lang="fi-FI"/>
            <a:t>01</a:t>
          </a:r>
          <a:endParaRPr lang="fi-FI" dirty="0"/>
        </a:p>
      </dgm:t>
    </dgm:pt>
    <dgm:pt modelId="{466BCACA-05DB-4A63-B48D-C2F0922F4E5F}">
      <dgm:prSet custT="1"/>
      <dgm:spPr/>
      <dgm:t>
        <a:bodyPr/>
        <a:lstStyle/>
        <a:p>
          <a:r>
            <a:rPr lang="fi-FI" sz="2400" dirty="0"/>
            <a:t>Käytetään objektiivisia havaintoihin perustuvia arviointimenetelmiä</a:t>
          </a:r>
        </a:p>
      </dgm:t>
    </dgm:pt>
    <dgm:pt modelId="{836606D2-4C14-4A56-A1D7-39FC94041C1B}" type="parTrans" cxnId="{87F9F68A-D81E-4B09-8393-FC2AD51935BA}">
      <dgm:prSet/>
      <dgm:spPr/>
      <dgm:t>
        <a:bodyPr/>
        <a:lstStyle/>
        <a:p>
          <a:endParaRPr lang="fi-FI"/>
        </a:p>
      </dgm:t>
    </dgm:pt>
    <dgm:pt modelId="{15CF70E9-E3A1-481C-B664-3520E059E13F}" type="sibTrans" cxnId="{87F9F68A-D81E-4B09-8393-FC2AD51935BA}">
      <dgm:prSet phldrT="02" phldr="0"/>
      <dgm:spPr/>
      <dgm:t>
        <a:bodyPr/>
        <a:lstStyle/>
        <a:p>
          <a:r>
            <a:rPr lang="fi-FI"/>
            <a:t>02</a:t>
          </a:r>
        </a:p>
      </dgm:t>
    </dgm:pt>
    <dgm:pt modelId="{BAF7DB4B-9452-454F-86C8-9985CB7FD40B}">
      <dgm:prSet custT="1"/>
      <dgm:spPr/>
      <dgm:t>
        <a:bodyPr/>
        <a:lstStyle/>
        <a:p>
          <a:r>
            <a:rPr lang="fi-FI" sz="2400" dirty="0"/>
            <a:t>Heräävä muutoshalu siirretään nopeasti toimintaan, sillä toiminnan muutos lisää itsearvostusta, pystyvyyttä ja minän toimintakykyä sekä kasvattaa sisäistä ristiriitaa</a:t>
          </a:r>
        </a:p>
      </dgm:t>
    </dgm:pt>
    <dgm:pt modelId="{638CECC2-4A31-4D7E-BF22-9F0F5C86B7B7}" type="parTrans" cxnId="{106D7F3F-87C9-49E1-B749-20D67C0132E4}">
      <dgm:prSet/>
      <dgm:spPr/>
      <dgm:t>
        <a:bodyPr/>
        <a:lstStyle/>
        <a:p>
          <a:endParaRPr lang="fi-FI"/>
        </a:p>
      </dgm:t>
    </dgm:pt>
    <dgm:pt modelId="{2BA2463E-1DA8-478B-BCE7-DF8CF519CB92}" type="sibTrans" cxnId="{106D7F3F-87C9-49E1-B749-20D67C0132E4}">
      <dgm:prSet phldrT="03" phldr="0"/>
      <dgm:spPr/>
      <dgm:t>
        <a:bodyPr/>
        <a:lstStyle/>
        <a:p>
          <a:r>
            <a:rPr lang="fi-FI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273D8800-7486-4EFA-A9FA-86BB7EC3A3EE}" type="pres">
      <dgm:prSet presAssocID="{7807401A-1875-4E3F-8AE0-E6B633ED25A3}" presName="compositeNode" presStyleCnt="0">
        <dgm:presLayoutVars>
          <dgm:bulletEnabled val="1"/>
        </dgm:presLayoutVars>
      </dgm:prSet>
      <dgm:spPr/>
    </dgm:pt>
    <dgm:pt modelId="{511E7CE2-5580-4D14-A4D0-5BBC48B5FFB3}" type="pres">
      <dgm:prSet presAssocID="{7807401A-1875-4E3F-8AE0-E6B633ED25A3}" presName="bgRect" presStyleLbl="alignNode1" presStyleIdx="0" presStyleCnt="3" custScaleY="133145" custLinFactNeighborX="282" custLinFactNeighborY="-17542"/>
      <dgm:spPr/>
    </dgm:pt>
    <dgm:pt modelId="{61D4E3DD-1C8F-40D4-873A-D20DA8A435F7}" type="pres">
      <dgm:prSet presAssocID="{79DDA2ED-E1CB-450E-A67C-2FA309A134CD}" presName="sibTransNodeRect" presStyleLbl="alignNode1" presStyleIdx="0" presStyleCnt="3" custScaleY="20159">
        <dgm:presLayoutVars>
          <dgm:chMax val="0"/>
          <dgm:bulletEnabled val="1"/>
        </dgm:presLayoutVars>
      </dgm:prSet>
      <dgm:spPr/>
    </dgm:pt>
    <dgm:pt modelId="{B42A28CE-2EBD-484A-9B58-D7DBDF7CE6B6}" type="pres">
      <dgm:prSet presAssocID="{7807401A-1875-4E3F-8AE0-E6B633ED25A3}" presName="nodeRect" presStyleLbl="alignNode1" presStyleIdx="0" presStyleCnt="3">
        <dgm:presLayoutVars>
          <dgm:bulletEnabled val="1"/>
        </dgm:presLayoutVars>
      </dgm:prSet>
      <dgm:spPr/>
    </dgm:pt>
    <dgm:pt modelId="{74510820-7CEA-4129-B5EE-18A1804110A9}" type="pres">
      <dgm:prSet presAssocID="{79DDA2ED-E1CB-450E-A67C-2FA309A134CD}" presName="sibTrans" presStyleCnt="0"/>
      <dgm:spPr/>
    </dgm:pt>
    <dgm:pt modelId="{18A71358-0486-4D97-A586-02773A4400C1}" type="pres">
      <dgm:prSet presAssocID="{466BCACA-05DB-4A63-B48D-C2F0922F4E5F}" presName="compositeNode" presStyleCnt="0">
        <dgm:presLayoutVars>
          <dgm:bulletEnabled val="1"/>
        </dgm:presLayoutVars>
      </dgm:prSet>
      <dgm:spPr/>
    </dgm:pt>
    <dgm:pt modelId="{209CBFDB-7722-486C-B283-0535C4B59FAF}" type="pres">
      <dgm:prSet presAssocID="{466BCACA-05DB-4A63-B48D-C2F0922F4E5F}" presName="bgRect" presStyleLbl="alignNode1" presStyleIdx="1" presStyleCnt="3" custScaleY="133145" custLinFactNeighborX="1" custLinFactNeighborY="23059"/>
      <dgm:spPr/>
    </dgm:pt>
    <dgm:pt modelId="{5C54D05D-006E-4C07-AE9B-782033EB70A0}" type="pres">
      <dgm:prSet presAssocID="{15CF70E9-E3A1-481C-B664-3520E059E13F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93201E39-1CB5-4331-8902-C5DAF3F0FDB1}" type="pres">
      <dgm:prSet presAssocID="{466BCACA-05DB-4A63-B48D-C2F0922F4E5F}" presName="nodeRect" presStyleLbl="alignNode1" presStyleIdx="1" presStyleCnt="3">
        <dgm:presLayoutVars>
          <dgm:bulletEnabled val="1"/>
        </dgm:presLayoutVars>
      </dgm:prSet>
      <dgm:spPr/>
    </dgm:pt>
    <dgm:pt modelId="{C1E91D13-5463-497E-B51E-E1859A881C2F}" type="pres">
      <dgm:prSet presAssocID="{15CF70E9-E3A1-481C-B664-3520E059E13F}" presName="sibTrans" presStyleCnt="0"/>
      <dgm:spPr/>
    </dgm:pt>
    <dgm:pt modelId="{7D4712F1-3AB3-471B-8B89-04DADB292508}" type="pres">
      <dgm:prSet presAssocID="{BAF7DB4B-9452-454F-86C8-9985CB7FD40B}" presName="compositeNode" presStyleCnt="0">
        <dgm:presLayoutVars>
          <dgm:bulletEnabled val="1"/>
        </dgm:presLayoutVars>
      </dgm:prSet>
      <dgm:spPr/>
    </dgm:pt>
    <dgm:pt modelId="{C9AC3DD0-BD76-42A9-97CB-9BB08A67DD4F}" type="pres">
      <dgm:prSet presAssocID="{BAF7DB4B-9452-454F-86C8-9985CB7FD40B}" presName="bgRect" presStyleLbl="alignNode1" presStyleIdx="2" presStyleCnt="3" custScaleY="133145" custLinFactNeighborX="315" custLinFactNeighborY="-30538"/>
      <dgm:spPr/>
    </dgm:pt>
    <dgm:pt modelId="{6D0D9413-C311-4568-86E5-04DD64815C7F}" type="pres">
      <dgm:prSet presAssocID="{2BA2463E-1DA8-478B-BCE7-DF8CF519CB92}" presName="sibTransNodeRect" presStyleLbl="alignNode1" presStyleIdx="2" presStyleCnt="3" custFlipVert="1" custScaleY="3077">
        <dgm:presLayoutVars>
          <dgm:chMax val="0"/>
          <dgm:bulletEnabled val="1"/>
        </dgm:presLayoutVars>
      </dgm:prSet>
      <dgm:spPr/>
    </dgm:pt>
    <dgm:pt modelId="{AE7B0871-4BA4-4F45-8760-F9B29B6C558E}" type="pres">
      <dgm:prSet presAssocID="{BAF7DB4B-9452-454F-86C8-9985CB7FD40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106D7F3F-87C9-49E1-B749-20D67C0132E4}" srcId="{8AA20905-3954-474B-A606-562BCA026DC1}" destId="{BAF7DB4B-9452-454F-86C8-9985CB7FD40B}" srcOrd="2" destOrd="0" parTransId="{638CECC2-4A31-4D7E-BF22-9F0F5C86B7B7}" sibTransId="{2BA2463E-1DA8-478B-BCE7-DF8CF519CB92}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AFA4177C-5DFC-4B82-BC0E-5028D9FD7CF9}" type="presOf" srcId="{7807401A-1875-4E3F-8AE0-E6B633ED25A3}" destId="{B42A28CE-2EBD-484A-9B58-D7DBDF7CE6B6}" srcOrd="1" destOrd="0" presId="urn:microsoft.com/office/officeart/2016/7/layout/LinearBlockProcessNumbered"/>
    <dgm:cxn modelId="{0AE2A284-59EC-403F-A92B-963E28D05884}" type="presOf" srcId="{466BCACA-05DB-4A63-B48D-C2F0922F4E5F}" destId="{93201E39-1CB5-4331-8902-C5DAF3F0FDB1}" srcOrd="1" destOrd="0" presId="urn:microsoft.com/office/officeart/2016/7/layout/LinearBlockProcessNumbered"/>
    <dgm:cxn modelId="{87F9F68A-D81E-4B09-8393-FC2AD51935BA}" srcId="{8AA20905-3954-474B-A606-562BCA026DC1}" destId="{466BCACA-05DB-4A63-B48D-C2F0922F4E5F}" srcOrd="1" destOrd="0" parTransId="{836606D2-4C14-4A56-A1D7-39FC94041C1B}" sibTransId="{15CF70E9-E3A1-481C-B664-3520E059E13F}"/>
    <dgm:cxn modelId="{6A767F8C-73E3-4350-8C17-AE5E67F59ECD}" type="presOf" srcId="{79DDA2ED-E1CB-450E-A67C-2FA309A134CD}" destId="{61D4E3DD-1C8F-40D4-873A-D20DA8A435F7}" srcOrd="0" destOrd="0" presId="urn:microsoft.com/office/officeart/2016/7/layout/LinearBlockProcessNumbered"/>
    <dgm:cxn modelId="{A1A668A1-73BE-4782-8A2A-F3A763803F1F}" type="presOf" srcId="{7807401A-1875-4E3F-8AE0-E6B633ED25A3}" destId="{511E7CE2-5580-4D14-A4D0-5BBC48B5FFB3}" srcOrd="0" destOrd="0" presId="urn:microsoft.com/office/officeart/2016/7/layout/LinearBlockProcessNumbered"/>
    <dgm:cxn modelId="{531D61AA-D685-458B-8419-A1C39AA0BA8D}" type="presOf" srcId="{BAF7DB4B-9452-454F-86C8-9985CB7FD40B}" destId="{C9AC3DD0-BD76-42A9-97CB-9BB08A67DD4F}" srcOrd="0" destOrd="0" presId="urn:microsoft.com/office/officeart/2016/7/layout/LinearBlockProcessNumbered"/>
    <dgm:cxn modelId="{D04426BC-915D-4C82-A947-10B6BA7E14BF}" srcId="{8AA20905-3954-474B-A606-562BCA026DC1}" destId="{7807401A-1875-4E3F-8AE0-E6B633ED25A3}" srcOrd="0" destOrd="0" parTransId="{84CAFA9A-4271-44CE-8047-21693AA180E7}" sibTransId="{79DDA2ED-E1CB-450E-A67C-2FA309A134CD}"/>
    <dgm:cxn modelId="{F8C90EC2-A0C6-4C85-915C-F7ACC5C5CB5D}" type="presOf" srcId="{466BCACA-05DB-4A63-B48D-C2F0922F4E5F}" destId="{209CBFDB-7722-486C-B283-0535C4B59FAF}" srcOrd="0" destOrd="0" presId="urn:microsoft.com/office/officeart/2016/7/layout/LinearBlockProcessNumbered"/>
    <dgm:cxn modelId="{3E327FDF-8C0B-4A7A-942D-0631E039C56F}" type="presOf" srcId="{BAF7DB4B-9452-454F-86C8-9985CB7FD40B}" destId="{AE7B0871-4BA4-4F45-8760-F9B29B6C558E}" srcOrd="1" destOrd="0" presId="urn:microsoft.com/office/officeart/2016/7/layout/LinearBlockProcessNumbered"/>
    <dgm:cxn modelId="{9FE59EE9-0113-4264-983F-A4F4B08516F4}" type="presOf" srcId="{2BA2463E-1DA8-478B-BCE7-DF8CF519CB92}" destId="{6D0D9413-C311-4568-86E5-04DD64815C7F}" srcOrd="0" destOrd="0" presId="urn:microsoft.com/office/officeart/2016/7/layout/LinearBlockProcessNumbered"/>
    <dgm:cxn modelId="{83DABEFB-136A-465B-8C23-D479D462B67C}" type="presOf" srcId="{15CF70E9-E3A1-481C-B664-3520E059E13F}" destId="{5C54D05D-006E-4C07-AE9B-782033EB70A0}" srcOrd="0" destOrd="0" presId="urn:microsoft.com/office/officeart/2016/7/layout/LinearBlockProcessNumbered"/>
    <dgm:cxn modelId="{C0A03EB3-FA12-4B2C-9EA6-F04A80760337}" type="presParOf" srcId="{579698BD-D232-4926-8D7B-29A69B90858B}" destId="{273D8800-7486-4EFA-A9FA-86BB7EC3A3EE}" srcOrd="0" destOrd="0" presId="urn:microsoft.com/office/officeart/2016/7/layout/LinearBlockProcessNumbered"/>
    <dgm:cxn modelId="{81453082-8AFF-4F6A-A22E-2FD58A4D0BE1}" type="presParOf" srcId="{273D8800-7486-4EFA-A9FA-86BB7EC3A3EE}" destId="{511E7CE2-5580-4D14-A4D0-5BBC48B5FFB3}" srcOrd="0" destOrd="0" presId="urn:microsoft.com/office/officeart/2016/7/layout/LinearBlockProcessNumbered"/>
    <dgm:cxn modelId="{5FF0654E-7110-41A2-9ED1-6DADDA6B8E69}" type="presParOf" srcId="{273D8800-7486-4EFA-A9FA-86BB7EC3A3EE}" destId="{61D4E3DD-1C8F-40D4-873A-D20DA8A435F7}" srcOrd="1" destOrd="0" presId="urn:microsoft.com/office/officeart/2016/7/layout/LinearBlockProcessNumbered"/>
    <dgm:cxn modelId="{765577FD-D88F-40C5-ACFB-98C82EA710EC}" type="presParOf" srcId="{273D8800-7486-4EFA-A9FA-86BB7EC3A3EE}" destId="{B42A28CE-2EBD-484A-9B58-D7DBDF7CE6B6}" srcOrd="2" destOrd="0" presId="urn:microsoft.com/office/officeart/2016/7/layout/LinearBlockProcessNumbered"/>
    <dgm:cxn modelId="{A819AF02-E6F6-4A4D-AD55-676F5F8F8FAA}" type="presParOf" srcId="{579698BD-D232-4926-8D7B-29A69B90858B}" destId="{74510820-7CEA-4129-B5EE-18A1804110A9}" srcOrd="1" destOrd="0" presId="urn:microsoft.com/office/officeart/2016/7/layout/LinearBlockProcessNumbered"/>
    <dgm:cxn modelId="{AB199E0E-025D-45BD-8154-25728F3DBDDF}" type="presParOf" srcId="{579698BD-D232-4926-8D7B-29A69B90858B}" destId="{18A71358-0486-4D97-A586-02773A4400C1}" srcOrd="2" destOrd="0" presId="urn:microsoft.com/office/officeart/2016/7/layout/LinearBlockProcessNumbered"/>
    <dgm:cxn modelId="{51E85403-11CB-4250-B50D-AA4FF980A10C}" type="presParOf" srcId="{18A71358-0486-4D97-A586-02773A4400C1}" destId="{209CBFDB-7722-486C-B283-0535C4B59FAF}" srcOrd="0" destOrd="0" presId="urn:microsoft.com/office/officeart/2016/7/layout/LinearBlockProcessNumbered"/>
    <dgm:cxn modelId="{2638CCF2-8ED9-4E2D-918A-C7E337D72E3D}" type="presParOf" srcId="{18A71358-0486-4D97-A586-02773A4400C1}" destId="{5C54D05D-006E-4C07-AE9B-782033EB70A0}" srcOrd="1" destOrd="0" presId="urn:microsoft.com/office/officeart/2016/7/layout/LinearBlockProcessNumbered"/>
    <dgm:cxn modelId="{5D1DC768-C534-488C-B588-A6AE5E0DEC1C}" type="presParOf" srcId="{18A71358-0486-4D97-A586-02773A4400C1}" destId="{93201E39-1CB5-4331-8902-C5DAF3F0FDB1}" srcOrd="2" destOrd="0" presId="urn:microsoft.com/office/officeart/2016/7/layout/LinearBlockProcessNumbered"/>
    <dgm:cxn modelId="{2AA1AC5E-8D00-46DA-B057-20C0FEDF5CBF}" type="presParOf" srcId="{579698BD-D232-4926-8D7B-29A69B90858B}" destId="{C1E91D13-5463-497E-B51E-E1859A881C2F}" srcOrd="3" destOrd="0" presId="urn:microsoft.com/office/officeart/2016/7/layout/LinearBlockProcessNumbered"/>
    <dgm:cxn modelId="{BBCE39D2-F9CC-4AC2-9828-1813F14CC4ED}" type="presParOf" srcId="{579698BD-D232-4926-8D7B-29A69B90858B}" destId="{7D4712F1-3AB3-471B-8B89-04DADB292508}" srcOrd="4" destOrd="0" presId="urn:microsoft.com/office/officeart/2016/7/layout/LinearBlockProcessNumbered"/>
    <dgm:cxn modelId="{8D93A380-F20C-40BC-9C20-44C6B0C33311}" type="presParOf" srcId="{7D4712F1-3AB3-471B-8B89-04DADB292508}" destId="{C9AC3DD0-BD76-42A9-97CB-9BB08A67DD4F}" srcOrd="0" destOrd="0" presId="urn:microsoft.com/office/officeart/2016/7/layout/LinearBlockProcessNumbered"/>
    <dgm:cxn modelId="{2A3ABC24-13DC-45A1-B6B7-CA89FA9E7C05}" type="presParOf" srcId="{7D4712F1-3AB3-471B-8B89-04DADB292508}" destId="{6D0D9413-C311-4568-86E5-04DD64815C7F}" srcOrd="1" destOrd="0" presId="urn:microsoft.com/office/officeart/2016/7/layout/LinearBlockProcessNumbered"/>
    <dgm:cxn modelId="{EC557948-58AC-46FE-8F23-F568B0343773}" type="presParOf" srcId="{7D4712F1-3AB3-471B-8B89-04DADB292508}" destId="{AE7B0871-4BA4-4F45-8760-F9B29B6C558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E7CE2-5580-4D14-A4D0-5BBC48B5FFB3}">
      <dsp:nvSpPr>
        <dsp:cNvPr id="0" name=""/>
        <dsp:cNvSpPr/>
      </dsp:nvSpPr>
      <dsp:spPr>
        <a:xfrm>
          <a:off x="10047" y="0"/>
          <a:ext cx="3275967" cy="52341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Asiakkaan omia muutosta tukevia lausumia vahvistetaan</a:t>
          </a:r>
        </a:p>
      </dsp:txBody>
      <dsp:txXfrm>
        <a:off x="10047" y="2093657"/>
        <a:ext cx="3275967" cy="3140486"/>
      </dsp:txXfrm>
    </dsp:sp>
    <dsp:sp modelId="{61D4E3DD-1C8F-40D4-873A-D20DA8A435F7}">
      <dsp:nvSpPr>
        <dsp:cNvPr id="0" name=""/>
        <dsp:cNvSpPr/>
      </dsp:nvSpPr>
      <dsp:spPr>
        <a:xfrm>
          <a:off x="808" y="1279231"/>
          <a:ext cx="3275967" cy="31699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01</a:t>
          </a:r>
          <a:endParaRPr lang="fi-FI" sz="1400" kern="1200" dirty="0"/>
        </a:p>
      </dsp:txBody>
      <dsp:txXfrm>
        <a:off x="808" y="1279231"/>
        <a:ext cx="3275967" cy="316993"/>
      </dsp:txXfrm>
    </dsp:sp>
    <dsp:sp modelId="{209CBFDB-7722-486C-B283-0535C4B59FAF}">
      <dsp:nvSpPr>
        <dsp:cNvPr id="0" name=""/>
        <dsp:cNvSpPr/>
      </dsp:nvSpPr>
      <dsp:spPr>
        <a:xfrm>
          <a:off x="3538886" y="7"/>
          <a:ext cx="3275967" cy="52341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Käytetään objektiivisia havaintoihin perustuvia arviointimenetelmiä</a:t>
          </a:r>
        </a:p>
      </dsp:txBody>
      <dsp:txXfrm>
        <a:off x="3538886" y="2093665"/>
        <a:ext cx="3275967" cy="3140486"/>
      </dsp:txXfrm>
    </dsp:sp>
    <dsp:sp modelId="{5C54D05D-006E-4C07-AE9B-782033EB70A0}">
      <dsp:nvSpPr>
        <dsp:cNvPr id="0" name=""/>
        <dsp:cNvSpPr/>
      </dsp:nvSpPr>
      <dsp:spPr>
        <a:xfrm>
          <a:off x="3538853" y="651495"/>
          <a:ext cx="3275967" cy="157246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02</a:t>
          </a:r>
        </a:p>
      </dsp:txBody>
      <dsp:txXfrm>
        <a:off x="3538853" y="651495"/>
        <a:ext cx="3275967" cy="1572464"/>
      </dsp:txXfrm>
    </dsp:sp>
    <dsp:sp modelId="{C9AC3DD0-BD76-42A9-97CB-9BB08A67DD4F}">
      <dsp:nvSpPr>
        <dsp:cNvPr id="0" name=""/>
        <dsp:cNvSpPr/>
      </dsp:nvSpPr>
      <dsp:spPr>
        <a:xfrm>
          <a:off x="7077707" y="0"/>
          <a:ext cx="3275967" cy="52341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Heräävä muutoshalu siirretään nopeasti toimintaan, sillä toiminnan muutos lisää itsearvostusta, pystyvyyttä ja minän toimintakykyä sekä kasvattaa sisäistä ristiriitaa</a:t>
          </a:r>
        </a:p>
      </dsp:txBody>
      <dsp:txXfrm>
        <a:off x="7077707" y="2093657"/>
        <a:ext cx="3275967" cy="3140486"/>
      </dsp:txXfrm>
    </dsp:sp>
    <dsp:sp modelId="{6D0D9413-C311-4568-86E5-04DD64815C7F}">
      <dsp:nvSpPr>
        <dsp:cNvPr id="0" name=""/>
        <dsp:cNvSpPr/>
      </dsp:nvSpPr>
      <dsp:spPr>
        <a:xfrm flipV="1">
          <a:off x="7076898" y="1413535"/>
          <a:ext cx="3275967" cy="48384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/>
            <a:t>03</a:t>
          </a:r>
        </a:p>
      </dsp:txBody>
      <dsp:txXfrm rot="10800000">
        <a:off x="7076898" y="1413535"/>
        <a:ext cx="3275967" cy="48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01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02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64AAAA-A231-425A-B9F7-C65A894D31A5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45C24C3-148E-4863-97BD-051354801B07}" type="datetime1">
              <a:rPr lang="fi-FI" smtClean="0"/>
              <a:t>17.9.2021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4CD035-2263-472F-9C57-0D3C73D9FF1D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23B96B-8F88-4295-8B34-92BE7A1202EF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FEB264-A0E3-4A7B-AE08-E04FD7794511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83670E-F201-4B55-8930-024C159A6F54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i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i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880B43-9D70-4D20-96AC-6648B7717B51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7" name="Tekstin paikkamerkki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8" name="Tekstin paikkamerkki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32EFF8-2CCD-45FA-8E31-B20909707BE8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Kuva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Kuva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Otsikk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9" name="Tekstin paikkamerkki 2"/>
          <p:cNvSpPr>
            <a:spLocks noGrp="1"/>
          </p:cNvSpPr>
          <p:nvPr>
            <p:ph type="body" idx="1"/>
          </p:nvPr>
        </p:nvSpPr>
        <p:spPr>
          <a:xfrm>
            <a:off x="913795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9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0" name="Kuvan paikkamerkki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kstin paikkamerkki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442788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9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3" name="Kuvan paikkamerkki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kstin paikkamerkki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7966697" y="3875613"/>
            <a:ext cx="3300984" cy="60475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19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26" name="Kuvan paikkamerkki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kstin paikkamerkki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252A8A-6AA3-44CC-A2FA-3F0D8BA5BBEF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A67D00-0E8A-4EAC-AC39-4F0E93DD6DCE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9FF24B-35F0-4075-9CDF-F3A98AC90B22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2422AF-DF7A-42CE-9D6B-F0BC7DF25053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C20C0-87AB-4527-996A-F91BDA0FCA83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Kuva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E0714C-B8B2-4001-BDCB-4CB46E5A1189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07E427-4A93-40F0-80C4-9B4B8FD7B9AF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761D9D-DBE2-47DF-8590-CF13F4F3F4BF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i-FI"/>
              <a:t>Muokkaa tekstin perustyylejä napsauttamalla</a:t>
            </a:r>
          </a:p>
          <a:p>
            <a:pPr lvl="1" rtl="0"/>
            <a:r>
              <a:rPr lang="fi-FI"/>
              <a:t>toinen taso</a:t>
            </a:r>
          </a:p>
          <a:p>
            <a:pPr lvl="2" rtl="0"/>
            <a:r>
              <a:rPr lang="fi-FI"/>
              <a:t>kolmas taso</a:t>
            </a:r>
          </a:p>
          <a:p>
            <a:pPr lvl="3" rtl="0"/>
            <a:r>
              <a:rPr lang="fi-FI"/>
              <a:t>neljäs taso</a:t>
            </a:r>
          </a:p>
          <a:p>
            <a:pPr lvl="4" rtl="0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C182C9-CA0C-4D01-9883-B388EDB9622F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38C4D1-56D7-447D-9F11-549171A73243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" dirty="0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81A7E130-6F31-4CBE-B4FD-B2083601DA0B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ssa on kuppi, kahvia, ruokaa, juoma&#10;&#10;Automaattisesti luotu kuvaus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4D13466-C63F-4979-A2D6-ED93A49CCD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45" y="3867807"/>
            <a:ext cx="11835330" cy="286863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70772"/>
            <a:ext cx="9440034" cy="1176915"/>
          </a:xfrm>
        </p:spPr>
        <p:txBody>
          <a:bodyPr rtlCol="0">
            <a:normAutofit/>
          </a:bodyPr>
          <a:lstStyle/>
          <a:p>
            <a:pPr rtl="0"/>
            <a:r>
              <a:rPr lang="fi" sz="7200" dirty="0"/>
              <a:t>Motivointi työvälineenä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1952488"/>
            <a:ext cx="9440034" cy="1397951"/>
          </a:xfrm>
        </p:spPr>
        <p:txBody>
          <a:bodyPr rtlCol="0">
            <a:normAutofit/>
          </a:bodyPr>
          <a:lstStyle/>
          <a:p>
            <a:pPr rtl="0"/>
            <a:r>
              <a:rPr lang="fi" sz="2800" dirty="0"/>
              <a:t>Otteita Jukka Oksasen samannimisestä kirjasta</a:t>
            </a:r>
          </a:p>
          <a:p>
            <a:pPr rtl="0"/>
            <a:r>
              <a:rPr lang="fi" sz="2400" dirty="0"/>
              <a:t>PS-kustannus 2014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F15C30-F0FE-4845-9030-6F3FEA26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Kriisin vaiheet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8A0A2D-F9B2-48D8-B86C-D5B46F398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Kieltäminen</a:t>
            </a:r>
          </a:p>
          <a:p>
            <a:r>
              <a:rPr lang="fi-FI" sz="2800" dirty="0"/>
              <a:t>Viha</a:t>
            </a:r>
          </a:p>
          <a:p>
            <a:r>
              <a:rPr lang="fi-FI" sz="2800" dirty="0"/>
              <a:t>Kaupanteko</a:t>
            </a:r>
          </a:p>
          <a:p>
            <a:r>
              <a:rPr lang="fi-FI" sz="2800" dirty="0"/>
              <a:t>Masennus ja tyhjyys</a:t>
            </a:r>
          </a:p>
          <a:p>
            <a:r>
              <a:rPr lang="fi-FI" sz="2800" dirty="0"/>
              <a:t>hyväksyminen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5FD4B1B-252E-4B3F-83DC-2654F8F24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0165A6E-2B63-4FFB-A45A-0C7CD3DE2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772" y="2496699"/>
            <a:ext cx="487680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4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182E7D-BC1C-46DB-9EC0-C3880A70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51" y="113753"/>
            <a:ext cx="10353762" cy="756745"/>
          </a:xfrm>
        </p:spPr>
        <p:txBody>
          <a:bodyPr/>
          <a:lstStyle/>
          <a:p>
            <a:r>
              <a:rPr lang="fi-FI" dirty="0"/>
              <a:t>Muutoksen vaihemalli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D167369-FE86-46F6-93D3-80EF3E5BC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39AF8291-4838-4694-BBAA-9F471BDBF36A}"/>
              </a:ext>
            </a:extLst>
          </p:cNvPr>
          <p:cNvSpPr/>
          <p:nvPr/>
        </p:nvSpPr>
        <p:spPr>
          <a:xfrm>
            <a:off x="3737355" y="1650124"/>
            <a:ext cx="5065986" cy="471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ED5FE9A-A506-43A4-B061-D1B78A858981}"/>
              </a:ext>
            </a:extLst>
          </p:cNvPr>
          <p:cNvCxnSpPr>
            <a:stCxn id="5" idx="0"/>
            <a:endCxn id="5" idx="4"/>
          </p:cNvCxnSpPr>
          <p:nvPr/>
        </p:nvCxnSpPr>
        <p:spPr>
          <a:xfrm>
            <a:off x="6270348" y="1650124"/>
            <a:ext cx="0" cy="471575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52E9BCB7-1DA0-48D9-B3DC-7A2BCF4F4907}"/>
              </a:ext>
            </a:extLst>
          </p:cNvPr>
          <p:cNvCxnSpPr/>
          <p:nvPr/>
        </p:nvCxnSpPr>
        <p:spPr>
          <a:xfrm>
            <a:off x="4130566" y="2732690"/>
            <a:ext cx="4162096" cy="2638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uora yhdysviiva 10">
            <a:extLst>
              <a:ext uri="{FF2B5EF4-FFF2-40B4-BE49-F238E27FC236}">
                <a16:creationId xmlns:a16="http://schemas.microsoft.com/office/drawing/2014/main" id="{F88D728B-C53D-4E2D-B2F0-BE09B25B080C}"/>
              </a:ext>
            </a:extLst>
          </p:cNvPr>
          <p:cNvCxnSpPr/>
          <p:nvPr/>
        </p:nvCxnSpPr>
        <p:spPr>
          <a:xfrm flipV="1">
            <a:off x="4130566" y="2858810"/>
            <a:ext cx="4246179" cy="2488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kstiruutu 11">
            <a:extLst>
              <a:ext uri="{FF2B5EF4-FFF2-40B4-BE49-F238E27FC236}">
                <a16:creationId xmlns:a16="http://schemas.microsoft.com/office/drawing/2014/main" id="{8D8CCD20-732E-4E51-B2B5-E49A8678D258}"/>
              </a:ext>
            </a:extLst>
          </p:cNvPr>
          <p:cNvSpPr txBox="1"/>
          <p:nvPr/>
        </p:nvSpPr>
        <p:spPr>
          <a:xfrm>
            <a:off x="6705600" y="3899338"/>
            <a:ext cx="176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HARKINTA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FCF5F09-8436-4FE8-90D5-4E1381501ECB}"/>
              </a:ext>
            </a:extLst>
          </p:cNvPr>
          <p:cNvSpPr txBox="1"/>
          <p:nvPr/>
        </p:nvSpPr>
        <p:spPr>
          <a:xfrm>
            <a:off x="6327228" y="5486400"/>
            <a:ext cx="1471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PÄÄTÖS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10D3E11-723E-430B-98B9-9A39E66AAD61}"/>
              </a:ext>
            </a:extLst>
          </p:cNvPr>
          <p:cNvSpPr txBox="1"/>
          <p:nvPr/>
        </p:nvSpPr>
        <p:spPr>
          <a:xfrm>
            <a:off x="4645572" y="5221123"/>
            <a:ext cx="149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TOIMINTA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B58EBCCE-7BE7-4DA4-902E-F8CAE9D29476}"/>
              </a:ext>
            </a:extLst>
          </p:cNvPr>
          <p:cNvSpPr txBox="1"/>
          <p:nvPr/>
        </p:nvSpPr>
        <p:spPr>
          <a:xfrm>
            <a:off x="3899337" y="3899338"/>
            <a:ext cx="2070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VAKIINTUMINEN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DB6809DF-D80D-4BBD-B142-110C7802B0B0}"/>
              </a:ext>
            </a:extLst>
          </p:cNvPr>
          <p:cNvSpPr txBox="1"/>
          <p:nvPr/>
        </p:nvSpPr>
        <p:spPr>
          <a:xfrm>
            <a:off x="4645572" y="2205164"/>
            <a:ext cx="162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LIPSAHDUS TAI RETKAHDUS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2930D21C-D4F7-41FD-B20B-11A7FD3866FF}"/>
              </a:ext>
            </a:extLst>
          </p:cNvPr>
          <p:cNvSpPr txBox="1"/>
          <p:nvPr/>
        </p:nvSpPr>
        <p:spPr>
          <a:xfrm>
            <a:off x="6400799" y="2666829"/>
            <a:ext cx="189186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ESIHARKINTA</a:t>
            </a:r>
          </a:p>
          <a:p>
            <a:r>
              <a:rPr lang="fi-FI" dirty="0"/>
              <a:t>        </a:t>
            </a:r>
            <a:r>
              <a:rPr lang="fi-FI" sz="2800" b="1" dirty="0"/>
              <a:t>1.</a:t>
            </a:r>
            <a:endParaRPr lang="fi-FI" b="1" dirty="0"/>
          </a:p>
        </p:txBody>
      </p:sp>
      <p:sp>
        <p:nvSpPr>
          <p:cNvPr id="25" name="Nuoli: Kaareva vasemmalle 24">
            <a:extLst>
              <a:ext uri="{FF2B5EF4-FFF2-40B4-BE49-F238E27FC236}">
                <a16:creationId xmlns:a16="http://schemas.microsoft.com/office/drawing/2014/main" id="{2A160236-86C4-447E-A64E-4C3FD78C8B4D}"/>
              </a:ext>
            </a:extLst>
          </p:cNvPr>
          <p:cNvSpPr/>
          <p:nvPr/>
        </p:nvSpPr>
        <p:spPr>
          <a:xfrm>
            <a:off x="7798676" y="1650123"/>
            <a:ext cx="1755223" cy="52972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26" name="Nuoli: Kaareva vasemmalle 25">
            <a:extLst>
              <a:ext uri="{FF2B5EF4-FFF2-40B4-BE49-F238E27FC236}">
                <a16:creationId xmlns:a16="http://schemas.microsoft.com/office/drawing/2014/main" id="{15857F05-FBD8-4898-BEF2-9C520671E520}"/>
              </a:ext>
            </a:extLst>
          </p:cNvPr>
          <p:cNvSpPr/>
          <p:nvPr/>
        </p:nvSpPr>
        <p:spPr>
          <a:xfrm rot="10205439">
            <a:off x="3546819" y="2079551"/>
            <a:ext cx="652346" cy="18400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956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6958D9-0D09-4154-AC40-1C38A5D49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367" y="693683"/>
            <a:ext cx="5214748" cy="5121329"/>
          </a:xfrm>
        </p:spPr>
        <p:txBody>
          <a:bodyPr anchor="ctr">
            <a:normAutofit/>
          </a:bodyPr>
          <a:lstStyle/>
          <a:p>
            <a:r>
              <a:rPr lang="fi-FI" sz="2800" b="1" dirty="0"/>
              <a:t>MUUTOS </a:t>
            </a:r>
            <a:br>
              <a:rPr lang="fi-FI" sz="2800" b="1" dirty="0"/>
            </a:br>
            <a:r>
              <a:rPr lang="fi-FI" sz="2800" b="1" dirty="0"/>
              <a:t>ON PROSESSI,</a:t>
            </a:r>
            <a:br>
              <a:rPr lang="fi-FI" sz="2800" b="1" dirty="0"/>
            </a:br>
            <a:r>
              <a:rPr lang="fi-FI" sz="2800" b="1" dirty="0"/>
              <a:t> JOTA EI VOI KIIREHTIÄ!</a:t>
            </a:r>
            <a:br>
              <a:rPr lang="fi-FI" sz="2800" b="1" dirty="0"/>
            </a:br>
            <a:br>
              <a:rPr lang="fi-FI" sz="2800" b="1" dirty="0"/>
            </a:br>
            <a:r>
              <a:rPr lang="fi-FI" sz="2800" b="1" dirty="0"/>
              <a:t>JOKAISELLA ON </a:t>
            </a:r>
            <a:br>
              <a:rPr lang="fi-FI" sz="2800" b="1" dirty="0"/>
            </a:br>
            <a:r>
              <a:rPr lang="fi-FI" sz="2800" b="1" dirty="0"/>
              <a:t>OMA </a:t>
            </a:r>
            <a:br>
              <a:rPr lang="fi-FI" sz="2800" b="1" dirty="0"/>
            </a:br>
            <a:r>
              <a:rPr lang="fi-FI" sz="2800" b="1" dirty="0"/>
              <a:t>AIKATAULUNSA!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BE44203-2C14-44ED-BAA3-B56937A4A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4" r="5650"/>
          <a:stretch/>
        </p:blipFill>
        <p:spPr>
          <a:xfrm>
            <a:off x="738048" y="1256124"/>
            <a:ext cx="5357952" cy="3996445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52E654-3F8B-4EF3-8EA8-3CBF5068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05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AA84EB-D8BA-44FB-9C8A-65A37679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6526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fi-FI" dirty="0"/>
              <a:t>ULKOISESTA MOTIVAATIOSTA SISÄISEEN</a:t>
            </a:r>
            <a:br>
              <a:rPr lang="fi-FI" dirty="0"/>
            </a:br>
            <a:r>
              <a:rPr lang="fi-FI" sz="1800" b="1" dirty="0"/>
              <a:t>KYSE ON AJATTELUN LAADUSTA</a:t>
            </a:r>
            <a:r>
              <a:rPr lang="fi-FI" sz="4900" b="1" dirty="0"/>
              <a:t> </a:t>
            </a:r>
            <a:endParaRPr lang="fi-FI" b="1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1F4ACE-909F-48E3-8572-655A494E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85701"/>
            <a:ext cx="2743200" cy="365125"/>
          </a:xfrm>
        </p:spPr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C32C37D6-3BB1-4EE4-A7ED-7938369B2915}"/>
              </a:ext>
            </a:extLst>
          </p:cNvPr>
          <p:cNvSpPr/>
          <p:nvPr/>
        </p:nvSpPr>
        <p:spPr>
          <a:xfrm>
            <a:off x="8201099" y="993381"/>
            <a:ext cx="2385848" cy="20600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9E4602A5-144B-497C-92B7-2B45DE91AACF}"/>
              </a:ext>
            </a:extLst>
          </p:cNvPr>
          <p:cNvSpPr/>
          <p:nvPr/>
        </p:nvSpPr>
        <p:spPr>
          <a:xfrm>
            <a:off x="4513265" y="1611038"/>
            <a:ext cx="2385848" cy="20600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175C53E6-29FC-4F80-9046-EA3B84B349A0}"/>
              </a:ext>
            </a:extLst>
          </p:cNvPr>
          <p:cNvSpPr/>
          <p:nvPr/>
        </p:nvSpPr>
        <p:spPr>
          <a:xfrm>
            <a:off x="1140642" y="2467275"/>
            <a:ext cx="2385848" cy="206002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4F5D687-B380-4A0E-9A3F-F281B2A420A1}"/>
              </a:ext>
            </a:extLst>
          </p:cNvPr>
          <p:cNvSpPr txBox="1"/>
          <p:nvPr/>
        </p:nvSpPr>
        <p:spPr>
          <a:xfrm>
            <a:off x="1338174" y="3105834"/>
            <a:ext cx="1933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EI</a:t>
            </a:r>
          </a:p>
          <a:p>
            <a:pPr algn="ctr"/>
            <a:r>
              <a:rPr lang="fi-FI" dirty="0"/>
              <a:t>MOTIVAATIOTA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DC69855-9811-4BA3-992F-FFE9FFB01FBC}"/>
              </a:ext>
            </a:extLst>
          </p:cNvPr>
          <p:cNvSpPr txBox="1"/>
          <p:nvPr/>
        </p:nvSpPr>
        <p:spPr>
          <a:xfrm>
            <a:off x="4686685" y="2398986"/>
            <a:ext cx="2039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ULKOINEN </a:t>
            </a:r>
          </a:p>
          <a:p>
            <a:pPr algn="ctr"/>
            <a:r>
              <a:rPr lang="fi-FI" dirty="0"/>
              <a:t>MOTIVAATIO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85DEF97-A6DF-4050-B1F8-7ED30B95BDFD}"/>
              </a:ext>
            </a:extLst>
          </p:cNvPr>
          <p:cNvSpPr txBox="1"/>
          <p:nvPr/>
        </p:nvSpPr>
        <p:spPr>
          <a:xfrm>
            <a:off x="8497551" y="1752655"/>
            <a:ext cx="1792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>
                <a:solidFill>
                  <a:schemeClr val="bg2"/>
                </a:solidFill>
              </a:rPr>
              <a:t>SISÄINEN</a:t>
            </a:r>
          </a:p>
          <a:p>
            <a:pPr algn="ctr"/>
            <a:r>
              <a:rPr lang="fi-FI" dirty="0">
                <a:solidFill>
                  <a:schemeClr val="bg2"/>
                </a:solidFill>
              </a:rPr>
              <a:t>MOTIVAATIO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46E53B1-1200-4B4F-9525-5E9636C9F1F6}"/>
              </a:ext>
            </a:extLst>
          </p:cNvPr>
          <p:cNvSpPr txBox="1"/>
          <p:nvPr/>
        </p:nvSpPr>
        <p:spPr>
          <a:xfrm>
            <a:off x="919119" y="4765435"/>
            <a:ext cx="2533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ULKOINEN JA </a:t>
            </a:r>
          </a:p>
          <a:p>
            <a:pPr algn="ctr"/>
            <a:r>
              <a:rPr lang="fi-FI" sz="1600" dirty="0"/>
              <a:t>PERSOONATON</a:t>
            </a:r>
          </a:p>
        </p:txBody>
      </p:sp>
      <p:sp>
        <p:nvSpPr>
          <p:cNvPr id="15" name="Nuoli: Oikea 14">
            <a:extLst>
              <a:ext uri="{FF2B5EF4-FFF2-40B4-BE49-F238E27FC236}">
                <a16:creationId xmlns:a16="http://schemas.microsoft.com/office/drawing/2014/main" id="{523E582B-B24A-4E8F-AC8E-DA270D98495D}"/>
              </a:ext>
            </a:extLst>
          </p:cNvPr>
          <p:cNvSpPr/>
          <p:nvPr/>
        </p:nvSpPr>
        <p:spPr>
          <a:xfrm rot="20796134">
            <a:off x="3066449" y="3672038"/>
            <a:ext cx="5633545" cy="364050"/>
          </a:xfrm>
          <a:prstGeom prst="rightArrow">
            <a:avLst/>
          </a:prstGeom>
          <a:solidFill>
            <a:schemeClr val="tx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0CD67F64-75E6-4FF3-AD2F-064F460F3282}"/>
              </a:ext>
            </a:extLst>
          </p:cNvPr>
          <p:cNvSpPr txBox="1"/>
          <p:nvPr/>
        </p:nvSpPr>
        <p:spPr>
          <a:xfrm>
            <a:off x="4513265" y="4196048"/>
            <a:ext cx="2818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1600" dirty="0"/>
              <a:t>ULKOISET SÄÄNNÖT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LÄHI-IHMISTEN VAIKUTUS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ARVOJEN VAIKUTUS JA TAVOITTEEN HYVÄKSYNTÄ</a:t>
            </a:r>
          </a:p>
          <a:p>
            <a:pPr marL="285750" indent="-285750">
              <a:buFontTx/>
              <a:buChar char="-"/>
            </a:pPr>
            <a:r>
              <a:rPr lang="fi-FI" sz="1600" dirty="0"/>
              <a:t>TAVOITTEET JA TOIMINTA YHDENSUUNTAISIA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D691FC4-3121-482D-BC7D-6E55EC88C4C6}"/>
              </a:ext>
            </a:extLst>
          </p:cNvPr>
          <p:cNvSpPr txBox="1"/>
          <p:nvPr/>
        </p:nvSpPr>
        <p:spPr>
          <a:xfrm>
            <a:off x="8497551" y="4099034"/>
            <a:ext cx="230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dirty="0"/>
              <a:t>SISÄINEN JA </a:t>
            </a:r>
          </a:p>
          <a:p>
            <a:pPr algn="ctr"/>
            <a:r>
              <a:rPr lang="fi-FI" sz="1600" dirty="0"/>
              <a:t>PERSOONALLINEN</a:t>
            </a:r>
          </a:p>
        </p:txBody>
      </p:sp>
    </p:spTree>
    <p:extLst>
      <p:ext uri="{BB962C8B-B14F-4D97-AF65-F5344CB8AC3E}">
        <p14:creationId xmlns:p14="http://schemas.microsoft.com/office/powerpoint/2010/main" val="197184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62B14A5-C11A-45D5-8FF0-8DF07C003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013" y="419870"/>
            <a:ext cx="4764764" cy="692494"/>
          </a:xfrm>
        </p:spPr>
        <p:txBody>
          <a:bodyPr/>
          <a:lstStyle/>
          <a:p>
            <a:r>
              <a:rPr lang="fi-FI" sz="3200" dirty="0"/>
              <a:t>Ulkoinen motivaatio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95BD045-3EE8-42B1-A33A-931AF9BAD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6013" y="1545021"/>
            <a:ext cx="4764764" cy="4200615"/>
          </a:xfrm>
        </p:spPr>
        <p:txBody>
          <a:bodyPr/>
          <a:lstStyle/>
          <a:p>
            <a:r>
              <a:rPr lang="fi-FI" dirty="0"/>
              <a:t>Alussa vaikutus suuri</a:t>
            </a:r>
          </a:p>
          <a:p>
            <a:r>
              <a:rPr lang="fi-FI" dirty="0"/>
              <a:t>Muutoshalun tulisi siirtyä vähitellen omaan ajatteluun</a:t>
            </a:r>
          </a:p>
          <a:p>
            <a:r>
              <a:rPr lang="fi-FI" dirty="0"/>
              <a:t>Tunnistaa ympäristön ja yhteisön asettamat tarpeet ja yrittää vastata niihin</a:t>
            </a:r>
          </a:p>
          <a:p>
            <a:r>
              <a:rPr lang="fi-FI" dirty="0"/>
              <a:t>Ulkoinen säännöstö ohjaa toimintaa</a:t>
            </a:r>
          </a:p>
          <a:p>
            <a:r>
              <a:rPr lang="fi-FI" dirty="0"/>
              <a:t>Itse pohtimalla henkilö muuttaa käsitystään</a:t>
            </a:r>
          </a:p>
          <a:p>
            <a:r>
              <a:rPr lang="fi-FI" dirty="0"/>
              <a:t>Toimintaa tukee lähiympäristön hyväksyntä</a:t>
            </a:r>
          </a:p>
          <a:p>
            <a:r>
              <a:rPr lang="fi-FI" dirty="0"/>
              <a:t>Itsetutkintavaihetta seuraa arvojen vaikuttaminen toimintaan ja tavoite saa oman hyväksynnän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5C24ACC-E1D5-4B06-9249-D97E46CB7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3166" y="419869"/>
            <a:ext cx="4779582" cy="692495"/>
          </a:xfrm>
        </p:spPr>
        <p:txBody>
          <a:bodyPr/>
          <a:lstStyle/>
          <a:p>
            <a:r>
              <a:rPr lang="fi-FI" sz="3200" dirty="0"/>
              <a:t>Sisäinen motivaatio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A5E31BA-A90F-4C37-BBEE-1ABAFC464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3167" y="1545021"/>
            <a:ext cx="4779581" cy="4200615"/>
          </a:xfrm>
        </p:spPr>
        <p:txBody>
          <a:bodyPr/>
          <a:lstStyle/>
          <a:p>
            <a:r>
              <a:rPr lang="fi-FI" dirty="0"/>
              <a:t>Muutos on itsestäkin kiinnostava ja tuo tyydytystä</a:t>
            </a:r>
          </a:p>
          <a:p>
            <a:r>
              <a:rPr lang="fi-FI" dirty="0"/>
              <a:t>Työntekijän tulee varmistaa, että asiakkaalla on:</a:t>
            </a:r>
          </a:p>
          <a:p>
            <a:pPr lvl="1"/>
            <a:r>
              <a:rPr lang="fi-FI" dirty="0"/>
              <a:t>Itsemääräämisen tunne, että hän voi itse päättää omasta toiminnastaan</a:t>
            </a:r>
          </a:p>
          <a:p>
            <a:pPr lvl="1"/>
            <a:r>
              <a:rPr lang="fi-FI" dirty="0"/>
              <a:t>Pätevyyden ja pystyvyyden tunne, tunteet kyvykkyydestä ja omasta vaikutuksesta</a:t>
            </a:r>
          </a:p>
          <a:p>
            <a:pPr lvl="1"/>
            <a:r>
              <a:rPr lang="fi-FI" dirty="0"/>
              <a:t>Sosiaalinen yhteys, että asiakas kokee saavansa tukea ajatuksilleen ja tunteilleen</a:t>
            </a:r>
          </a:p>
          <a:p>
            <a:pPr marL="450000" lvl="1" indent="0">
              <a:buNone/>
            </a:pPr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8184DE-1B7D-4C12-9D77-5CFC62B1B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098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7EF010-3B8C-446F-86F9-E84EF6D9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4333816"/>
          </a:xfrm>
        </p:spPr>
        <p:txBody>
          <a:bodyPr anchor="b">
            <a:normAutofit fontScale="90000"/>
          </a:bodyPr>
          <a:lstStyle/>
          <a:p>
            <a:r>
              <a:rPr lang="fi-FI" dirty="0"/>
              <a:t>Sisäisen motivaation syntymiseksi asiakkaan on koettava, että hänellä on liikkumavaraa ja tilaa tehdä omia ratkaisuja.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Keskustelussa on silloin tutkiva sävy.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Hyvät kysymykset saavat asiakkaan harkitsemaan liikahtamista.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F43CCF3-F8DA-431D-AA01-BAA8B2F5A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54" r="37673" b="2"/>
          <a:stretch/>
        </p:blipFill>
        <p:spPr>
          <a:xfrm>
            <a:off x="7442551" y="763702"/>
            <a:ext cx="3275751" cy="4912822"/>
          </a:xfrm>
          <a:prstGeom prst="rect">
            <a:avLst/>
          </a:prstGeom>
          <a:noFill/>
          <a:effectLst>
            <a:outerShdw blurRad="38100" dist="25400" dir="4440000">
              <a:srgbClr val="000000">
                <a:alpha val="36000"/>
              </a:srgbClr>
            </a:outerShdw>
          </a:effectLst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B4B5CA-0223-4EAF-B3AC-73A825D2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86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5DE1D4-35CF-4CF8-9BA1-87CE73F6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Tietoinen toimijuus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348509-575E-4D98-933A-1F26FA328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Asiakasta kohdeltava itsenäisenä ja täysivaltaisena toimijana</a:t>
            </a:r>
          </a:p>
          <a:p>
            <a:r>
              <a:rPr lang="fi-FI" dirty="0"/>
              <a:t>Apua hakiessaankin asiakas haluaa itse ohjata elämäänsä</a:t>
            </a:r>
          </a:p>
          <a:p>
            <a:r>
              <a:rPr lang="fi-FI" dirty="0"/>
              <a:t>Työntekijän tehtävä on palauttaa asiakkaalle toimijuus ja tukea sitä</a:t>
            </a:r>
          </a:p>
          <a:p>
            <a:r>
              <a:rPr lang="fi-FI" dirty="0"/>
              <a:t>Ihminen on kokonaisuus, ja hänen perusolemukseensa kuuluu useita ulottuvuuksia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F741D6-B9AB-43D8-BEE0-F89672D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445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9B34B96-82BF-4CAF-A4E6-9A1349C7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7" r="7681"/>
          <a:stretch/>
        </p:blipFill>
        <p:spPr>
          <a:xfrm>
            <a:off x="0" y="-2523"/>
            <a:ext cx="12192000" cy="68605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49992F6-53BD-4565-9F57-4B49A5D0F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9905" y="-2523"/>
            <a:ext cx="6201571" cy="1257300"/>
          </a:xfrm>
        </p:spPr>
        <p:txBody>
          <a:bodyPr>
            <a:normAutofit/>
          </a:bodyPr>
          <a:lstStyle/>
          <a:p>
            <a:r>
              <a:rPr lang="fi-FI" sz="2800" dirty="0">
                <a:solidFill>
                  <a:srgbClr val="002060"/>
                </a:solidFill>
              </a:rPr>
              <a:t>Yksilön toimintaan vaikuttaa;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9C392A-3B41-479C-A48E-05830F054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7D21DC0-04E5-4332-847B-FE13643FA3DF}"/>
              </a:ext>
            </a:extLst>
          </p:cNvPr>
          <p:cNvSpPr txBox="1"/>
          <p:nvPr/>
        </p:nvSpPr>
        <p:spPr>
          <a:xfrm>
            <a:off x="5534626" y="2382055"/>
            <a:ext cx="1381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Toiminta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209891E-4A8C-4CE2-9DD0-7822E56D9BDF}"/>
              </a:ext>
            </a:extLst>
          </p:cNvPr>
          <p:cNvSpPr txBox="1"/>
          <p:nvPr/>
        </p:nvSpPr>
        <p:spPr>
          <a:xfrm>
            <a:off x="5517931" y="3204840"/>
            <a:ext cx="1608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Ajattelu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4BAC81A-4175-40C5-AE1D-29CCDDC1BE75}"/>
              </a:ext>
            </a:extLst>
          </p:cNvPr>
          <p:cNvSpPr txBox="1"/>
          <p:nvPr/>
        </p:nvSpPr>
        <p:spPr>
          <a:xfrm>
            <a:off x="5517931" y="3509692"/>
            <a:ext cx="1902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Tunne-elämä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E969DBB4-BD66-483C-8AB9-5AA622A28884}"/>
              </a:ext>
            </a:extLst>
          </p:cNvPr>
          <p:cNvSpPr txBox="1"/>
          <p:nvPr/>
        </p:nvSpPr>
        <p:spPr>
          <a:xfrm>
            <a:off x="5433849" y="3827570"/>
            <a:ext cx="2112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Kehollisuus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8455425-9D48-41B3-8643-ECFC1C006737}"/>
              </a:ext>
            </a:extLst>
          </p:cNvPr>
          <p:cNvSpPr txBox="1"/>
          <p:nvPr/>
        </p:nvSpPr>
        <p:spPr>
          <a:xfrm>
            <a:off x="5397986" y="4214654"/>
            <a:ext cx="2390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Sosiaalisuus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5361F030-385F-4267-87A7-EE49CE3B7900}"/>
              </a:ext>
            </a:extLst>
          </p:cNvPr>
          <p:cNvSpPr txBox="1"/>
          <p:nvPr/>
        </p:nvSpPr>
        <p:spPr>
          <a:xfrm>
            <a:off x="5517931" y="4498429"/>
            <a:ext cx="2028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Arvomaailma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866E709-28EB-482F-BD25-AAD74BA80A57}"/>
              </a:ext>
            </a:extLst>
          </p:cNvPr>
          <p:cNvSpPr txBox="1"/>
          <p:nvPr/>
        </p:nvSpPr>
        <p:spPr>
          <a:xfrm>
            <a:off x="5584976" y="4831365"/>
            <a:ext cx="2217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FF0000"/>
                </a:solidFill>
              </a:rPr>
              <a:t>Minäkuva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5665B71-A627-4B5F-A278-796E44504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36" y="3281151"/>
            <a:ext cx="1846661" cy="1257301"/>
          </a:xfrm>
          <a:prstGeom prst="rect">
            <a:avLst/>
          </a:prstGeom>
        </p:spPr>
      </p:pic>
      <p:sp>
        <p:nvSpPr>
          <p:cNvPr id="3" name="Nuoli: Alas 2">
            <a:extLst>
              <a:ext uri="{FF2B5EF4-FFF2-40B4-BE49-F238E27FC236}">
                <a16:creationId xmlns:a16="http://schemas.microsoft.com/office/drawing/2014/main" id="{F2D69634-4C85-41E2-AF46-2D2ADCD9491E}"/>
              </a:ext>
            </a:extLst>
          </p:cNvPr>
          <p:cNvSpPr/>
          <p:nvPr/>
        </p:nvSpPr>
        <p:spPr>
          <a:xfrm>
            <a:off x="9207062" y="2382055"/>
            <a:ext cx="440110" cy="18325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Ylös 13">
            <a:extLst>
              <a:ext uri="{FF2B5EF4-FFF2-40B4-BE49-F238E27FC236}">
                <a16:creationId xmlns:a16="http://schemas.microsoft.com/office/drawing/2014/main" id="{51BD38E6-DF42-430D-AF33-B4096C107E22}"/>
              </a:ext>
            </a:extLst>
          </p:cNvPr>
          <p:cNvSpPr/>
          <p:nvPr/>
        </p:nvSpPr>
        <p:spPr>
          <a:xfrm>
            <a:off x="10300138" y="2382055"/>
            <a:ext cx="440110" cy="183259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BB4AFE1-1692-46B5-8866-85AA72D4AC3C}"/>
              </a:ext>
            </a:extLst>
          </p:cNvPr>
          <p:cNvSpPr txBox="1"/>
          <p:nvPr/>
        </p:nvSpPr>
        <p:spPr>
          <a:xfrm>
            <a:off x="8765628" y="861848"/>
            <a:ext cx="3421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MUUTOS ON</a:t>
            </a:r>
          </a:p>
          <a:p>
            <a:r>
              <a:rPr lang="fi-FI" sz="2400" dirty="0">
                <a:solidFill>
                  <a:schemeClr val="accent1">
                    <a:lumMod val="75000"/>
                  </a:schemeClr>
                </a:solidFill>
              </a:rPr>
              <a:t>KOKONAISVALTAISTA</a:t>
            </a:r>
          </a:p>
        </p:txBody>
      </p:sp>
    </p:spTree>
    <p:extLst>
      <p:ext uri="{BB962C8B-B14F-4D97-AF65-F5344CB8AC3E}">
        <p14:creationId xmlns:p14="http://schemas.microsoft.com/office/powerpoint/2010/main" val="3199602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BC17AC-319E-4401-8B59-50F6FF4C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fi-FI" dirty="0"/>
              <a:t>Dialoginen asiantuntijuus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253787D-D9CF-49FA-81CA-0C61A6359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67490" cy="4171950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Uusi asiantuntijuus on vuorovaikutusammattilaisuutta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Ominaista työntekijän ja asiakkaan kumppanuus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Asiakkaan asiantuntijuuden arvostaminen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Paikallisuus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Idea yhdessä tuotettavasta tiedosta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Dialoginen kohtaaminen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7BDFD4F-E8EF-4ADB-8117-6F5EF31CE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7"/>
          <a:stretch/>
        </p:blipFill>
        <p:spPr>
          <a:xfrm>
            <a:off x="6410716" y="2076451"/>
            <a:ext cx="4856841" cy="3622672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E969BDB-02DD-4EFF-902D-FBCC58E9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7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38B8A3-EDC9-40CA-B7EE-19EB7ADE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Yhteisesti rakentuva tieto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8FD6ACA-D538-47E9-837A-643AEF600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043DA80D-F10B-4F88-BB60-FE96F5AA0080}"/>
              </a:ext>
            </a:extLst>
          </p:cNvPr>
          <p:cNvSpPr/>
          <p:nvPr/>
        </p:nvSpPr>
        <p:spPr>
          <a:xfrm>
            <a:off x="4873639" y="1638627"/>
            <a:ext cx="2434074" cy="2295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B2E52E20-C68C-4F83-9F04-23F179843A6E}"/>
              </a:ext>
            </a:extLst>
          </p:cNvPr>
          <p:cNvSpPr/>
          <p:nvPr/>
        </p:nvSpPr>
        <p:spPr>
          <a:xfrm>
            <a:off x="7307713" y="4175235"/>
            <a:ext cx="2434074" cy="2295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58D53E66-1E13-4330-A0E7-5F919C8C2B9D}"/>
              </a:ext>
            </a:extLst>
          </p:cNvPr>
          <p:cNvSpPr/>
          <p:nvPr/>
        </p:nvSpPr>
        <p:spPr>
          <a:xfrm>
            <a:off x="2439565" y="4290849"/>
            <a:ext cx="2434074" cy="22951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FEF21DBE-4DD5-43FB-9957-EFB159DD0AC8}"/>
              </a:ext>
            </a:extLst>
          </p:cNvPr>
          <p:cNvSpPr txBox="1"/>
          <p:nvPr/>
        </p:nvSpPr>
        <p:spPr>
          <a:xfrm>
            <a:off x="5144745" y="2233015"/>
            <a:ext cx="1891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Uusi tieto syntyy keskustelussa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2E316EC3-6DF1-4810-B208-63F7845CD774}"/>
              </a:ext>
            </a:extLst>
          </p:cNvPr>
          <p:cNvSpPr txBox="1"/>
          <p:nvPr/>
        </p:nvSpPr>
        <p:spPr>
          <a:xfrm>
            <a:off x="2785242" y="4678740"/>
            <a:ext cx="1849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Asiakas on kehonsa ja elämänsä asiantuntija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89CE21C-C969-43CE-B803-F6D9B2C78CC3}"/>
              </a:ext>
            </a:extLst>
          </p:cNvPr>
          <p:cNvSpPr txBox="1"/>
          <p:nvPr/>
        </p:nvSpPr>
        <p:spPr>
          <a:xfrm>
            <a:off x="7678736" y="4761188"/>
            <a:ext cx="1728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Työntekijä on alansa asiantuntija</a:t>
            </a:r>
          </a:p>
        </p:txBody>
      </p:sp>
      <p:sp>
        <p:nvSpPr>
          <p:cNvPr id="11" name="Nuoli: Vasen-oikea 10">
            <a:extLst>
              <a:ext uri="{FF2B5EF4-FFF2-40B4-BE49-F238E27FC236}">
                <a16:creationId xmlns:a16="http://schemas.microsoft.com/office/drawing/2014/main" id="{6A9419F1-ED5E-472E-853B-A66765182C05}"/>
              </a:ext>
            </a:extLst>
          </p:cNvPr>
          <p:cNvSpPr/>
          <p:nvPr/>
        </p:nvSpPr>
        <p:spPr>
          <a:xfrm>
            <a:off x="5192112" y="5361352"/>
            <a:ext cx="1813965" cy="51393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Nuoli: Ylös 11">
            <a:extLst>
              <a:ext uri="{FF2B5EF4-FFF2-40B4-BE49-F238E27FC236}">
                <a16:creationId xmlns:a16="http://schemas.microsoft.com/office/drawing/2014/main" id="{7DF89153-82D5-4CB4-B0F9-D1BD19D5EE8C}"/>
              </a:ext>
            </a:extLst>
          </p:cNvPr>
          <p:cNvSpPr/>
          <p:nvPr/>
        </p:nvSpPr>
        <p:spPr>
          <a:xfrm>
            <a:off x="2984938" y="5108028"/>
            <a:ext cx="45719" cy="4571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Nuoli: Ylös 12">
            <a:extLst>
              <a:ext uri="{FF2B5EF4-FFF2-40B4-BE49-F238E27FC236}">
                <a16:creationId xmlns:a16="http://schemas.microsoft.com/office/drawing/2014/main" id="{9CD43691-4EB6-4B6B-8D8E-4285561DDC70}"/>
              </a:ext>
            </a:extLst>
          </p:cNvPr>
          <p:cNvSpPr/>
          <p:nvPr/>
        </p:nvSpPr>
        <p:spPr>
          <a:xfrm rot="2740749">
            <a:off x="4274477" y="3627547"/>
            <a:ext cx="441297" cy="969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Nuoli: Ylös 13">
            <a:extLst>
              <a:ext uri="{FF2B5EF4-FFF2-40B4-BE49-F238E27FC236}">
                <a16:creationId xmlns:a16="http://schemas.microsoft.com/office/drawing/2014/main" id="{6CF5571F-5998-432E-B727-7371A1696CC7}"/>
              </a:ext>
            </a:extLst>
          </p:cNvPr>
          <p:cNvSpPr/>
          <p:nvPr/>
        </p:nvSpPr>
        <p:spPr>
          <a:xfrm rot="18621471">
            <a:off x="7328259" y="3672032"/>
            <a:ext cx="441297" cy="9695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52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79F74FC-2A31-44D1-88DA-619F83F6A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anchor="ctr">
            <a:normAutofit/>
          </a:bodyPr>
          <a:lstStyle/>
          <a:p>
            <a:r>
              <a:rPr lang="en-US" sz="2800" err="1"/>
              <a:t>Motivointi</a:t>
            </a:r>
            <a:r>
              <a:rPr lang="en-US" sz="2800"/>
              <a:t> on </a:t>
            </a:r>
            <a:r>
              <a:rPr lang="en-US" sz="2800" err="1"/>
              <a:t>sitä</a:t>
            </a:r>
            <a:r>
              <a:rPr lang="en-US" sz="2800"/>
              <a:t>,</a:t>
            </a:r>
            <a:br>
              <a:rPr lang="en-US" sz="2800"/>
            </a:br>
            <a:r>
              <a:rPr lang="en-US" sz="2800"/>
              <a:t> </a:t>
            </a:r>
            <a:r>
              <a:rPr lang="en-US" sz="2800" err="1"/>
              <a:t>että</a:t>
            </a:r>
            <a:r>
              <a:rPr lang="en-US" sz="2800"/>
              <a:t> </a:t>
            </a:r>
            <a:r>
              <a:rPr lang="en-US" sz="2800" err="1"/>
              <a:t>ihmiselle</a:t>
            </a:r>
            <a:r>
              <a:rPr lang="en-US" sz="2800"/>
              <a:t> </a:t>
            </a:r>
            <a:r>
              <a:rPr lang="en-US" sz="2800" err="1"/>
              <a:t>tarjotaan</a:t>
            </a:r>
            <a:r>
              <a:rPr lang="en-US" sz="2800"/>
              <a:t> </a:t>
            </a:r>
            <a:r>
              <a:rPr lang="en-US" sz="2800" err="1"/>
              <a:t>heidän</a:t>
            </a:r>
            <a:r>
              <a:rPr lang="en-US" sz="2800"/>
              <a:t> </a:t>
            </a:r>
            <a:r>
              <a:rPr lang="en-US" sz="2800" err="1"/>
              <a:t>omaa</a:t>
            </a:r>
            <a:r>
              <a:rPr lang="en-US" sz="2800"/>
              <a:t> </a:t>
            </a:r>
            <a:r>
              <a:rPr lang="en-US" sz="2800" err="1"/>
              <a:t>etuaan</a:t>
            </a:r>
            <a:r>
              <a:rPr lang="en-US" sz="2800"/>
              <a:t>, ja </a:t>
            </a:r>
            <a:r>
              <a:rPr lang="en-US" sz="2800" err="1"/>
              <a:t>tässä</a:t>
            </a:r>
            <a:r>
              <a:rPr lang="en-US" sz="2800"/>
              <a:t> </a:t>
            </a:r>
            <a:r>
              <a:rPr lang="en-US" sz="2800" err="1"/>
              <a:t>tarjouksessa</a:t>
            </a:r>
            <a:r>
              <a:rPr lang="en-US" sz="2800"/>
              <a:t> </a:t>
            </a:r>
            <a:r>
              <a:rPr lang="en-US" sz="2800" err="1"/>
              <a:t>kääre</a:t>
            </a:r>
            <a:r>
              <a:rPr lang="en-US" sz="2800"/>
              <a:t> </a:t>
            </a:r>
            <a:br>
              <a:rPr lang="en-US" sz="2800"/>
            </a:br>
            <a:r>
              <a:rPr lang="en-US" sz="2800"/>
              <a:t>on </a:t>
            </a:r>
            <a:r>
              <a:rPr lang="en-US" sz="2800" err="1"/>
              <a:t>osoittautunut</a:t>
            </a:r>
            <a:r>
              <a:rPr lang="en-US" sz="2800"/>
              <a:t> </a:t>
            </a:r>
            <a:r>
              <a:rPr lang="en-US" sz="2800" err="1"/>
              <a:t>tärkeäksi</a:t>
            </a:r>
            <a:r>
              <a:rPr lang="en-US" sz="280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BE07F2B-79DE-4964-BA1B-0130B7384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12" r="-2" b="19637"/>
          <a:stretch/>
        </p:blipFill>
        <p:spPr>
          <a:xfrm>
            <a:off x="913795" y="2076450"/>
            <a:ext cx="10353762" cy="3714749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0091EE-70DD-4637-BE66-366CCB04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96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DA8749-25F1-45D1-BC7F-D170960E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400050"/>
            <a:ext cx="10353762" cy="1257300"/>
          </a:xfrm>
        </p:spPr>
        <p:txBody>
          <a:bodyPr>
            <a:normAutofit fontScale="90000"/>
          </a:bodyPr>
          <a:lstStyle/>
          <a:p>
            <a:r>
              <a:rPr lang="fi-FI" dirty="0"/>
              <a:t>Motivoiva haastattelu on asiakaskeskeinen menetelmä, jonka avulla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A54B417-A57B-4DA3-9DBA-CCC12442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66900"/>
            <a:ext cx="10353762" cy="3714749"/>
          </a:xfrm>
        </p:spPr>
        <p:txBody>
          <a:bodyPr>
            <a:normAutofit/>
          </a:bodyPr>
          <a:lstStyle/>
          <a:p>
            <a:r>
              <a:rPr lang="fi-FI" sz="2800" dirty="0"/>
              <a:t>Lisätään sisäistä muutoshalua tutkimalla yhdessä asiakkaan kanssa nykytilanteen toimintaa, tarkoitusta ja varsinkin toiminnan ja arvojen välistä ristiriitaa</a:t>
            </a:r>
          </a:p>
          <a:p>
            <a:r>
              <a:rPr lang="fi-FI" sz="2800" dirty="0"/>
              <a:t>Vahvistetaan muutokseen sitoutumista ja tehdään muutossuunnitelma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5E471A-8566-41EB-A528-49A7B2DF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63E88DD-CD9A-42F3-9ACB-54A1139EF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70"/>
          <a:stretch/>
        </p:blipFill>
        <p:spPr>
          <a:xfrm>
            <a:off x="4288152" y="4045861"/>
            <a:ext cx="3605047" cy="270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962DE8-1524-499B-B9F8-A9B5AA2BA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fi-FI" dirty="0"/>
              <a:t>Haastattelun henki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48DC11-EA39-40A8-87C9-25035A381D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r>
              <a:rPr lang="fi-FI" sz="2800" dirty="0"/>
              <a:t>Yhteistyö</a:t>
            </a:r>
          </a:p>
          <a:p>
            <a:r>
              <a:rPr lang="fi-FI" sz="2800" dirty="0"/>
              <a:t>Muutoksen esiin kutsuminen</a:t>
            </a:r>
          </a:p>
          <a:p>
            <a:r>
              <a:rPr lang="fi-FI" sz="2800" dirty="0"/>
              <a:t>Asiakkaan itsemääräämisoikeuden kunnioittaminen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6402356-18C0-4416-AA83-19BB510D7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7800" y="2076451"/>
            <a:ext cx="3622672" cy="3622672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A373631-D3EF-44FF-970B-25379060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73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1DF759-725A-4E4A-9119-6F8301B7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670" y="73572"/>
            <a:ext cx="10353762" cy="1261872"/>
          </a:xfrm>
        </p:spPr>
        <p:txBody>
          <a:bodyPr anchor="ctr">
            <a:normAutofit/>
          </a:bodyPr>
          <a:lstStyle/>
          <a:p>
            <a:r>
              <a:rPr lang="fi-FI" dirty="0"/>
              <a:t>Periaatteet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CB14C99-E918-471C-93C4-D8E4CC6499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1" r="229"/>
          <a:stretch/>
        </p:blipFill>
        <p:spPr>
          <a:xfrm>
            <a:off x="913795" y="2076450"/>
            <a:ext cx="4856841" cy="3622671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0467C8-E36B-45CD-B8FA-572477C88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1545020"/>
            <a:ext cx="4856841" cy="4703379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Myötätunnon ilmaiseminen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Asiakkaan pystyvyyden tunteen vahvistaminen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Puhuminen vastuuntuntoiselle aikuiselle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Toiminnan ja arvojen välisen ristiriidan voimistaminen muutoksen suuntaan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Väittelyn ja painostamisen välttäminen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Henki: </a:t>
            </a:r>
            <a:r>
              <a:rPr lang="fi-FI" sz="2400" dirty="0" err="1"/>
              <a:t>mutosvalmiuden</a:t>
            </a:r>
            <a:r>
              <a:rPr lang="fi-FI" sz="2400" dirty="0"/>
              <a:t> edellytykset ovat asiakkaassa itsessään</a:t>
            </a:r>
            <a:endParaRPr lang="fi-FI" sz="20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83CA08-214C-4291-8AC0-F9B5350F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98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07335C-C3FB-4261-8EE9-C0B2B7B0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52" y="21583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fi-FI" dirty="0"/>
              <a:t>Lähestymistavassa työntekijä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D0D02-9B25-4A55-9F33-334423E1A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723698"/>
            <a:ext cx="4856841" cy="452470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Kuuntelee aktiivisesti ja reflektoi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Kysyy, miten asiakas näkee asian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Antaa tietoa ja palautetta sekä tekee yhteenvetoja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Vahvistaa myönteistä ja esittää vaihtoehtoja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Osoittaa erot uskomusten ja tosiasioiden välillä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Antaa miettimisaikaa</a:t>
            </a:r>
          </a:p>
          <a:p>
            <a:pPr>
              <a:lnSpc>
                <a:spcPct val="100000"/>
              </a:lnSpc>
            </a:pPr>
            <a:endParaRPr lang="fi-FI" sz="2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117B822-3B35-4F7B-85C7-081CD63E3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716" y="2266816"/>
            <a:ext cx="4856841" cy="3241941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5A914FD-D787-4722-8CDA-FB7066FD7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8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EEADA-91FD-4024-9291-DA0F5A1CC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fi-FI" dirty="0"/>
              <a:t>Muutospuheessa asiakas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71146E4-3FF8-4BE9-8CA0-F73F3AEB7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3" r="8346"/>
          <a:stretch/>
        </p:blipFill>
        <p:spPr>
          <a:xfrm>
            <a:off x="913795" y="2076450"/>
            <a:ext cx="4856841" cy="3622671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4F9944-2889-42EF-BE6F-D8BFF1FF6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r>
              <a:rPr lang="fi-FI" dirty="0"/>
              <a:t>Puhuu ongelmasta ja yrittää hahmottaa sitä</a:t>
            </a:r>
          </a:p>
          <a:p>
            <a:r>
              <a:rPr lang="fi-FI" dirty="0"/>
              <a:t>Ilmaisee ongelmaan liittyvät huolensa ja tunteensa</a:t>
            </a:r>
          </a:p>
          <a:p>
            <a:r>
              <a:rPr lang="fi-FI" dirty="0"/>
              <a:t>Ilmaisee epämääräisiä tai selkeitä muutosaikomuksia</a:t>
            </a:r>
          </a:p>
          <a:p>
            <a:r>
              <a:rPr lang="fi-FI" dirty="0"/>
              <a:t>Pohtii sitoutumista ja valmiuttaan sietää muutoksen hinta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B89685-9CFA-455E-A3D2-852508DC8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96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10207"/>
            <a:ext cx="10353762" cy="1257300"/>
          </a:xfrm>
        </p:spPr>
        <p:txBody>
          <a:bodyPr rtlCol="0">
            <a:normAutofit/>
          </a:bodyPr>
          <a:lstStyle/>
          <a:p>
            <a:pPr rtl="0"/>
            <a:r>
              <a:rPr lang="fi" dirty="0"/>
              <a:t>Motivoiva haastattelu...</a:t>
            </a:r>
          </a:p>
        </p:txBody>
      </p:sp>
      <p:graphicFrame>
        <p:nvGraphicFramePr>
          <p:cNvPr id="4" name="Sisällön paikkamerkki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900233"/>
              </p:ext>
            </p:extLst>
          </p:nvPr>
        </p:nvGraphicFramePr>
        <p:xfrm>
          <a:off x="914400" y="1282262"/>
          <a:ext cx="10353675" cy="5234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4DD44C-64A8-44DE-84E4-16061AFC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12" y="166853"/>
            <a:ext cx="10353762" cy="899948"/>
          </a:xfrm>
        </p:spPr>
        <p:txBody>
          <a:bodyPr/>
          <a:lstStyle/>
          <a:p>
            <a:r>
              <a:rPr lang="fi-FI" dirty="0"/>
              <a:t>Motivointi on taitoa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E9AFDF-DA0F-4C98-A258-0F645EC8A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1177160"/>
            <a:ext cx="10353762" cy="4614040"/>
          </a:xfrm>
        </p:spPr>
        <p:txBody>
          <a:bodyPr>
            <a:normAutofit/>
          </a:bodyPr>
          <a:lstStyle/>
          <a:p>
            <a:r>
              <a:rPr lang="fi-FI" b="1" dirty="0"/>
              <a:t>Rakentaa yhteys </a:t>
            </a:r>
            <a:r>
              <a:rPr lang="fi-FI" dirty="0"/>
              <a:t>asiakkaaseen</a:t>
            </a:r>
          </a:p>
          <a:p>
            <a:r>
              <a:rPr lang="fi-FI" b="1" dirty="0"/>
              <a:t>Ylläpitää yhteyttä </a:t>
            </a:r>
            <a:r>
              <a:rPr lang="fi-FI" dirty="0"/>
              <a:t>asiakkaaseen</a:t>
            </a:r>
          </a:p>
          <a:p>
            <a:r>
              <a:rPr lang="fi-FI" dirty="0"/>
              <a:t>Saada asiakas puhumaan</a:t>
            </a:r>
          </a:p>
          <a:p>
            <a:r>
              <a:rPr lang="fi-FI" dirty="0"/>
              <a:t>Kuulla muutospuhetta</a:t>
            </a:r>
          </a:p>
          <a:p>
            <a:r>
              <a:rPr lang="fi-FI" dirty="0"/>
              <a:t>Kysyä avoimesti, vahvistaa ja heijastaa osa kuulemastaan takaisin sekä tehdä yhteenveto</a:t>
            </a:r>
          </a:p>
          <a:p>
            <a:r>
              <a:rPr lang="fi-FI" dirty="0"/>
              <a:t>Hahmottaa asiakkaan tilanne</a:t>
            </a:r>
          </a:p>
          <a:p>
            <a:r>
              <a:rPr lang="fi-FI" dirty="0"/>
              <a:t>Odottaa asiakkaan omaa hahmotusta, kunnes tavoite muodostuu</a:t>
            </a:r>
          </a:p>
          <a:p>
            <a:r>
              <a:rPr lang="fi-FI" dirty="0"/>
              <a:t>Tehdä asiakkaan kanssa suunnitelma, johon asiakas sitoutuu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7F1D332-6C25-4B0D-9439-838B940F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7448A8C-9899-42D0-9663-30B8F9919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80" y="1066800"/>
            <a:ext cx="3338512" cy="222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59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EFA1F-0287-425D-8D38-441A5348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126124"/>
            <a:ext cx="10353762" cy="1261872"/>
          </a:xfrm>
        </p:spPr>
        <p:txBody>
          <a:bodyPr anchor="ctr">
            <a:normAutofit/>
          </a:bodyPr>
          <a:lstStyle/>
          <a:p>
            <a:r>
              <a:rPr lang="fi-FI" dirty="0"/>
              <a:t>Hyvän keskustelun 4 minuutin sääntö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98F6F2-F3C1-4985-A689-546F09740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278" y="1453686"/>
            <a:ext cx="6022438" cy="491218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400" dirty="0"/>
              <a:t>Työntekijä istuu asiakkaan suuntaan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Työntekijä kysyy avoimen kysymyksen ja ”istuu käsiensä päällä”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Asiakas saa kertoa vapaasti, mitä hänellä on mielessään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Työntekijä kuuntelee, kysyy tarkentavasti ja osoittaa myötätuntoa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Asiakkaan antamasta aiheesta herää pieni keskustelu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Työntekijä siirtyy normaaliin työskentelyyn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E9322C1-9527-4DFB-BF69-A53F457EA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6" r="19642" b="1"/>
          <a:stretch/>
        </p:blipFill>
        <p:spPr>
          <a:xfrm>
            <a:off x="6410716" y="2076451"/>
            <a:ext cx="4856841" cy="3622672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BAE4D9-5DDC-49CF-B6E8-99015C82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941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17EA4-247D-43FC-ADE4-187F35406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anchor="ctr">
            <a:normAutofit/>
          </a:bodyPr>
          <a:lstStyle/>
          <a:p>
            <a:r>
              <a:rPr lang="fi-FI" sz="4100"/>
              <a:t>Motivaatio kasvaa toiminnan muuttumisen mukana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86C451-4533-4B7E-88E7-5DC5E0EE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632" y="2076450"/>
            <a:ext cx="5586088" cy="3714749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EB7B67B-167D-440A-A53A-9EF277DFDB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C54CD035-2263-472F-9C57-0D3C73D9FF1D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3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F1F868-B047-48D4-B41E-829DFF5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Motivointi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BF4EA9-37A9-4E99-877B-97CEE8F4D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Ei ole vain yhtä tapaa motivoida</a:t>
            </a:r>
          </a:p>
          <a:p>
            <a:r>
              <a:rPr lang="fi-FI" dirty="0"/>
              <a:t>On vain muutamia hyväksi havaittuja ja tutkittuja toimintamalleja, joita muuntelemalla ja yhdistelemällä jokainen löytää oman tapansa auttaa toista ihmistä eteenpäin</a:t>
            </a:r>
          </a:p>
          <a:p>
            <a:r>
              <a:rPr lang="fi-FI" dirty="0"/>
              <a:t>Toimivaan muutostyöhön kuuluu avoimuus ja asiakkaan tyyliin mukautuminen</a:t>
            </a:r>
          </a:p>
          <a:p>
            <a:r>
              <a:rPr lang="fi-FI" dirty="0"/>
              <a:t>Työtavan määrittelee työntekijän työyksikön tavoitteet ja osin asiakkaan tilanne ja tarpeet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D0FF93-AB17-4A08-BDBA-FC6BBA68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49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5D3AE7-22AE-4D48-970B-02F4C6E5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fi-FI" dirty="0"/>
              <a:t>Kohtaaminen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8602DC7-4466-4F20-9379-2452D64D9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145" y="2076450"/>
            <a:ext cx="3378140" cy="3622671"/>
          </a:xfrm>
          <a:prstGeom prst="rect">
            <a:avLst/>
          </a:prstGeo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6EC983-331B-471F-A03C-5402AB8FB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1800"/>
              <a:t>Hyvä kohtaaminen laittaa kiven kenkään! Eli ensin se tuntuu vain vähän, mutta alkaa vaikuttaa lopulta suhtautumiseen. Lopulta se hankaa niin, että asialle on tehtävä jotain!</a:t>
            </a:r>
          </a:p>
          <a:p>
            <a:pPr>
              <a:lnSpc>
                <a:spcPct val="100000"/>
              </a:lnSpc>
            </a:pPr>
            <a:r>
              <a:rPr lang="fi-FI" sz="1800"/>
              <a:t>Muuttunut ajattelu ja havainnointi on ensimmäisiä merkkejä muutoksesta</a:t>
            </a:r>
          </a:p>
          <a:p>
            <a:pPr>
              <a:lnSpc>
                <a:spcPct val="100000"/>
              </a:lnSpc>
            </a:pPr>
            <a:r>
              <a:rPr lang="fi-FI" sz="1800"/>
              <a:t>Myöhemmin keskustelu vaikuttaa valintoihin ja toimintaan</a:t>
            </a:r>
          </a:p>
          <a:p>
            <a:pPr>
              <a:lnSpc>
                <a:spcPct val="100000"/>
              </a:lnSpc>
            </a:pPr>
            <a:r>
              <a:rPr lang="fi-FI" sz="1800"/>
              <a:t>Kohtaaminen on silloin vaikuttanut motivoivasti ja siinä on nostettu tärkeitä asioita esiin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48A6FF-3A23-461D-8F97-54FB4AB14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62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7CB8FC-0840-42A3-BC17-DA9FE6EA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67558"/>
            <a:ext cx="10353762" cy="4572000"/>
          </a:xfrm>
        </p:spPr>
        <p:txBody>
          <a:bodyPr>
            <a:normAutofit/>
          </a:bodyPr>
          <a:lstStyle/>
          <a:p>
            <a:r>
              <a:rPr lang="fi-FI" dirty="0"/>
              <a:t>Muutokseen tarvitaan usein jotain epämiellyttävää, jota halutaan välttää, </a:t>
            </a:r>
            <a:br>
              <a:rPr lang="fi-FI" dirty="0"/>
            </a:br>
            <a:r>
              <a:rPr lang="fi-FI" dirty="0"/>
              <a:t>mutta myös jotain miellyttävää, </a:t>
            </a:r>
            <a:br>
              <a:rPr lang="fi-FI" dirty="0"/>
            </a:br>
            <a:r>
              <a:rPr lang="fi-FI" dirty="0"/>
              <a:t>jota tavoitellaan.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B6D769A-0504-4499-9ED1-A838C80B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7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C6B51E-CDAE-4191-A88B-ECA25D938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Puheeksiotto</a:t>
            </a:r>
            <a:r>
              <a:rPr lang="fi-FI" dirty="0"/>
              <a:t> tekniikkana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29AFF7-F425-4D84-ADDA-ED2E99F08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503" y="2076450"/>
            <a:ext cx="8724054" cy="3714749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fi-FI" sz="3200" b="1" dirty="0"/>
              <a:t>Havainnot</a:t>
            </a:r>
            <a:r>
              <a:rPr lang="fi-FI" sz="3200" dirty="0"/>
              <a:t> </a:t>
            </a:r>
            <a:r>
              <a:rPr lang="fi-FI" sz="3000" dirty="0"/>
              <a:t>asiakkaan toiminnasta, kerrotaan muiden </a:t>
            </a:r>
            <a:r>
              <a:rPr lang="fi-FI" sz="3000" b="1" dirty="0"/>
              <a:t>huoli</a:t>
            </a:r>
            <a:r>
              <a:rPr lang="fi-FI" sz="3000" dirty="0"/>
              <a:t> ja kysytään mitä hän itse arvelee asiasta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3200" b="1" dirty="0"/>
              <a:t>Kuunnellaan</a:t>
            </a:r>
            <a:r>
              <a:rPr lang="fi-FI" sz="3200" dirty="0"/>
              <a:t> huolellisesti asiakkaan vastaus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3200" b="1" dirty="0"/>
              <a:t>Mielipide eli</a:t>
            </a:r>
            <a:r>
              <a:rPr lang="fi-FI" sz="3200" dirty="0"/>
              <a:t> Sitten vasta tuodaan esille, mitä puheeksi ottaja ajattelee asiasta, ja jätetään mietittäväksi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6FA32D-B573-4F3F-B557-946C2D5E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B63D5EC-D15B-4C62-A44C-F8824CB89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463" y="2291913"/>
            <a:ext cx="1928648" cy="22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6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28D255-F897-4EBA-BFFC-1A18F798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 anchor="ctr">
            <a:normAutofit/>
          </a:bodyPr>
          <a:lstStyle/>
          <a:p>
            <a:r>
              <a:rPr lang="fi-FI" sz="2800"/>
              <a:t>Puhutaanko interventiosta, puuttumisesta tai väliintulosta??</a:t>
            </a:r>
            <a:br>
              <a:rPr lang="fi-FI" sz="2800"/>
            </a:br>
            <a:br>
              <a:rPr lang="fi-FI" sz="2800"/>
            </a:br>
            <a:r>
              <a:rPr lang="fi-FI" sz="2800"/>
              <a:t>Entä jos puhuttaisiin </a:t>
            </a:r>
            <a:r>
              <a:rPr lang="fi-FI" sz="2800" b="1"/>
              <a:t>mukaantulosta</a:t>
            </a:r>
            <a:r>
              <a:rPr lang="fi-FI" sz="2800"/>
              <a:t>?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99D70B4-5059-478A-8667-E9AB60AE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22" r="-2" b="19125"/>
          <a:stretch/>
        </p:blipFill>
        <p:spPr>
          <a:xfrm>
            <a:off x="913795" y="2076450"/>
            <a:ext cx="10353762" cy="3714749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5A4CDE-4F03-4032-A118-3A029E2A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8736" y="6000749"/>
            <a:ext cx="274320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569E1161-641B-4677-996C-F2F80BCE3E60}" type="datetime1">
              <a:rPr lang="fi-FI" smtClean="0"/>
              <a:pPr rtl="0">
                <a:spcAft>
                  <a:spcPts val="600"/>
                </a:spcAft>
              </a:pPr>
              <a:t>17.9.2021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93D299-D6C0-47C2-A1BB-1CE4CDA4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00" y="202324"/>
            <a:ext cx="10353762" cy="1257300"/>
          </a:xfrm>
        </p:spPr>
        <p:txBody>
          <a:bodyPr/>
          <a:lstStyle/>
          <a:p>
            <a:r>
              <a:rPr lang="fi-FI" dirty="0"/>
              <a:t>Riippuvuudet ja motivointi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D30F13-9A95-42DF-A3DB-4E3D01D2E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664" y="1592974"/>
            <a:ext cx="10353762" cy="37147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Motivointikeskustelun aihe usein riippuvuudesta irrottautuminen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Suurin osa ihmisistä muuttaa toimintaansa terveellisempään suuntaan, mikäli heille osoitetaan toiminnan haitat, tulevat uhkat ja muutoksella saatavat hyödyt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Riippuvuudesta on usein tullut osa persoonallisuutta, jolloin muutos uhkaa minuutta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dirty="0"/>
              <a:t>Muuttuminen voi olla todella hidasta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A9757FC-A2AC-4EAB-9428-4FE96E8A4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  <p:pic>
        <p:nvPicPr>
          <p:cNvPr id="1026" name="Picture 2" descr="Evoluutio, Kehittymässä, Ihmiskunnan">
            <a:extLst>
              <a:ext uri="{FF2B5EF4-FFF2-40B4-BE49-F238E27FC236}">
                <a16:creationId xmlns:a16="http://schemas.microsoft.com/office/drawing/2014/main" id="{00F657EE-F0F0-4292-A545-A76F917E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40" y="3459872"/>
            <a:ext cx="50673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154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5B7452-38C6-4724-9CA0-D588DF4B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Muutos on kriisi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76EE41-5524-4168-B436-41B08B4AB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Vanha toiminta on arvioitava uudelleen</a:t>
            </a:r>
          </a:p>
          <a:p>
            <a:r>
              <a:rPr lang="fi-FI" sz="2800" dirty="0"/>
              <a:t>Entiset ratkaisukeinot eivät enää päde = kriisi</a:t>
            </a:r>
          </a:p>
          <a:p>
            <a:r>
              <a:rPr lang="fi-FI" sz="2800" dirty="0"/>
              <a:t>Ihminen luonnostaan vastustaa elämään vaikuttavaa muutosta ja etenee hitaasti kohti hyväksymistä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C7B31E1-03D9-4480-8442-D1545351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9E1161-641B-4677-996C-F2F80BCE3E60}" type="datetime1">
              <a:rPr lang="fi-FI" smtClean="0"/>
              <a:t>17.9.2021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49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61_TF12214701" id="{6C7EEB07-4A3B-4775-9145-93645231A7F2}" vid="{49C8196A-A1A5-4EE8-961C-4D3716B585A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{A068876A-072B-4045-9417-B358EF0A0678}tf12214701_win32</Template>
  <TotalTime>380</TotalTime>
  <Words>850</Words>
  <Application>Microsoft Office PowerPoint</Application>
  <PresentationFormat>Laajakuva</PresentationFormat>
  <Paragraphs>176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3" baseType="lpstr">
      <vt:lpstr>Calibri</vt:lpstr>
      <vt:lpstr>Goudy Old Style</vt:lpstr>
      <vt:lpstr>Wingdings</vt:lpstr>
      <vt:lpstr>Wingdings 2</vt:lpstr>
      <vt:lpstr>SlateVTI</vt:lpstr>
      <vt:lpstr>Motivointi työvälineenä</vt:lpstr>
      <vt:lpstr>Motivointi on sitä,  että ihmiselle tarjotaan heidän omaa etuaan, ja tässä tarjouksessa kääre  on osoittautunut tärkeäksi.</vt:lpstr>
      <vt:lpstr>Motivointi</vt:lpstr>
      <vt:lpstr>Kohtaaminen</vt:lpstr>
      <vt:lpstr>Muutokseen tarvitaan usein jotain epämiellyttävää, jota halutaan välttää,  mutta myös jotain miellyttävää,  jota tavoitellaan.</vt:lpstr>
      <vt:lpstr>Puheeksiotto tekniikkana</vt:lpstr>
      <vt:lpstr>Puhutaanko interventiosta, puuttumisesta tai väliintulosta??  Entä jos puhuttaisiin mukaantulosta?</vt:lpstr>
      <vt:lpstr>Riippuvuudet ja motivointi</vt:lpstr>
      <vt:lpstr>Muutos on kriisi</vt:lpstr>
      <vt:lpstr>Kriisin vaiheet</vt:lpstr>
      <vt:lpstr>Muutoksen vaihemalli</vt:lpstr>
      <vt:lpstr>MUUTOS  ON PROSESSI,  JOTA EI VOI KIIREHTIÄ!  JOKAISELLA ON  OMA  AIKATAULUNSA!</vt:lpstr>
      <vt:lpstr>ULKOISESTA MOTIVAATIOSTA SISÄISEEN KYSE ON AJATTELUN LAADUSTA </vt:lpstr>
      <vt:lpstr>PowerPoint-esitys</vt:lpstr>
      <vt:lpstr>Sisäisen motivaation syntymiseksi asiakkaan on koettava, että hänellä on liikkumavaraa ja tilaa tehdä omia ratkaisuja.  Keskustelussa on silloin tutkiva sävy.  Hyvät kysymykset saavat asiakkaan harkitsemaan liikahtamista.</vt:lpstr>
      <vt:lpstr>Tietoinen toimijuus</vt:lpstr>
      <vt:lpstr>Yksilön toimintaan vaikuttaa;</vt:lpstr>
      <vt:lpstr>Dialoginen asiantuntijuus</vt:lpstr>
      <vt:lpstr>Yhteisesti rakentuva tieto</vt:lpstr>
      <vt:lpstr>Motivoiva haastattelu on asiakaskeskeinen menetelmä, jonka avulla</vt:lpstr>
      <vt:lpstr>Haastattelun henki</vt:lpstr>
      <vt:lpstr>Periaatteet</vt:lpstr>
      <vt:lpstr>Lähestymistavassa työntekijä</vt:lpstr>
      <vt:lpstr>Muutospuheessa asiakas</vt:lpstr>
      <vt:lpstr>Motivoiva haastattelu...</vt:lpstr>
      <vt:lpstr>Motivointi on taitoa</vt:lpstr>
      <vt:lpstr>Hyvän keskustelun 4 minuutin sääntö</vt:lpstr>
      <vt:lpstr>Motivaatio kasvaa toiminnan muuttumisen mukana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Motivointi työvälineenä</dc:title>
  <dc:creator>Sirke Väkevä</dc:creator>
  <cp:lastModifiedBy>Sirke Väkevä</cp:lastModifiedBy>
  <cp:revision>2</cp:revision>
  <dcterms:created xsi:type="dcterms:W3CDTF">2021-09-15T11:56:44Z</dcterms:created>
  <dcterms:modified xsi:type="dcterms:W3CDTF">2021-09-17T11:24:00Z</dcterms:modified>
</cp:coreProperties>
</file>