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2"/>
  </p:notesMasterIdLst>
  <p:sldIdLst>
    <p:sldId id="257" r:id="rId2"/>
    <p:sldId id="259" r:id="rId3"/>
    <p:sldId id="260" r:id="rId4"/>
    <p:sldId id="261" r:id="rId5"/>
    <p:sldId id="262" r:id="rId6"/>
    <p:sldId id="263" r:id="rId7"/>
    <p:sldId id="264" r:id="rId8"/>
    <p:sldId id="265" r:id="rId9"/>
    <p:sldId id="266" r:id="rId10"/>
    <p:sldId id="267" r:id="rId11"/>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5" d="100"/>
          <a:sy n="65" d="100"/>
        </p:scale>
        <p:origin x="6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BDDE7B70-475C-4629-922D-CFA163A60CB8}" type="datetimeFigureOut">
              <a:rPr lang="fi-FI" smtClean="0"/>
              <a:t>31.10.2021</a:t>
            </a:fld>
            <a:endParaRPr lang="fi-FI"/>
          </a:p>
        </p:txBody>
      </p:sp>
      <p:sp>
        <p:nvSpPr>
          <p:cNvPr id="4" name="Dian kuvan paikkamerkki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7CC0EF7F-CE26-4DE1-A302-61EEEEADF7F1}" type="slidenum">
              <a:rPr lang="fi-FI" smtClean="0"/>
              <a:t>‹#›</a:t>
            </a:fld>
            <a:endParaRPr lang="fi-FI"/>
          </a:p>
        </p:txBody>
      </p:sp>
    </p:spTree>
    <p:extLst>
      <p:ext uri="{BB962C8B-B14F-4D97-AF65-F5344CB8AC3E}">
        <p14:creationId xmlns:p14="http://schemas.microsoft.com/office/powerpoint/2010/main" val="421871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CC0EF7F-CE26-4DE1-A302-61EEEEADF7F1}" type="slidenum">
              <a:rPr lang="fi-FI" smtClean="0"/>
              <a:t>1</a:t>
            </a:fld>
            <a:endParaRPr lang="fi-FI"/>
          </a:p>
        </p:txBody>
      </p:sp>
    </p:spTree>
    <p:extLst>
      <p:ext uri="{BB962C8B-B14F-4D97-AF65-F5344CB8AC3E}">
        <p14:creationId xmlns:p14="http://schemas.microsoft.com/office/powerpoint/2010/main" val="6755011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CC0EF7F-CE26-4DE1-A302-61EEEEADF7F1}" type="slidenum">
              <a:rPr lang="fi-FI" smtClean="0"/>
              <a:t>10</a:t>
            </a:fld>
            <a:endParaRPr lang="fi-FI"/>
          </a:p>
        </p:txBody>
      </p:sp>
    </p:spTree>
    <p:extLst>
      <p:ext uri="{BB962C8B-B14F-4D97-AF65-F5344CB8AC3E}">
        <p14:creationId xmlns:p14="http://schemas.microsoft.com/office/powerpoint/2010/main" val="428512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CC0EF7F-CE26-4DE1-A302-61EEEEADF7F1}" type="slidenum">
              <a:rPr lang="fi-FI" smtClean="0"/>
              <a:t>2</a:t>
            </a:fld>
            <a:endParaRPr lang="fi-FI"/>
          </a:p>
        </p:txBody>
      </p:sp>
    </p:spTree>
    <p:extLst>
      <p:ext uri="{BB962C8B-B14F-4D97-AF65-F5344CB8AC3E}">
        <p14:creationId xmlns:p14="http://schemas.microsoft.com/office/powerpoint/2010/main" val="1740153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CC0EF7F-CE26-4DE1-A302-61EEEEADF7F1}" type="slidenum">
              <a:rPr lang="fi-FI" smtClean="0"/>
              <a:t>3</a:t>
            </a:fld>
            <a:endParaRPr lang="fi-FI"/>
          </a:p>
        </p:txBody>
      </p:sp>
    </p:spTree>
    <p:extLst>
      <p:ext uri="{BB962C8B-B14F-4D97-AF65-F5344CB8AC3E}">
        <p14:creationId xmlns:p14="http://schemas.microsoft.com/office/powerpoint/2010/main" val="4283433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CC0EF7F-CE26-4DE1-A302-61EEEEADF7F1}" type="slidenum">
              <a:rPr lang="fi-FI" smtClean="0"/>
              <a:t>4</a:t>
            </a:fld>
            <a:endParaRPr lang="fi-FI"/>
          </a:p>
        </p:txBody>
      </p:sp>
    </p:spTree>
    <p:extLst>
      <p:ext uri="{BB962C8B-B14F-4D97-AF65-F5344CB8AC3E}">
        <p14:creationId xmlns:p14="http://schemas.microsoft.com/office/powerpoint/2010/main" val="3308834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CC0EF7F-CE26-4DE1-A302-61EEEEADF7F1}" type="slidenum">
              <a:rPr lang="fi-FI" smtClean="0"/>
              <a:t>5</a:t>
            </a:fld>
            <a:endParaRPr lang="fi-FI"/>
          </a:p>
        </p:txBody>
      </p:sp>
    </p:spTree>
    <p:extLst>
      <p:ext uri="{BB962C8B-B14F-4D97-AF65-F5344CB8AC3E}">
        <p14:creationId xmlns:p14="http://schemas.microsoft.com/office/powerpoint/2010/main" val="1572695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CC0EF7F-CE26-4DE1-A302-61EEEEADF7F1}" type="slidenum">
              <a:rPr lang="fi-FI" smtClean="0"/>
              <a:t>6</a:t>
            </a:fld>
            <a:endParaRPr lang="fi-FI"/>
          </a:p>
        </p:txBody>
      </p:sp>
    </p:spTree>
    <p:extLst>
      <p:ext uri="{BB962C8B-B14F-4D97-AF65-F5344CB8AC3E}">
        <p14:creationId xmlns:p14="http://schemas.microsoft.com/office/powerpoint/2010/main" val="1556183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CC0EF7F-CE26-4DE1-A302-61EEEEADF7F1}" type="slidenum">
              <a:rPr lang="fi-FI" smtClean="0"/>
              <a:t>7</a:t>
            </a:fld>
            <a:endParaRPr lang="fi-FI"/>
          </a:p>
        </p:txBody>
      </p:sp>
    </p:spTree>
    <p:extLst>
      <p:ext uri="{BB962C8B-B14F-4D97-AF65-F5344CB8AC3E}">
        <p14:creationId xmlns:p14="http://schemas.microsoft.com/office/powerpoint/2010/main" val="76655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CC0EF7F-CE26-4DE1-A302-61EEEEADF7F1}" type="slidenum">
              <a:rPr lang="fi-FI" smtClean="0"/>
              <a:t>8</a:t>
            </a:fld>
            <a:endParaRPr lang="fi-FI"/>
          </a:p>
        </p:txBody>
      </p:sp>
    </p:spTree>
    <p:extLst>
      <p:ext uri="{BB962C8B-B14F-4D97-AF65-F5344CB8AC3E}">
        <p14:creationId xmlns:p14="http://schemas.microsoft.com/office/powerpoint/2010/main" val="3538416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10"/>
          </p:nvPr>
        </p:nvSpPr>
        <p:spPr/>
        <p:txBody>
          <a:bodyPr/>
          <a:lstStyle/>
          <a:p>
            <a:fld id="{7CC0EF7F-CE26-4DE1-A302-61EEEEADF7F1}" type="slidenum">
              <a:rPr lang="fi-FI" smtClean="0"/>
              <a:t>9</a:t>
            </a:fld>
            <a:endParaRPr lang="fi-FI"/>
          </a:p>
        </p:txBody>
      </p:sp>
    </p:spTree>
    <p:extLst>
      <p:ext uri="{BB962C8B-B14F-4D97-AF65-F5344CB8AC3E}">
        <p14:creationId xmlns:p14="http://schemas.microsoft.com/office/powerpoint/2010/main" val="2958063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i-FI" smtClean="0"/>
              <a:t>Muokkaa perustyyl. napsautt.</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Vertical Text Placeholder 2"/>
          <p:cNvSpPr>
            <a:spLocks noGrp="1"/>
          </p:cNvSpPr>
          <p:nvPr>
            <p:ph type="body" orient="vert" idx="1"/>
          </p:nvPr>
        </p:nvSpPr>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i-FI" smtClean="0"/>
              <a:t>Muokkaa perustyyl. napsautt.</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i-FI" smtClean="0"/>
              <a:t>Muokkaa perustyyl. napsautt.</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7" name="Date Placeholder 6"/>
          <p:cNvSpPr>
            <a:spLocks noGrp="1"/>
          </p:cNvSpPr>
          <p:nvPr>
            <p:ph type="dt" sz="half" idx="10"/>
          </p:nvPr>
        </p:nvSpPr>
        <p:spPr/>
        <p:txBody>
          <a:bodyPr/>
          <a:lstStyle/>
          <a:p>
            <a:fld id="{1160EA64-D806-43AC-9DF2-F8C432F32B4C}" type="datetimeFigureOut">
              <a:rPr lang="en-US" dirty="0"/>
              <a:t>10/31/2021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10/31/2021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Content Placeholder 3"/>
          <p:cNvSpPr>
            <a:spLocks noGrp="1"/>
          </p:cNvSpPr>
          <p:nvPr>
            <p:ph sz="half" idx="2"/>
          </p:nvPr>
        </p:nvSpPr>
        <p:spPr>
          <a:xfrm>
            <a:off x="1583436" y="3143250"/>
            <a:ext cx="4270248" cy="2596776"/>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7" name="Date Placeholder 6"/>
          <p:cNvSpPr>
            <a:spLocks noGrp="1"/>
          </p:cNvSpPr>
          <p:nvPr>
            <p:ph type="dt" sz="half" idx="10"/>
          </p:nvPr>
        </p:nvSpPr>
        <p:spPr/>
        <p:txBody>
          <a:bodyPr/>
          <a:lstStyle/>
          <a:p>
            <a:fld id="{4F7D4976-E339-4826-83B7-FBD03F55ECF8}" type="datetimeFigureOut">
              <a:rPr lang="en-US" dirty="0"/>
              <a:t>10/31/2021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fi-FI" smtClean="0"/>
              <a:t>Muokkaa perustyyl. napsautt.</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smtClean="0"/>
              <a:t>Muokkaa perustyyl. napsautt.</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i-FI" smtClean="0"/>
              <a:t>Muokkaa perustyyl. napsautt.</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9" name="Date Placeholder 8"/>
          <p:cNvSpPr>
            <a:spLocks noGrp="1"/>
          </p:cNvSpPr>
          <p:nvPr>
            <p:ph type="dt" sz="half" idx="10"/>
          </p:nvPr>
        </p:nvSpPr>
        <p:spPr/>
        <p:txBody>
          <a:bodyPr/>
          <a:lstStyle/>
          <a:p>
            <a:fld id="{D1BE4249-C0D0-4B06-8692-E8BB871AF643}" type="datetimeFigureOut">
              <a:rPr lang="en-US" dirty="0"/>
              <a:t>10/31/2021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i-FI" smtClean="0"/>
              <a:t>Muokkaa perustyyl. napsautt.</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smtClean="0"/>
              <a:t>Lisää kuva napsauttamalla kuvaketta</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10/31/2021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fi-FI" smtClean="0"/>
              <a:t>Muokkaa perustyyl. napsautt.</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10/31/2021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smtClean="0"/>
              <a:t>Työhönvalmennuksen arvot, asenteet ja periaatteet</a:t>
            </a:r>
            <a:endParaRPr lang="fi-FI" dirty="0"/>
          </a:p>
        </p:txBody>
      </p:sp>
    </p:spTree>
    <p:extLst>
      <p:ext uri="{BB962C8B-B14F-4D97-AF65-F5344CB8AC3E}">
        <p14:creationId xmlns:p14="http://schemas.microsoft.com/office/powerpoint/2010/main" val="2332314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2115226" y="1367736"/>
            <a:ext cx="7729728" cy="4298967"/>
          </a:xfrm>
        </p:spPr>
        <p:txBody>
          <a:bodyPr>
            <a:normAutofit/>
          </a:bodyPr>
          <a:lstStyle/>
          <a:p>
            <a:r>
              <a:rPr lang="fi-FI" sz="2400" dirty="0" err="1"/>
              <a:t>Työhönvalmentajan</a:t>
            </a:r>
            <a:r>
              <a:rPr lang="fi-FI" sz="2400" dirty="0"/>
              <a:t> tehtävä on kommunikoida työllistyjän kanssa tasa-arvoisesti</a:t>
            </a:r>
            <a:r>
              <a:rPr lang="fi-FI" sz="2400" dirty="0" smtClean="0"/>
              <a:t>, ja ymmärrettävästi; </a:t>
            </a:r>
            <a:r>
              <a:rPr lang="fi-FI" sz="2400" dirty="0"/>
              <a:t>käyttää valmentautujan käyttämiä tuttuja sanoja ja sopivia lauserakenteita. </a:t>
            </a:r>
            <a:endParaRPr lang="fi-FI" sz="2400" dirty="0" smtClean="0"/>
          </a:p>
          <a:p>
            <a:r>
              <a:rPr lang="fi-FI" sz="2400" dirty="0" smtClean="0"/>
              <a:t>Sopivan </a:t>
            </a:r>
            <a:r>
              <a:rPr lang="fi-FI" sz="2400" dirty="0"/>
              <a:t>kommunikointitavan löytymiseksi voidaan käyttää </a:t>
            </a:r>
            <a:r>
              <a:rPr lang="fi-FI" sz="2400" dirty="0" smtClean="0"/>
              <a:t>erilaisia </a:t>
            </a:r>
            <a:r>
              <a:rPr lang="fi-FI" sz="2400" dirty="0"/>
              <a:t>visualisointeja, apuvälineitä ja palveluja. </a:t>
            </a:r>
            <a:endParaRPr lang="fi-FI" sz="2400" dirty="0" smtClean="0"/>
          </a:p>
          <a:p>
            <a:r>
              <a:rPr lang="fi-FI" sz="2400" dirty="0" smtClean="0"/>
              <a:t>Kommunikaation tärkeys! </a:t>
            </a:r>
            <a:endParaRPr lang="fi-FI" sz="2400" dirty="0"/>
          </a:p>
        </p:txBody>
      </p:sp>
    </p:spTree>
    <p:extLst>
      <p:ext uri="{BB962C8B-B14F-4D97-AF65-F5344CB8AC3E}">
        <p14:creationId xmlns:p14="http://schemas.microsoft.com/office/powerpoint/2010/main" val="2358203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työvalmennus</a:t>
            </a:r>
            <a:endParaRPr lang="fi-FI" dirty="0"/>
          </a:p>
        </p:txBody>
      </p:sp>
      <p:sp>
        <p:nvSpPr>
          <p:cNvPr id="3" name="Sisällön paikkamerkki 2"/>
          <p:cNvSpPr>
            <a:spLocks noGrp="1"/>
          </p:cNvSpPr>
          <p:nvPr>
            <p:ph idx="1"/>
          </p:nvPr>
        </p:nvSpPr>
        <p:spPr>
          <a:xfrm>
            <a:off x="2231136" y="2685010"/>
            <a:ext cx="7729728" cy="3782291"/>
          </a:xfrm>
        </p:spPr>
        <p:txBody>
          <a:bodyPr>
            <a:noAutofit/>
          </a:bodyPr>
          <a:lstStyle/>
          <a:p>
            <a:r>
              <a:rPr lang="fi-FI" sz="2400" dirty="0" err="1" smtClean="0"/>
              <a:t>Työhönvalmentajat</a:t>
            </a:r>
            <a:r>
              <a:rPr lang="fi-FI" sz="2400" dirty="0" smtClean="0"/>
              <a:t> tukevat työnteon mahdollisuuksien tasa-arvoa. </a:t>
            </a:r>
          </a:p>
          <a:p>
            <a:r>
              <a:rPr lang="fi-FI" sz="2400" b="1" dirty="0" smtClean="0"/>
              <a:t>Tavoitteena</a:t>
            </a:r>
            <a:r>
              <a:rPr lang="fi-FI" sz="2400" dirty="0" smtClean="0"/>
              <a:t> </a:t>
            </a:r>
            <a:r>
              <a:rPr lang="fi-FI" sz="2400" dirty="0"/>
              <a:t>on, että myös </a:t>
            </a:r>
            <a:r>
              <a:rPr lang="fi-FI" sz="2400" dirty="0" smtClean="0"/>
              <a:t>henkilöt</a:t>
            </a:r>
            <a:r>
              <a:rPr lang="fi-FI" sz="2400" dirty="0"/>
              <a:t>, jotka ovat jääneet, jättäytyneet, jätetty tai jäämässä pois avointen työmarkkinoiden ansiotyöstä, saisivat mahdollisuuden henkilökohtaiseen ja riittävään tukeen. </a:t>
            </a:r>
            <a:endParaRPr lang="fi-FI" sz="2400" dirty="0" smtClean="0"/>
          </a:p>
          <a:p>
            <a:r>
              <a:rPr lang="fi-FI" sz="2400" dirty="0"/>
              <a:t>Lain mukaan jokaisella on oikeus työhön ja </a:t>
            </a:r>
            <a:r>
              <a:rPr lang="fi-FI" sz="2400" dirty="0" smtClean="0"/>
              <a:t>ansaitsemiseen. </a:t>
            </a:r>
          </a:p>
        </p:txBody>
      </p:sp>
    </p:spTree>
    <p:extLst>
      <p:ext uri="{BB962C8B-B14F-4D97-AF65-F5344CB8AC3E}">
        <p14:creationId xmlns:p14="http://schemas.microsoft.com/office/powerpoint/2010/main" val="2201031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2231136" y="1604356"/>
            <a:ext cx="7729728" cy="4135671"/>
          </a:xfrm>
        </p:spPr>
        <p:txBody>
          <a:bodyPr>
            <a:normAutofit/>
          </a:bodyPr>
          <a:lstStyle/>
          <a:p>
            <a:r>
              <a:rPr lang="fi-FI" sz="2400" dirty="0"/>
              <a:t>Kaikkien työtä toivovien henkilöiden työhönvalmennuksen tavoite ja valmennuksen toivottu </a:t>
            </a:r>
            <a:r>
              <a:rPr lang="fi-FI" sz="2400" dirty="0" smtClean="0"/>
              <a:t>lopputulos:</a:t>
            </a:r>
          </a:p>
          <a:p>
            <a:endParaRPr lang="fi-FI" sz="2400" dirty="0"/>
          </a:p>
          <a:p>
            <a:r>
              <a:rPr lang="fi-FI" sz="2400" i="1" dirty="0"/>
              <a:t>”Työllistyminen on tavoite.” </a:t>
            </a:r>
            <a:r>
              <a:rPr lang="fi-FI" sz="2400" i="1" dirty="0" smtClean="0"/>
              <a:t> </a:t>
            </a:r>
            <a:endParaRPr lang="fi-FI" sz="2400" dirty="0"/>
          </a:p>
          <a:p>
            <a:r>
              <a:rPr lang="fi-FI" sz="2400" i="1" dirty="0"/>
              <a:t>”Paras tulos työhönvalmennustyössä on mielestäni se, kun asiakas työllistyy palkkatyösuhteeseen, eli työhönvalmennuksen yleinen tavoite täyttyy.” </a:t>
            </a:r>
            <a:endParaRPr lang="fi-FI" sz="2400" dirty="0"/>
          </a:p>
        </p:txBody>
      </p:sp>
    </p:spTree>
    <p:extLst>
      <p:ext uri="{BB962C8B-B14F-4D97-AF65-F5344CB8AC3E}">
        <p14:creationId xmlns:p14="http://schemas.microsoft.com/office/powerpoint/2010/main" val="3545674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231136" y="964692"/>
            <a:ext cx="7729728" cy="1296370"/>
          </a:xfrm>
        </p:spPr>
        <p:txBody>
          <a:bodyPr>
            <a:normAutofit/>
          </a:bodyPr>
          <a:lstStyle/>
          <a:p>
            <a:r>
              <a:rPr lang="fi-FI" dirty="0" smtClean="0"/>
              <a:t>Työvalmennuksen yhteiskunnallinen merkitys</a:t>
            </a:r>
            <a:endParaRPr lang="fi-FI" dirty="0"/>
          </a:p>
        </p:txBody>
      </p:sp>
      <p:sp>
        <p:nvSpPr>
          <p:cNvPr id="3" name="Sisällön paikkamerkki 2"/>
          <p:cNvSpPr>
            <a:spLocks noGrp="1"/>
          </p:cNvSpPr>
          <p:nvPr>
            <p:ph idx="1"/>
          </p:nvPr>
        </p:nvSpPr>
        <p:spPr>
          <a:xfrm>
            <a:off x="2231136" y="2638044"/>
            <a:ext cx="7729728" cy="3638065"/>
          </a:xfrm>
        </p:spPr>
        <p:txBody>
          <a:bodyPr>
            <a:normAutofit/>
          </a:bodyPr>
          <a:lstStyle/>
          <a:p>
            <a:r>
              <a:rPr lang="fi-FI" sz="2400" dirty="0" smtClean="0"/>
              <a:t>Työhönvalmennus </a:t>
            </a:r>
            <a:r>
              <a:rPr lang="fi-FI" sz="2400" dirty="0"/>
              <a:t>toimintana </a:t>
            </a:r>
            <a:r>
              <a:rPr lang="fi-FI" sz="2400" dirty="0" smtClean="0"/>
              <a:t>valmennukseen </a:t>
            </a:r>
            <a:r>
              <a:rPr lang="fi-FI" sz="2400" dirty="0"/>
              <a:t>perustuva tukipalvelu jokaisen työikäisen perusoikeuksien täyttymiseksi ansiotyössä. </a:t>
            </a:r>
          </a:p>
          <a:p>
            <a:r>
              <a:rPr lang="fi-FI" sz="2400" i="1" dirty="0" smtClean="0"/>
              <a:t>”</a:t>
            </a:r>
            <a:r>
              <a:rPr lang="fi-FI" sz="2400" i="1" dirty="0"/>
              <a:t>Työllistyminen on usein yksi elämän tärkeimmistä asioista. Työllistyminen vaikuttaa yhteiskunnallisella tasolla (tuottavuus), työnantajatasolla (työvoiman saatavuus) ja kaikkein eniten henkilökohtaisella tasolla (asiakastaso, oman itsensä toteuttaminen ym. työskentelyyn liittyvä etu).” </a:t>
            </a:r>
            <a:endParaRPr lang="fi-FI" sz="2400" dirty="0"/>
          </a:p>
          <a:p>
            <a:pPr marL="0" indent="0">
              <a:buNone/>
            </a:pPr>
            <a:endParaRPr lang="fi-FI" sz="2400" dirty="0"/>
          </a:p>
          <a:p>
            <a:pPr marL="0" indent="0">
              <a:buNone/>
            </a:pPr>
            <a:endParaRPr lang="fi-FI" dirty="0"/>
          </a:p>
          <a:p>
            <a:endParaRPr lang="fi-FI" dirty="0"/>
          </a:p>
        </p:txBody>
      </p:sp>
    </p:spTree>
    <p:extLst>
      <p:ext uri="{BB962C8B-B14F-4D97-AF65-F5344CB8AC3E}">
        <p14:creationId xmlns:p14="http://schemas.microsoft.com/office/powerpoint/2010/main" val="3690290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Arvot työvalmentajan työssä</a:t>
            </a:r>
            <a:endParaRPr lang="fi-FI" dirty="0"/>
          </a:p>
        </p:txBody>
      </p:sp>
      <p:sp>
        <p:nvSpPr>
          <p:cNvPr id="3" name="Sisällön paikkamerkki 2"/>
          <p:cNvSpPr>
            <a:spLocks noGrp="1"/>
          </p:cNvSpPr>
          <p:nvPr>
            <p:ph idx="1"/>
          </p:nvPr>
        </p:nvSpPr>
        <p:spPr>
          <a:xfrm>
            <a:off x="2231136" y="2638044"/>
            <a:ext cx="7729728" cy="3413621"/>
          </a:xfrm>
        </p:spPr>
        <p:txBody>
          <a:bodyPr>
            <a:normAutofit/>
          </a:bodyPr>
          <a:lstStyle/>
          <a:p>
            <a:r>
              <a:rPr lang="fi-FI" sz="2400" dirty="0"/>
              <a:t>Arvot ja päämäärä ohjaavat </a:t>
            </a:r>
            <a:r>
              <a:rPr lang="fi-FI" sz="2400" dirty="0" smtClean="0"/>
              <a:t>työn </a:t>
            </a:r>
            <a:r>
              <a:rPr lang="fi-FI" sz="2400" dirty="0"/>
              <a:t>tavoitteita ja </a:t>
            </a:r>
            <a:r>
              <a:rPr lang="fi-FI" sz="2400" dirty="0" smtClean="0"/>
              <a:t>toimintaa. </a:t>
            </a:r>
          </a:p>
          <a:p>
            <a:r>
              <a:rPr lang="fi-FI" sz="2400" b="1" dirty="0" smtClean="0"/>
              <a:t>Yhteistyössä</a:t>
            </a:r>
            <a:r>
              <a:rPr lang="fi-FI" sz="2400" dirty="0" smtClean="0"/>
              <a:t> </a:t>
            </a:r>
            <a:r>
              <a:rPr lang="fi-FI" sz="2400" dirty="0"/>
              <a:t>etsitään aktiivisesti ratkaisuja valmentautujan työllistymiseksi. </a:t>
            </a:r>
            <a:endParaRPr lang="fi-FI" sz="2400" dirty="0" smtClean="0"/>
          </a:p>
          <a:p>
            <a:r>
              <a:rPr lang="fi-FI" sz="2400" dirty="0"/>
              <a:t>K</a:t>
            </a:r>
            <a:r>
              <a:rPr lang="fi-FI" sz="2400" dirty="0" smtClean="0"/>
              <a:t>eskitytään </a:t>
            </a:r>
            <a:r>
              <a:rPr lang="fi-FI" sz="2400" dirty="0"/>
              <a:t>siihen, miten toimimalla, missä tehtävässä työskentelemällä ja millä tavalla työtä tukien henkilöllä olisi mahdollisuus tehdä </a:t>
            </a:r>
            <a:r>
              <a:rPr lang="fi-FI" sz="2400" b="1" dirty="0" smtClean="0"/>
              <a:t>onnis</a:t>
            </a:r>
            <a:r>
              <a:rPr lang="fi-FI" sz="2400" b="1" dirty="0"/>
              <a:t>tuvasti työtä</a:t>
            </a:r>
            <a:r>
              <a:rPr lang="fi-FI" sz="2400" dirty="0"/>
              <a:t>. </a:t>
            </a:r>
            <a:endParaRPr lang="fi-FI" sz="2400" dirty="0" smtClean="0"/>
          </a:p>
          <a:p>
            <a:r>
              <a:rPr lang="fi-FI" sz="2400" dirty="0"/>
              <a:t>T</a:t>
            </a:r>
            <a:r>
              <a:rPr lang="fi-FI" sz="2400" dirty="0" smtClean="0"/>
              <a:t>yöllistyminen</a:t>
            </a:r>
            <a:r>
              <a:rPr lang="fi-FI" sz="2400" dirty="0"/>
              <a:t>, tuottava työn tekeminen ja työelämässä kestävästi toimiminen on kaikkien etu. </a:t>
            </a:r>
          </a:p>
          <a:p>
            <a:endParaRPr lang="fi-FI" dirty="0"/>
          </a:p>
        </p:txBody>
      </p:sp>
    </p:spTree>
    <p:extLst>
      <p:ext uri="{BB962C8B-B14F-4D97-AF65-F5344CB8AC3E}">
        <p14:creationId xmlns:p14="http://schemas.microsoft.com/office/powerpoint/2010/main" val="28823258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1940191" y="1886988"/>
            <a:ext cx="7729728" cy="3898669"/>
          </a:xfrm>
        </p:spPr>
        <p:txBody>
          <a:bodyPr>
            <a:normAutofit/>
          </a:bodyPr>
          <a:lstStyle/>
          <a:p>
            <a:r>
              <a:rPr lang="fi-FI" sz="2400" dirty="0"/>
              <a:t>Asiakasyhteistyössä on tärkeä huomioida jokaiselle ihmiselle kuuluva </a:t>
            </a:r>
            <a:r>
              <a:rPr lang="fi-FI" sz="2400" b="1" dirty="0"/>
              <a:t>päätösvalta</a:t>
            </a:r>
            <a:r>
              <a:rPr lang="fi-FI" sz="2400" dirty="0"/>
              <a:t> omissa asioissaan ja </a:t>
            </a:r>
            <a:r>
              <a:rPr lang="fi-FI" sz="2400" b="1" dirty="0"/>
              <a:t>arvostus</a:t>
            </a:r>
            <a:r>
              <a:rPr lang="fi-FI" sz="2400" dirty="0"/>
              <a:t> ihmisenä </a:t>
            </a:r>
            <a:endParaRPr lang="fi-FI" sz="2400" dirty="0" smtClean="0"/>
          </a:p>
          <a:p>
            <a:r>
              <a:rPr lang="fi-FI" sz="2400" dirty="0" smtClean="0"/>
              <a:t>Työtä </a:t>
            </a:r>
            <a:r>
              <a:rPr lang="fi-FI" sz="2400" dirty="0"/>
              <a:t>tehdään tavoitteen saavuttamiseksi jokaisen kohdalla ja ilmenneen </a:t>
            </a:r>
            <a:r>
              <a:rPr lang="fi-FI" sz="2400" b="1" dirty="0"/>
              <a:t>tuen tarpeen mukaan</a:t>
            </a:r>
            <a:r>
              <a:rPr lang="fi-FI" sz="2400" dirty="0"/>
              <a:t>. </a:t>
            </a:r>
            <a:endParaRPr lang="fi-FI" sz="2400" dirty="0" smtClean="0"/>
          </a:p>
          <a:p>
            <a:r>
              <a:rPr lang="fi-FI" sz="2400" dirty="0" err="1" smtClean="0"/>
              <a:t>Työhönvalmentajien</a:t>
            </a:r>
            <a:r>
              <a:rPr lang="fi-FI" sz="2400" dirty="0" smtClean="0"/>
              <a:t> </a:t>
            </a:r>
            <a:r>
              <a:rPr lang="fi-FI" sz="2400" dirty="0"/>
              <a:t>keskeisimpiä toimintaa ohjaavia arvoja valmennustyössä ovat </a:t>
            </a:r>
            <a:r>
              <a:rPr lang="fi-FI" sz="2400" b="1" u="sng" dirty="0"/>
              <a:t>tasa-arvo ja </a:t>
            </a:r>
            <a:r>
              <a:rPr lang="fi-FI" sz="2400" b="1" u="sng" dirty="0" smtClean="0"/>
              <a:t>tasapuolisuus</a:t>
            </a:r>
            <a:r>
              <a:rPr lang="fi-FI" sz="2400" dirty="0"/>
              <a:t>.</a:t>
            </a:r>
          </a:p>
        </p:txBody>
      </p:sp>
    </p:spTree>
    <p:extLst>
      <p:ext uri="{BB962C8B-B14F-4D97-AF65-F5344CB8AC3E}">
        <p14:creationId xmlns:p14="http://schemas.microsoft.com/office/powerpoint/2010/main" val="3445986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t>Jaettu asiantuntijuus ja asiakkaan edun mukainen toiminta </a:t>
            </a:r>
          </a:p>
        </p:txBody>
      </p:sp>
      <p:sp>
        <p:nvSpPr>
          <p:cNvPr id="3" name="Sisällön paikkamerkki 2"/>
          <p:cNvSpPr>
            <a:spLocks noGrp="1"/>
          </p:cNvSpPr>
          <p:nvPr>
            <p:ph idx="1"/>
          </p:nvPr>
        </p:nvSpPr>
        <p:spPr>
          <a:xfrm>
            <a:off x="2231136" y="2638043"/>
            <a:ext cx="7729728" cy="3729505"/>
          </a:xfrm>
        </p:spPr>
        <p:txBody>
          <a:bodyPr>
            <a:noAutofit/>
          </a:bodyPr>
          <a:lstStyle/>
          <a:p>
            <a:r>
              <a:rPr lang="fi-FI" sz="2400" i="1" dirty="0"/>
              <a:t>”Asiakas on oman elämänsä asiantuntija.” </a:t>
            </a:r>
          </a:p>
          <a:p>
            <a:r>
              <a:rPr lang="fi-FI" sz="2400" dirty="0" smtClean="0"/>
              <a:t>Tehtävä </a:t>
            </a:r>
            <a:r>
              <a:rPr lang="fi-FI" sz="2400" dirty="0"/>
              <a:t>on nostaa esiin </a:t>
            </a:r>
            <a:r>
              <a:rPr lang="fi-FI" sz="2400" dirty="0" smtClean="0"/>
              <a:t>esim. työllistymisen </a:t>
            </a:r>
            <a:r>
              <a:rPr lang="fi-FI" sz="2400" dirty="0"/>
              <a:t>mahdollisuuksia, työllistyjän vahvuuksia, palkkatyön etuja, työn tekemisen hyötyjä, kiinnostavia työn näköaloja, työkohtaisia riskejä, alakohtaisia haasteita ja työn tekemiseen liittyviä hidasteita. </a:t>
            </a:r>
            <a:endParaRPr lang="fi-FI" sz="2400" i="1" dirty="0"/>
          </a:p>
          <a:p>
            <a:r>
              <a:rPr lang="fi-FI" sz="2400" dirty="0" smtClean="0"/>
              <a:t>Yhteistyö </a:t>
            </a:r>
            <a:r>
              <a:rPr lang="fi-FI" sz="2400" dirty="0"/>
              <a:t>valmennuksessa varaa keskeisesti luottamukseen toimijoiden välillä ja tarkoittaa asiakkaan edunmukaisen toiminnan tietämistä.</a:t>
            </a:r>
          </a:p>
        </p:txBody>
      </p:sp>
    </p:spTree>
    <p:extLst>
      <p:ext uri="{BB962C8B-B14F-4D97-AF65-F5344CB8AC3E}">
        <p14:creationId xmlns:p14="http://schemas.microsoft.com/office/powerpoint/2010/main" val="19678840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2231136" y="1263536"/>
            <a:ext cx="7729728" cy="4796442"/>
          </a:xfrm>
        </p:spPr>
        <p:txBody>
          <a:bodyPr>
            <a:noAutofit/>
          </a:bodyPr>
          <a:lstStyle/>
          <a:p>
            <a:r>
              <a:rPr lang="fi-FI" sz="2400" dirty="0"/>
              <a:t>t</a:t>
            </a:r>
            <a:r>
              <a:rPr lang="fi-FI" sz="2400" dirty="0" smtClean="0"/>
              <a:t>avoiteltu </a:t>
            </a:r>
            <a:r>
              <a:rPr lang="fi-FI" sz="2400" dirty="0"/>
              <a:t>työ on tekijänsä näköinen ja </a:t>
            </a:r>
            <a:r>
              <a:rPr lang="fi-FI" sz="2400" dirty="0" smtClean="0"/>
              <a:t>kokoinen</a:t>
            </a:r>
          </a:p>
          <a:p>
            <a:r>
              <a:rPr lang="fi-FI" sz="2400" dirty="0" smtClean="0"/>
              <a:t>tuki </a:t>
            </a:r>
            <a:r>
              <a:rPr lang="fi-FI" sz="2400" dirty="0"/>
              <a:t>valmennuksessa yksilöllisesti mitoitettu niin, että työllistymistavoitteen täyttyminen voi onnistua. </a:t>
            </a:r>
            <a:endParaRPr lang="fi-FI" sz="2400" dirty="0" smtClean="0"/>
          </a:p>
          <a:p>
            <a:endParaRPr lang="fi-FI" sz="2400" dirty="0"/>
          </a:p>
          <a:p>
            <a:endParaRPr lang="fi-FI" sz="2400" dirty="0" smtClean="0"/>
          </a:p>
          <a:p>
            <a:r>
              <a:rPr lang="fi-FI" sz="2400" i="1" dirty="0" smtClean="0"/>
              <a:t>”</a:t>
            </a:r>
            <a:r>
              <a:rPr lang="fi-FI" sz="2400" i="1" dirty="0"/>
              <a:t>Pyrin kuuntelemaan asiakasta ja auttaa häntä HÄNEN suunnitelmissaan. Pyrin rauhoittamaan opiskelijalle ja hänen haaveilleen hetken. Asiakaslähtöinen työskentelytapa olisi vissiin se oikea sana. Uskon, että ihmistä on turha yrittää asettaa sellaiseen muottiin, johon hän ei halua. Se ei tuota tulosta. Toivon, että tällä työskentelytavalla tavoitan asiakkaat oikeasti ja saan muodostettua luottamuksellisen </a:t>
            </a:r>
            <a:r>
              <a:rPr lang="fi-FI" sz="2400" i="1" dirty="0" smtClean="0"/>
              <a:t>suhteen”</a:t>
            </a:r>
            <a:endParaRPr lang="fi-FI" sz="2400" b="1" dirty="0"/>
          </a:p>
        </p:txBody>
      </p:sp>
    </p:spTree>
    <p:extLst>
      <p:ext uri="{BB962C8B-B14F-4D97-AF65-F5344CB8AC3E}">
        <p14:creationId xmlns:p14="http://schemas.microsoft.com/office/powerpoint/2010/main" val="1930415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t>Työllistyjälähtöinen toiminta ja valmentautujan </a:t>
            </a:r>
            <a:r>
              <a:rPr lang="fi-FI" dirty="0" smtClean="0"/>
              <a:t>arvostaminen</a:t>
            </a:r>
            <a:endParaRPr lang="fi-FI" dirty="0"/>
          </a:p>
        </p:txBody>
      </p:sp>
      <p:sp>
        <p:nvSpPr>
          <p:cNvPr id="3" name="Sisällön paikkamerkki 2"/>
          <p:cNvSpPr>
            <a:spLocks noGrp="1"/>
          </p:cNvSpPr>
          <p:nvPr>
            <p:ph idx="1"/>
          </p:nvPr>
        </p:nvSpPr>
        <p:spPr/>
        <p:txBody>
          <a:bodyPr>
            <a:noAutofit/>
          </a:bodyPr>
          <a:lstStyle/>
          <a:p>
            <a:r>
              <a:rPr lang="fi-FI" sz="2400" dirty="0" err="1" smtClean="0"/>
              <a:t>Työhönvalmentajan</a:t>
            </a:r>
            <a:r>
              <a:rPr lang="fi-FI" sz="2400" dirty="0" smtClean="0"/>
              <a:t> oma esimerkki. </a:t>
            </a:r>
          </a:p>
          <a:p>
            <a:r>
              <a:rPr lang="fi-FI" sz="2400" dirty="0" err="1" smtClean="0"/>
              <a:t>Työhönvalmentajan</a:t>
            </a:r>
            <a:r>
              <a:rPr lang="fi-FI" sz="2400" dirty="0" smtClean="0"/>
              <a:t> tehtävä on pyrkiä muuttamaan työpaikoilla </a:t>
            </a:r>
            <a:r>
              <a:rPr lang="fi-FI" sz="2400" dirty="0"/>
              <a:t>toimivien </a:t>
            </a:r>
            <a:r>
              <a:rPr lang="fi-FI" sz="2400" dirty="0" smtClean="0"/>
              <a:t>ajattelutapoja suvaitsevaisemmiksi </a:t>
            </a:r>
            <a:r>
              <a:rPr lang="fi-FI" sz="2400" dirty="0"/>
              <a:t>ja muokkaamaan työelämän asenneilmapiiriä myönteisemmäksi erilaisia työllistyjiä kohtaan. </a:t>
            </a:r>
          </a:p>
          <a:p>
            <a:r>
              <a:rPr lang="fi-FI" sz="2400" dirty="0" err="1" smtClean="0"/>
              <a:t>Työhönvalmentajien</a:t>
            </a:r>
            <a:r>
              <a:rPr lang="fi-FI" sz="2400" dirty="0" smtClean="0"/>
              <a:t> </a:t>
            </a:r>
            <a:r>
              <a:rPr lang="fi-FI" sz="2400" dirty="0"/>
              <a:t>tehtävä on osoittaa työelämätoimijoille, että </a:t>
            </a:r>
            <a:r>
              <a:rPr lang="fi-FI" sz="2400" b="1" dirty="0"/>
              <a:t>osittaisellakin työkyvyllä </a:t>
            </a:r>
            <a:r>
              <a:rPr lang="fi-FI" sz="2400" dirty="0"/>
              <a:t>on mahdollista vastata työtavoitteen täyttymiseen. </a:t>
            </a:r>
          </a:p>
          <a:p>
            <a:endParaRPr lang="fi-FI" sz="2400" dirty="0"/>
          </a:p>
        </p:txBody>
      </p:sp>
    </p:spTree>
    <p:extLst>
      <p:ext uri="{BB962C8B-B14F-4D97-AF65-F5344CB8AC3E}">
        <p14:creationId xmlns:p14="http://schemas.microsoft.com/office/powerpoint/2010/main" val="827220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cel">
  <a:themeElements>
    <a:clrScheme name="Parcel">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TM10001115[[fn=Pakkaus]]</Template>
  <TotalTime>46</TotalTime>
  <Words>455</Words>
  <Application>Microsoft Office PowerPoint</Application>
  <PresentationFormat>Laajakuva</PresentationFormat>
  <Paragraphs>47</Paragraphs>
  <Slides>10</Slides>
  <Notes>10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10</vt:i4>
      </vt:variant>
    </vt:vector>
  </HeadingPairs>
  <TitlesOfParts>
    <vt:vector size="14" baseType="lpstr">
      <vt:lpstr>Arial</vt:lpstr>
      <vt:lpstr>Calibri</vt:lpstr>
      <vt:lpstr>Gill Sans MT</vt:lpstr>
      <vt:lpstr>Parcel</vt:lpstr>
      <vt:lpstr>Työhönvalmennuksen arvot, asenteet ja periaatteet</vt:lpstr>
      <vt:lpstr>työvalmennus</vt:lpstr>
      <vt:lpstr>PowerPoint-esitys</vt:lpstr>
      <vt:lpstr>Työvalmennuksen yhteiskunnallinen merkitys</vt:lpstr>
      <vt:lpstr>Arvot työvalmentajan työssä</vt:lpstr>
      <vt:lpstr>PowerPoint-esitys</vt:lpstr>
      <vt:lpstr>Jaettu asiantuntijuus ja asiakkaan edun mukainen toiminta </vt:lpstr>
      <vt:lpstr>PowerPoint-esitys</vt:lpstr>
      <vt:lpstr>Työllistyjälähtöinen toiminta ja valmentautujan arvostaminen</vt:lpstr>
      <vt:lpstr>PowerPoint-esitys</vt:lpstr>
    </vt:vector>
  </TitlesOfParts>
  <Company>Kouvolan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Työhönvalmennuksen arvot, asenteet ja periaatteet</dc:title>
  <dc:creator>Kähärä Marja-Leena</dc:creator>
  <cp:lastModifiedBy>Kähärä Marja-Leena</cp:lastModifiedBy>
  <cp:revision>17</cp:revision>
  <cp:lastPrinted>2019-03-18T12:54:29Z</cp:lastPrinted>
  <dcterms:created xsi:type="dcterms:W3CDTF">2019-03-14T12:03:52Z</dcterms:created>
  <dcterms:modified xsi:type="dcterms:W3CDTF">2021-10-31T12:46:37Z</dcterms:modified>
</cp:coreProperties>
</file>