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58" r:id="rId5"/>
    <p:sldId id="257" r:id="rId6"/>
    <p:sldId id="263" r:id="rId7"/>
    <p:sldId id="265" r:id="rId8"/>
    <p:sldId id="266" r:id="rId9"/>
    <p:sldId id="268" r:id="rId10"/>
    <p:sldId id="269" r:id="rId11"/>
    <p:sldId id="270" r:id="rId12"/>
    <p:sldId id="273" r:id="rId13"/>
    <p:sldId id="275" r:id="rId14"/>
    <p:sldId id="276" r:id="rId15"/>
    <p:sldId id="274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62" r:id="rId28"/>
    <p:sldId id="25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Ratkaisukeskeisyys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Anne Huttunen 2021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48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Tiedostamaton mieli voimavarana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Tiedostamaton mieli on luovien ja myönteisten voimavarojen ja ratkaisuideoiden lähde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2170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Yksilön ainutkertaisuus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Ericksonin</a:t>
            </a:r>
            <a:r>
              <a:rPr lang="fi-FI" dirty="0"/>
              <a:t> tapaan yksilö on ainutkertainen ja uniikki yksilö, jolla on yksilölliset tavoitteet ja tavat kokea maailma</a:t>
            </a:r>
          </a:p>
        </p:txBody>
      </p:sp>
    </p:spTree>
    <p:extLst>
      <p:ext uri="{BB962C8B-B14F-4D97-AF65-F5344CB8AC3E}">
        <p14:creationId xmlns:p14="http://schemas.microsoft.com/office/powerpoint/2010/main" val="175907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Rajoituksista vapautuminen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Erickson</a:t>
            </a:r>
            <a:r>
              <a:rPr lang="fi-FI" dirty="0"/>
              <a:t> piti ongelmatilanteita ihmisten normaaleina pyrkimyksinä riippumattomuuteen, mielentyyneyteen tai merkityksellisyyden kokemiseen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5607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Keinot</a:t>
            </a:r>
            <a:br>
              <a:rPr lang="fi-FI" dirty="0" smtClean="0"/>
            </a:br>
            <a:r>
              <a:rPr lang="fi-FI" dirty="0" smtClean="0"/>
              <a:t>Mikä voisi auttaa?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fi-FI" dirty="0"/>
              <a:t>1</a:t>
            </a:r>
            <a:r>
              <a:rPr lang="fi-FI" dirty="0" smtClean="0"/>
              <a:t>. </a:t>
            </a:r>
            <a:r>
              <a:rPr lang="fi-FI" dirty="0"/>
              <a:t>Mikä on auttanut tähän asti?</a:t>
            </a:r>
          </a:p>
          <a:p>
            <a:r>
              <a:rPr lang="fi-FI" dirty="0"/>
              <a:t>2</a:t>
            </a:r>
            <a:r>
              <a:rPr lang="fi-FI" dirty="0" smtClean="0"/>
              <a:t>. </a:t>
            </a:r>
            <a:r>
              <a:rPr lang="fi-FI" dirty="0"/>
              <a:t>Onko ideoita?</a:t>
            </a:r>
          </a:p>
          <a:p>
            <a:r>
              <a:rPr lang="fi-FI" dirty="0"/>
              <a:t>3</a:t>
            </a:r>
            <a:r>
              <a:rPr lang="fi-FI" dirty="0" smtClean="0"/>
              <a:t>. </a:t>
            </a:r>
            <a:r>
              <a:rPr lang="fi-FI" dirty="0"/>
              <a:t>Miten sovellat vahvoja puoliasi?</a:t>
            </a:r>
          </a:p>
          <a:p>
            <a:r>
              <a:rPr lang="fi-FI" dirty="0"/>
              <a:t>4</a:t>
            </a:r>
            <a:r>
              <a:rPr lang="fi-FI" dirty="0" smtClean="0"/>
              <a:t>. </a:t>
            </a:r>
            <a:r>
              <a:rPr lang="fi-FI" dirty="0"/>
              <a:t>Mitä teit kun sujui paremmin?</a:t>
            </a:r>
          </a:p>
          <a:p>
            <a:r>
              <a:rPr lang="fi-FI" dirty="0"/>
              <a:t>5</a:t>
            </a:r>
            <a:r>
              <a:rPr lang="fi-FI" dirty="0" smtClean="0"/>
              <a:t>. </a:t>
            </a:r>
            <a:r>
              <a:rPr lang="fi-FI" dirty="0"/>
              <a:t>Mikä olisi aivan uutta?</a:t>
            </a:r>
          </a:p>
          <a:p>
            <a:r>
              <a:rPr lang="fi-FI" dirty="0"/>
              <a:t>6</a:t>
            </a:r>
            <a:r>
              <a:rPr lang="fi-FI" dirty="0" smtClean="0"/>
              <a:t>. </a:t>
            </a:r>
            <a:r>
              <a:rPr lang="fi-FI" dirty="0"/>
              <a:t>Mitä aiot tehdä?</a:t>
            </a:r>
          </a:p>
          <a:p>
            <a:r>
              <a:rPr lang="fi-FI" dirty="0"/>
              <a:t>7</a:t>
            </a:r>
            <a:r>
              <a:rPr lang="fi-FI" dirty="0" smtClean="0"/>
              <a:t>. </a:t>
            </a:r>
            <a:r>
              <a:rPr lang="fi-FI" dirty="0"/>
              <a:t>Mitä muut vähiten odottaisivat?</a:t>
            </a:r>
          </a:p>
          <a:p>
            <a:r>
              <a:rPr lang="fi-FI" dirty="0"/>
              <a:t>8</a:t>
            </a:r>
            <a:r>
              <a:rPr lang="fi-FI" dirty="0" smtClean="0"/>
              <a:t>. </a:t>
            </a:r>
            <a:r>
              <a:rPr lang="fi-FI" dirty="0"/>
              <a:t>Kun ei enää tarvitse…mitä silloin aiot?</a:t>
            </a:r>
          </a:p>
          <a:p>
            <a:r>
              <a:rPr lang="fi-FI" dirty="0"/>
              <a:t>9</a:t>
            </a:r>
            <a:r>
              <a:rPr lang="fi-FI" dirty="0" smtClean="0"/>
              <a:t>. </a:t>
            </a:r>
            <a:r>
              <a:rPr lang="fi-FI" dirty="0"/>
              <a:t>Minkälaisia hyviä neuvoja olet saanut?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594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Laajentavat kysymykset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Monet ihmiset eivät huomaa tietävänsä….</a:t>
            </a:r>
          </a:p>
          <a:p>
            <a:r>
              <a:rPr lang="fi-FI" dirty="0"/>
              <a:t>Katsotaan ensin mitä jo olet harkinnut</a:t>
            </a:r>
          </a:p>
          <a:p>
            <a:r>
              <a:rPr lang="fi-FI" dirty="0"/>
              <a:t>Kerron kohta mielipiteeni</a:t>
            </a:r>
          </a:p>
          <a:p>
            <a:r>
              <a:rPr lang="fi-FI" dirty="0"/>
              <a:t>Kenellä voi olla hyviä ideoita?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9650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Ihmekysymys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Ihme tapahtuu ja kaikki ongelmasi ovat poissa</a:t>
            </a:r>
          </a:p>
          <a:p>
            <a:r>
              <a:rPr lang="fi-FI" dirty="0"/>
              <a:t>Miten elämäsi olisi erilaista?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68197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Ratkaisukeskeisyyden vahvuuksia ja heikkouksia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u="sng" dirty="0"/>
              <a:t>Työskentelysuhde syntyy nopeasti </a:t>
            </a:r>
            <a:r>
              <a:rPr lang="fi-FI" dirty="0"/>
              <a:t>ja muutostyön voi aloittaa saman tien</a:t>
            </a:r>
          </a:p>
          <a:p>
            <a:r>
              <a:rPr lang="fi-FI" dirty="0"/>
              <a:t>Asioitaan hoitavilla henkilöillä on paljon valtaa asiansa hoitamisessa</a:t>
            </a:r>
          </a:p>
          <a:p>
            <a:r>
              <a:rPr lang="fi-FI" u="sng" dirty="0"/>
              <a:t>Edistymistä on helppo arvioida</a:t>
            </a:r>
            <a:r>
              <a:rPr lang="fi-FI" dirty="0"/>
              <a:t>, koska ongelmia tarkastellaan käytännöllisestä näkökulmasta</a:t>
            </a:r>
          </a:p>
          <a:p>
            <a:r>
              <a:rPr lang="fi-FI" u="sng" dirty="0"/>
              <a:t>Edistyminen tapahtuu yleensä pienin askelin </a:t>
            </a:r>
            <a:r>
              <a:rPr lang="fi-FI" dirty="0"/>
              <a:t>ja virheitä on helppo korjata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46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Lähiympäristön osallistuminen yhteistyöhön vähentää ulkopuolisen avun tarvetta</a:t>
            </a:r>
          </a:p>
          <a:p>
            <a:r>
              <a:rPr lang="fi-FI" dirty="0"/>
              <a:t>Suuntaudutaan tulevaisuuteen. Ongelmia ei tarvitse käsitellä juurta jaksaen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55225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Heikkoina puolina voidaan </a:t>
            </a:r>
            <a:r>
              <a:rPr lang="fi-FI" dirty="0" smtClean="0"/>
              <a:t>pitää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Myönteisten asioiden käsittely voi luoda </a:t>
            </a:r>
            <a:r>
              <a:rPr lang="fi-FI" u="sng" dirty="0"/>
              <a:t>illuusion helpoista ratkaisuista</a:t>
            </a:r>
            <a:endParaRPr lang="fi-FI" dirty="0"/>
          </a:p>
          <a:p>
            <a:r>
              <a:rPr lang="fi-FI" dirty="0"/>
              <a:t>Nopeassa etenemisessä oleellisia </a:t>
            </a:r>
            <a:r>
              <a:rPr lang="fi-FI" u="sng" dirty="0"/>
              <a:t>asioita voi jäädä huomaamatta</a:t>
            </a:r>
          </a:p>
          <a:p>
            <a:r>
              <a:rPr lang="fi-FI" dirty="0"/>
              <a:t>Työntekijä </a:t>
            </a:r>
            <a:r>
              <a:rPr lang="fi-FI" u="sng" dirty="0"/>
              <a:t>saattaa myötäillä liikaa asiaansa hoitavaa asiakasta</a:t>
            </a:r>
          </a:p>
          <a:p>
            <a:r>
              <a:rPr lang="fi-FI" dirty="0"/>
              <a:t>Työntekijä ei ehkä malta kuunnella asiansa hoitavan kertomusta tarpeeksi</a:t>
            </a:r>
          </a:p>
          <a:p>
            <a:r>
              <a:rPr lang="fi-FI" dirty="0"/>
              <a:t>Vaikeissa tai monimutkaisissa ongelmissa voi olla vaikea uskoa yksinkertaisiin ratkaisuihin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2990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Keskeiset käsitteet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u="sng" dirty="0"/>
              <a:t>Hyvä elämä </a:t>
            </a:r>
            <a:r>
              <a:rPr lang="fi-FI" dirty="0"/>
              <a:t>-miltä elämä näyttää kun ongelmia ei ole</a:t>
            </a:r>
          </a:p>
          <a:p>
            <a:r>
              <a:rPr lang="fi-FI" u="sng" dirty="0"/>
              <a:t>Kommunikaatioteoria</a:t>
            </a:r>
            <a:r>
              <a:rPr lang="fi-FI" dirty="0"/>
              <a:t> – vuorovaikutus kommunikaatiota systeemien välillä</a:t>
            </a:r>
          </a:p>
          <a:p>
            <a:r>
              <a:rPr lang="fi-FI" u="sng" dirty="0"/>
              <a:t>Luovuus ja huumori </a:t>
            </a:r>
            <a:r>
              <a:rPr lang="fi-FI" dirty="0"/>
              <a:t>– hyväntahtoista huumoria ja luovia uusia näkökulmia</a:t>
            </a:r>
          </a:p>
          <a:p>
            <a:r>
              <a:rPr lang="fi-FI" u="sng" dirty="0"/>
              <a:t>Näkökulman vaihtamisen taito </a:t>
            </a:r>
            <a:r>
              <a:rPr lang="fi-FI" dirty="0"/>
              <a:t>-asian näkeminen uudessa valossa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082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Ratkaisukeskeisyys historia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Ratkaisukeskeinen psykoterapia kehittyi 1970 – ja </a:t>
            </a:r>
            <a:r>
              <a:rPr lang="fi-FI" dirty="0" smtClean="0"/>
              <a:t>80- luvuilla lyhyt- ja </a:t>
            </a:r>
            <a:r>
              <a:rPr lang="fi-FI" dirty="0"/>
              <a:t>perheterapeuttisten terapiasuuntausten pohjalta</a:t>
            </a:r>
          </a:p>
          <a:p>
            <a:r>
              <a:rPr lang="fi-FI" u="sng" dirty="0"/>
              <a:t>Ratkaisukeskeisen ajattelutavan </a:t>
            </a:r>
            <a:r>
              <a:rPr lang="fi-FI" dirty="0"/>
              <a:t>taustalla ovat </a:t>
            </a:r>
            <a:r>
              <a:rPr lang="fi-FI" u="sng" dirty="0"/>
              <a:t>psykiatri </a:t>
            </a:r>
            <a:r>
              <a:rPr lang="fi-FI" u="sng" dirty="0" err="1"/>
              <a:t>Milton</a:t>
            </a:r>
            <a:r>
              <a:rPr lang="fi-FI" u="sng" dirty="0"/>
              <a:t> </a:t>
            </a:r>
            <a:r>
              <a:rPr lang="fi-FI" u="sng" dirty="0" err="1" smtClean="0"/>
              <a:t>Ericksonin</a:t>
            </a:r>
            <a:r>
              <a:rPr lang="fi-FI" u="sng" dirty="0" smtClean="0"/>
              <a:t> </a:t>
            </a:r>
            <a:r>
              <a:rPr lang="fi-FI" u="sng" dirty="0"/>
              <a:t>lyhytterapeuttiset menetelmät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08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Poikkeukset -onko ollut päiviä tai tunteja, </a:t>
            </a:r>
            <a:r>
              <a:rPr lang="fi-FI" dirty="0" smtClean="0"/>
              <a:t>jolloin </a:t>
            </a:r>
            <a:r>
              <a:rPr lang="fi-FI" dirty="0"/>
              <a:t>asiat ovat olleet paremmin</a:t>
            </a:r>
          </a:p>
          <a:p>
            <a:r>
              <a:rPr lang="fi-FI" dirty="0"/>
              <a:t>Systeemiteoria -perhe emotionaalisena yksikkönä vaikuttaa yksilön käyttäytymiseen</a:t>
            </a:r>
          </a:p>
          <a:p>
            <a:r>
              <a:rPr lang="fi-FI" dirty="0"/>
              <a:t>Tiedostamaton voimavara – tiedostamaton mieli luovien ja uusien ideoiden lähde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7737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Tulevaisuuspuhe – muutostoiveet</a:t>
            </a:r>
          </a:p>
          <a:p>
            <a:r>
              <a:rPr lang="fi-FI" dirty="0"/>
              <a:t>Vahvuudet ja voimavarat – tulevaisuuden toiveet ja tavoitteet (mielenkiinnon kohteet, taidot, vahvuudet)</a:t>
            </a:r>
          </a:p>
          <a:p>
            <a:r>
              <a:rPr lang="fi-FI" dirty="0"/>
              <a:t>Yhteistyö – tavoitteet ja tulevaisuuden visiot, kuulluksi tuleminen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9244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2800" b="1" dirty="0"/>
              <a:t>Ratkaisukeskeisyys toimintaperiaatteena</a:t>
            </a:r>
            <a:r>
              <a:rPr lang="fi-FI" sz="2800" dirty="0"/>
              <a:t/>
            </a:r>
            <a:br>
              <a:rPr lang="fi-FI" sz="2800" dirty="0"/>
            </a:br>
            <a:r>
              <a:rPr lang="fi-FI" sz="2800" b="1" dirty="0"/>
              <a:t>Työvalmentaja</a:t>
            </a:r>
            <a:r>
              <a:rPr lang="fi-FI" sz="2800" dirty="0"/>
              <a:t/>
            </a:r>
            <a:br>
              <a:rPr lang="fi-FI" sz="2800" dirty="0"/>
            </a:br>
            <a:r>
              <a:rPr lang="fi-FI" sz="2800" b="1" dirty="0"/>
              <a:t>Mikä on tärkeää asiakassuhteessa?</a:t>
            </a:r>
            <a:r>
              <a:rPr lang="fi-FI" sz="2800" dirty="0"/>
              <a:t/>
            </a:r>
            <a:br>
              <a:rPr lang="fi-FI" sz="2800" dirty="0"/>
            </a:b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u="sng" dirty="0"/>
              <a:t>Luottamus</a:t>
            </a:r>
            <a:endParaRPr lang="fi-FI" u="sng" dirty="0"/>
          </a:p>
          <a:p>
            <a:pPr lvl="0"/>
            <a:r>
              <a:rPr lang="fi-FI" dirty="0"/>
              <a:t>mahdollisuus löytää sopivia ratkaisuja, myönteinen asenne</a:t>
            </a:r>
          </a:p>
          <a:p>
            <a:pPr lvl="0"/>
            <a:r>
              <a:rPr lang="fi-FI" dirty="0"/>
              <a:t>keskitytään tilanteisiin, jotka vievät asioita eteenpäin</a:t>
            </a:r>
          </a:p>
          <a:p>
            <a:r>
              <a:rPr lang="fi-FI" b="1" u="sng" dirty="0"/>
              <a:t>Sopimus</a:t>
            </a:r>
            <a:endParaRPr lang="fi-FI" u="sng" dirty="0"/>
          </a:p>
          <a:p>
            <a:pPr lvl="0"/>
            <a:r>
              <a:rPr lang="fi-FI" dirty="0"/>
              <a:t>sitoumus keskinäiseen avunantoon</a:t>
            </a:r>
          </a:p>
          <a:p>
            <a:pPr lvl="0"/>
            <a:r>
              <a:rPr lang="fi-FI" dirty="0"/>
              <a:t>tahtotila – motivaatio + yhteisen päämäärän tavoittelu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8959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u="sng" dirty="0"/>
              <a:t>Päämäärä/tavoite</a:t>
            </a:r>
            <a:endParaRPr lang="fi-FI" u="sng" dirty="0"/>
          </a:p>
          <a:p>
            <a:pPr lvl="0"/>
            <a:r>
              <a:rPr lang="fi-FI" dirty="0"/>
              <a:t>mitä hyötyä tavoitteiden saavuttamisesta on?</a:t>
            </a:r>
          </a:p>
          <a:p>
            <a:pPr lvl="0"/>
            <a:r>
              <a:rPr lang="fi-FI" dirty="0"/>
              <a:t>tavoitelista</a:t>
            </a:r>
          </a:p>
          <a:p>
            <a:r>
              <a:rPr lang="fi-FI" b="1" u="sng" dirty="0"/>
              <a:t>Keinot/menetelmät</a:t>
            </a:r>
            <a:endParaRPr lang="fi-FI" u="sng" dirty="0"/>
          </a:p>
          <a:p>
            <a:pPr lvl="0"/>
            <a:r>
              <a:rPr lang="fi-FI" dirty="0"/>
              <a:t>ohjausta, neuvontaa</a:t>
            </a:r>
          </a:p>
          <a:p>
            <a:pPr lvl="0"/>
            <a:r>
              <a:rPr lang="fi-FI" dirty="0"/>
              <a:t>kuvallinen, visualisointi</a:t>
            </a:r>
          </a:p>
          <a:p>
            <a:pPr lvl="0"/>
            <a:r>
              <a:rPr lang="fi-FI" dirty="0"/>
              <a:t>apuvälineiden hyödyntäminen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0457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u="sng" dirty="0"/>
              <a:t>Tukitoimet</a:t>
            </a:r>
            <a:endParaRPr lang="fi-FI" u="sng" dirty="0"/>
          </a:p>
          <a:p>
            <a:pPr lvl="0"/>
            <a:r>
              <a:rPr lang="fi-FI" dirty="0"/>
              <a:t>taloudellinen toimeentulo</a:t>
            </a:r>
          </a:p>
          <a:p>
            <a:pPr lvl="0"/>
            <a:r>
              <a:rPr lang="fi-FI" dirty="0"/>
              <a:t>tärkeäksi koetut ihmissuhteet</a:t>
            </a:r>
          </a:p>
          <a:p>
            <a:r>
              <a:rPr lang="fi-FI" b="1" u="sng" dirty="0"/>
              <a:t>Varasuunnitelma</a:t>
            </a:r>
            <a:endParaRPr lang="fi-FI" u="sng" dirty="0"/>
          </a:p>
          <a:p>
            <a:r>
              <a:rPr lang="fi-FI" dirty="0"/>
              <a:t>varavaihtoehdot, jos ensimmäinen suunnitelma ei toimi</a:t>
            </a:r>
          </a:p>
        </p:txBody>
      </p:sp>
    </p:spTree>
    <p:extLst>
      <p:ext uri="{BB962C8B-B14F-4D97-AF65-F5344CB8AC3E}">
        <p14:creationId xmlns:p14="http://schemas.microsoft.com/office/powerpoint/2010/main" val="1190792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u="sng" dirty="0"/>
              <a:t>Valmistautuminen vastoinkäymisiin</a:t>
            </a:r>
            <a:endParaRPr lang="fi-FI" u="sng" dirty="0"/>
          </a:p>
          <a:p>
            <a:pPr lvl="0"/>
            <a:r>
              <a:rPr lang="fi-FI" dirty="0"/>
              <a:t>esteet, hidasteet, haetaan kestäviä toimintamalleja</a:t>
            </a:r>
          </a:p>
          <a:p>
            <a:r>
              <a:rPr lang="fi-FI" b="1" u="sng" dirty="0"/>
              <a:t>Työvaiheet</a:t>
            </a:r>
            <a:endParaRPr lang="fi-FI" u="sng" dirty="0"/>
          </a:p>
          <a:p>
            <a:pPr lvl="0"/>
            <a:r>
              <a:rPr lang="fi-FI" dirty="0"/>
              <a:t>tavoiteajat, seurantapisteet</a:t>
            </a:r>
          </a:p>
          <a:p>
            <a:r>
              <a:rPr lang="fi-FI" b="1" u="sng" dirty="0"/>
              <a:t>Dokumentointi</a:t>
            </a:r>
            <a:endParaRPr lang="fi-FI" u="sng" dirty="0"/>
          </a:p>
          <a:p>
            <a:pPr lvl="0"/>
            <a:r>
              <a:rPr lang="fi-FI" dirty="0"/>
              <a:t>säilyttämisvastuu, kuka säilyttää dokumentit, missä?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5163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u="sng" dirty="0"/>
              <a:t>Prosessin päättäminen</a:t>
            </a:r>
            <a:endParaRPr lang="fi-FI" u="sng" dirty="0"/>
          </a:p>
          <a:p>
            <a:pPr lvl="0"/>
            <a:r>
              <a:rPr lang="fi-FI" dirty="0"/>
              <a:t>kestävä työllistyminen</a:t>
            </a:r>
          </a:p>
          <a:p>
            <a:r>
              <a:rPr lang="fi-FI" b="1" u="sng" dirty="0"/>
              <a:t>Suunnitelma</a:t>
            </a:r>
            <a:endParaRPr lang="fi-FI" u="sng" dirty="0"/>
          </a:p>
          <a:p>
            <a:r>
              <a:rPr lang="fi-FI" dirty="0"/>
              <a:t>laaditaan suunnitelma, varmistetaan jakson tuki + tuen </a:t>
            </a:r>
            <a:r>
              <a:rPr lang="fi-FI" dirty="0" smtClean="0"/>
              <a:t>riittävyys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5385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Kiitos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437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Systeemiteoria</a:t>
            </a:r>
          </a:p>
          <a:p>
            <a:r>
              <a:rPr lang="fi-FI" dirty="0"/>
              <a:t>Kybernetiikka</a:t>
            </a:r>
          </a:p>
          <a:p>
            <a:r>
              <a:rPr lang="fi-FI" dirty="0"/>
              <a:t>Sosiaalinen konstruktivismi</a:t>
            </a:r>
          </a:p>
          <a:p>
            <a:r>
              <a:rPr lang="fi-FI" dirty="0"/>
              <a:t>Narratiivisuus</a:t>
            </a:r>
          </a:p>
          <a:p>
            <a:r>
              <a:rPr lang="fi-FI" dirty="0"/>
              <a:t>NLP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945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Erickson</a:t>
            </a:r>
            <a:r>
              <a:rPr lang="fi-FI" dirty="0"/>
              <a:t> oli 1901-1980 merkittävin </a:t>
            </a:r>
            <a:r>
              <a:rPr lang="fi-FI" dirty="0" err="1"/>
              <a:t>hypnoterapeuttisten</a:t>
            </a:r>
            <a:r>
              <a:rPr lang="fi-FI" dirty="0"/>
              <a:t> menetelmien kehittäjä</a:t>
            </a:r>
          </a:p>
          <a:p>
            <a:r>
              <a:rPr lang="fi-FI" u="sng" dirty="0" err="1"/>
              <a:t>Erickson</a:t>
            </a:r>
            <a:r>
              <a:rPr lang="fi-FI" u="sng" dirty="0"/>
              <a:t> käytti mm. erilaisia tarinoita</a:t>
            </a:r>
            <a:r>
              <a:rPr lang="fi-FI" dirty="0"/>
              <a:t>, joilla hän pyrki vahvistamaan potilaiden omaa luovaa prosessia. </a:t>
            </a:r>
            <a:endParaRPr lang="fi-FI" dirty="0" smtClean="0"/>
          </a:p>
          <a:p>
            <a:r>
              <a:rPr lang="fi-FI" dirty="0" smtClean="0"/>
              <a:t>Tiedostamaton </a:t>
            </a:r>
            <a:r>
              <a:rPr lang="fi-FI" dirty="0"/>
              <a:t>mieli oli positiivinen </a:t>
            </a:r>
            <a:r>
              <a:rPr lang="fi-FI" dirty="0" smtClean="0"/>
              <a:t>voimavara</a:t>
            </a:r>
          </a:p>
          <a:p>
            <a:r>
              <a:rPr lang="fi-FI" dirty="0"/>
              <a:t>Asiakkaan näkeminen </a:t>
            </a:r>
            <a:r>
              <a:rPr lang="fi-FI" u="sng" dirty="0"/>
              <a:t>oman elämänsä </a:t>
            </a:r>
            <a:r>
              <a:rPr lang="fi-FI" u="sng" dirty="0" smtClean="0"/>
              <a:t>subjektina</a:t>
            </a:r>
            <a:endParaRPr lang="fi-FI" u="sng" dirty="0"/>
          </a:p>
          <a:p>
            <a:r>
              <a:rPr lang="fi-FI" dirty="0"/>
              <a:t>Asiakkaan tulee määritellä itse </a:t>
            </a:r>
            <a:r>
              <a:rPr lang="fi-FI" u="sng" dirty="0"/>
              <a:t>muutostavoitteensa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479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Tavoitteet/päämäärät/voimavarat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r>
              <a:rPr lang="fi-FI" u="sng" dirty="0" smtClean="0"/>
              <a:t>Korostuu</a:t>
            </a:r>
            <a:r>
              <a:rPr lang="fi-FI" u="sng" dirty="0"/>
              <a:t>: </a:t>
            </a:r>
          </a:p>
          <a:p>
            <a:r>
              <a:rPr lang="fi-FI" dirty="0" smtClean="0"/>
              <a:t>Asiakaslähtöisyys</a:t>
            </a:r>
          </a:p>
          <a:p>
            <a:r>
              <a:rPr lang="fi-FI" dirty="0" smtClean="0"/>
              <a:t>asiakkaan arvostaminen</a:t>
            </a:r>
          </a:p>
          <a:p>
            <a:r>
              <a:rPr lang="fi-FI" dirty="0" smtClean="0"/>
              <a:t>tasaveroinen keskustelu</a:t>
            </a:r>
          </a:p>
          <a:p>
            <a:r>
              <a:rPr lang="fi-FI" dirty="0" smtClean="0"/>
              <a:t>Yhteistyö</a:t>
            </a:r>
          </a:p>
          <a:p>
            <a:r>
              <a:rPr lang="fi-FI" dirty="0" smtClean="0"/>
              <a:t>asiakkaalle </a:t>
            </a:r>
            <a:r>
              <a:rPr lang="fi-FI" dirty="0"/>
              <a:t>tärkeiden tavoitteiden hyväksi työskentely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208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keskitytään </a:t>
            </a:r>
            <a:r>
              <a:rPr lang="fi-FI" u="sng" dirty="0"/>
              <a:t>toivotun tulevaisuuden rakentamiseen</a:t>
            </a:r>
          </a:p>
          <a:p>
            <a:r>
              <a:rPr lang="fi-FI" u="sng" dirty="0"/>
              <a:t>Ongelmat</a:t>
            </a:r>
            <a:r>
              <a:rPr lang="fi-FI" dirty="0"/>
              <a:t> pyritään kääntämään </a:t>
            </a:r>
            <a:r>
              <a:rPr lang="fi-FI" u="sng" dirty="0"/>
              <a:t>tavoitteiksi tai muutostoiveiksi</a:t>
            </a:r>
          </a:p>
          <a:p>
            <a:r>
              <a:rPr lang="fi-FI" dirty="0"/>
              <a:t>Terapiassa kiinnitetään huomiota </a:t>
            </a:r>
            <a:r>
              <a:rPr lang="fi-FI" u="sng" dirty="0"/>
              <a:t>vahvuuksiin </a:t>
            </a:r>
            <a:r>
              <a:rPr lang="fi-FI" u="sng" dirty="0" smtClean="0"/>
              <a:t>ja </a:t>
            </a:r>
            <a:r>
              <a:rPr lang="fi-FI" u="sng" dirty="0"/>
              <a:t>taitoihin </a:t>
            </a:r>
            <a:r>
              <a:rPr lang="fi-FI" dirty="0"/>
              <a:t>+ onnistumisen kokemuksiin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441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Ratkaisukeskeisyys</a:t>
            </a:r>
            <a:br>
              <a:rPr lang="fi-FI" dirty="0" smtClean="0"/>
            </a:br>
            <a:r>
              <a:rPr lang="fi-FI" dirty="0" smtClean="0"/>
              <a:t>Kolme ydinperiaatetta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1. jos </a:t>
            </a:r>
            <a:r>
              <a:rPr lang="fi-FI" dirty="0"/>
              <a:t>jokin on rikki, älä yritä korjata sitä</a:t>
            </a:r>
          </a:p>
          <a:p>
            <a:r>
              <a:rPr lang="fi-FI" dirty="0"/>
              <a:t>2. kun tiedät mikä toimii, tee lisää sitä</a:t>
            </a:r>
          </a:p>
          <a:p>
            <a:r>
              <a:rPr lang="fi-FI" dirty="0"/>
              <a:t>3. jos jokin ei toimi, tee jotain muuta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900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Hyötyjä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r>
              <a:rPr lang="fi-FI" u="sng" dirty="0"/>
              <a:t>Mitä konkreettisemmin ja yksityiskohtaisemmin elämä onnistutaan kuvaamaan sitä paremmin on käytössä valmiita askelia, </a:t>
            </a:r>
            <a:r>
              <a:rPr lang="fi-FI" dirty="0"/>
              <a:t>joita toteutetaan terapian aikana ja sen jälkeen</a:t>
            </a:r>
          </a:p>
          <a:p>
            <a:r>
              <a:rPr lang="fi-FI" dirty="0"/>
              <a:t>Samalla ennustetaan ongelman ratkeavan tulevaisuudessa</a:t>
            </a:r>
          </a:p>
          <a:p>
            <a:r>
              <a:rPr lang="fi-FI" dirty="0"/>
              <a:t>(ajatus antaa  toivoa)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6306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Hyödynnetään ihmisen korkeampia henkisiä kykyjä – </a:t>
            </a:r>
            <a:r>
              <a:rPr lang="fi-FI" u="sng" dirty="0"/>
              <a:t>kykyä asettaa tavoitteita ja ryhtyä toimimaan niiden saavuttamiseksi</a:t>
            </a:r>
          </a:p>
          <a:p>
            <a:r>
              <a:rPr lang="fi-FI" u="sng" dirty="0"/>
              <a:t>Tulevaisuuspuheen</a:t>
            </a:r>
            <a:r>
              <a:rPr lang="fi-FI" dirty="0"/>
              <a:t> avulla vältetään myös ”syyttävät” ja ”syyllistävät” tavat puhua ongelmista, jotka usein estävät ratkaisujen löytymistä ja saavat asianosaiset loukkaantumaan ja </a:t>
            </a:r>
            <a:r>
              <a:rPr lang="fi-FI" dirty="0" smtClean="0"/>
              <a:t>suuttumaan</a:t>
            </a:r>
          </a:p>
          <a:p>
            <a:r>
              <a:rPr lang="fi-FI" dirty="0"/>
              <a:t>Menneisyyden ”märehtiminen” ja ”vatvominen” muodostuvat esteiksi ja tekosyiksi, minkä vuoksi muutos ei ole mahdollinen tai omaa toimintaa ei voi muuttaa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7676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Hyödyntäminen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Pyritään hyödyntämään asiakkaiden voimavaroja, resursseja, taitoja, tietoja, sosiaalisia verkostoja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3031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ini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TM04033917[[fn=Berliini]]</Template>
  <TotalTime>46</TotalTime>
  <Words>709</Words>
  <Application>Microsoft Office PowerPoint</Application>
  <PresentationFormat>Laajakuva</PresentationFormat>
  <Paragraphs>120</Paragraphs>
  <Slides>28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28</vt:i4>
      </vt:variant>
    </vt:vector>
  </HeadingPairs>
  <TitlesOfParts>
    <vt:vector size="31" baseType="lpstr">
      <vt:lpstr>Arial</vt:lpstr>
      <vt:lpstr>Trebuchet MS</vt:lpstr>
      <vt:lpstr>Berliini</vt:lpstr>
      <vt:lpstr>Ratkaisukeskeisyys</vt:lpstr>
      <vt:lpstr>Ratkaisukeskeisyys historia</vt:lpstr>
      <vt:lpstr>PowerPoint-esitys</vt:lpstr>
      <vt:lpstr>Tavoitteet/päämäärät/voimavarat</vt:lpstr>
      <vt:lpstr>PowerPoint-esitys</vt:lpstr>
      <vt:lpstr>Ratkaisukeskeisyys Kolme ydinperiaatetta</vt:lpstr>
      <vt:lpstr>Hyötyjä</vt:lpstr>
      <vt:lpstr>PowerPoint-esitys</vt:lpstr>
      <vt:lpstr>Hyödyntäminen </vt:lpstr>
      <vt:lpstr>Tiedostamaton mieli voimavarana</vt:lpstr>
      <vt:lpstr>Yksilön ainutkertaisuus </vt:lpstr>
      <vt:lpstr>Rajoituksista vapautuminen</vt:lpstr>
      <vt:lpstr>Keinot Mikä voisi auttaa?</vt:lpstr>
      <vt:lpstr>Laajentavat kysymykset</vt:lpstr>
      <vt:lpstr>Ihmekysymys</vt:lpstr>
      <vt:lpstr>Ratkaisukeskeisyyden vahvuuksia ja heikkouksia</vt:lpstr>
      <vt:lpstr>PowerPoint-esitys</vt:lpstr>
      <vt:lpstr>Heikkoina puolina voidaan pitää </vt:lpstr>
      <vt:lpstr>Keskeiset käsitteet</vt:lpstr>
      <vt:lpstr>PowerPoint-esitys</vt:lpstr>
      <vt:lpstr>PowerPoint-esitys</vt:lpstr>
      <vt:lpstr>Ratkaisukeskeisyys toimintaperiaatteena Työvalmentaja Mikä on tärkeää asiakassuhteessa? </vt:lpstr>
      <vt:lpstr>PowerPoint-esitys</vt:lpstr>
      <vt:lpstr>PowerPoint-esitys</vt:lpstr>
      <vt:lpstr>PowerPoint-esitys</vt:lpstr>
      <vt:lpstr>PowerPoint-esitys</vt:lpstr>
      <vt:lpstr>Kiitos</vt:lpstr>
      <vt:lpstr>PowerPoint-esitys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Ratkaisukeskeisyys</dc:title>
  <dc:creator>Huttunen Anne</dc:creator>
  <cp:lastModifiedBy>Huttunen Anne</cp:lastModifiedBy>
  <cp:revision>7</cp:revision>
  <dcterms:created xsi:type="dcterms:W3CDTF">2021-10-20T07:45:12Z</dcterms:created>
  <dcterms:modified xsi:type="dcterms:W3CDTF">2021-10-31T09:16:33Z</dcterms:modified>
</cp:coreProperties>
</file>