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i-FI"/>
              <a:t>Muokkaa ots. perustyyl. napsautt.</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i-FI"/>
              <a:t>Muokkaa ots. perustyyl. napsautt.</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i-FI"/>
              <a:t>Muokkaa ots. perustyyl. napsautt.</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48A87A34-81AB-432B-8DAE-1953F412C126}"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i-FI"/>
              <a:t>Muokkaa ots. perustyyl. napsautt.</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i-FI"/>
              <a:t>Muokkaa ots. perustyyl. napsautt.</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447191" y="2824269"/>
            <a:ext cx="4645152" cy="2644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412362" y="2821491"/>
            <a:ext cx="4645152" cy="263737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i-FI"/>
              <a:t>Muokkaa ots. perustyyl. napsautt.</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11/15/2021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11/15/2021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yosopimus.fi/tyosopimus-irtisanomisaik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yosopimus.fi/tyoehtosopimus/" TargetMode="External"/><Relationship Id="rId2" Type="http://schemas.openxmlformats.org/officeDocument/2006/relationships/hyperlink" Target="https://tyosopimus.fi/tyosopimuslak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yosopimus.fi/maaraaikainen-tyosopim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yosopimus.fi/tyosopimus-koeaik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66F89C-328B-426F-9090-0934D672DEEF}"/>
              </a:ext>
            </a:extLst>
          </p:cNvPr>
          <p:cNvSpPr>
            <a:spLocks noGrp="1"/>
          </p:cNvSpPr>
          <p:nvPr>
            <p:ph type="ctrTitle"/>
          </p:nvPr>
        </p:nvSpPr>
        <p:spPr/>
        <p:txBody>
          <a:bodyPr/>
          <a:lstStyle/>
          <a:p>
            <a:r>
              <a:rPr lang="fi-FI" dirty="0"/>
              <a:t>Lainsäädäntöä</a:t>
            </a:r>
          </a:p>
        </p:txBody>
      </p:sp>
      <p:sp>
        <p:nvSpPr>
          <p:cNvPr id="3" name="Alaotsikko 2">
            <a:extLst>
              <a:ext uri="{FF2B5EF4-FFF2-40B4-BE49-F238E27FC236}">
                <a16:creationId xmlns:a16="http://schemas.microsoft.com/office/drawing/2014/main" id="{C20721D3-41BA-4002-A2DF-999FE01D72CA}"/>
              </a:ext>
            </a:extLst>
          </p:cNvPr>
          <p:cNvSpPr>
            <a:spLocks noGrp="1"/>
          </p:cNvSpPr>
          <p:nvPr>
            <p:ph type="subTitle" idx="1"/>
          </p:nvPr>
        </p:nvSpPr>
        <p:spPr/>
        <p:txBody>
          <a:bodyPr/>
          <a:lstStyle/>
          <a:p>
            <a:r>
              <a:rPr lang="fi-FI" dirty="0"/>
              <a:t>Kunto </a:t>
            </a:r>
            <a:r>
              <a:rPr lang="fi-FI" dirty="0" err="1"/>
              <a:t>eat</a:t>
            </a:r>
            <a:r>
              <a:rPr lang="fi-FI" dirty="0"/>
              <a:t>  työelämäasiantuntijuus</a:t>
            </a:r>
          </a:p>
        </p:txBody>
      </p:sp>
    </p:spTree>
    <p:extLst>
      <p:ext uri="{BB962C8B-B14F-4D97-AF65-F5344CB8AC3E}">
        <p14:creationId xmlns:p14="http://schemas.microsoft.com/office/powerpoint/2010/main" val="424007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32A64C-ED57-4008-AD12-017EBB5F7A89}"/>
              </a:ext>
            </a:extLst>
          </p:cNvPr>
          <p:cNvSpPr>
            <a:spLocks noGrp="1"/>
          </p:cNvSpPr>
          <p:nvPr>
            <p:ph type="title"/>
          </p:nvPr>
        </p:nvSpPr>
        <p:spPr/>
        <p:txBody>
          <a:bodyPr/>
          <a:lstStyle/>
          <a:p>
            <a:r>
              <a:rPr lang="fi-FI" dirty="0"/>
              <a:t>Työturvallisuus</a:t>
            </a:r>
          </a:p>
        </p:txBody>
      </p:sp>
      <p:sp>
        <p:nvSpPr>
          <p:cNvPr id="3" name="Sisällön paikkamerkki 2">
            <a:extLst>
              <a:ext uri="{FF2B5EF4-FFF2-40B4-BE49-F238E27FC236}">
                <a16:creationId xmlns:a16="http://schemas.microsoft.com/office/drawing/2014/main" id="{950AED1F-5130-4F83-A3E5-FCBF8005475D}"/>
              </a:ext>
            </a:extLst>
          </p:cNvPr>
          <p:cNvSpPr>
            <a:spLocks noGrp="1"/>
          </p:cNvSpPr>
          <p:nvPr>
            <p:ph idx="1"/>
          </p:nvPr>
        </p:nvSpPr>
        <p:spPr/>
        <p:txBody>
          <a:bodyPr>
            <a:normAutofit lnSpcReduction="10000"/>
          </a:bodyPr>
          <a:lstStyle/>
          <a:p>
            <a:pPr algn="l" fontAlgn="base"/>
            <a:r>
              <a:rPr lang="fi-FI" b="0" i="0" dirty="0">
                <a:solidFill>
                  <a:srgbClr val="404040"/>
                </a:solidFill>
                <a:effectLst/>
                <a:latin typeface="Helvetica Neue"/>
              </a:rPr>
              <a:t>Työnantajan on luonnollisesti huolehdittava työntekijöiden turvallisuudesta töissä. Tapaturmia ja terveydellisiä vaaroja tulee ennaltaehkäistä kaikin keinoin.  Jos työntekijä on raskaana ja työ voi olennaisesti vaarantaa hänen tai sikiön terveyttä, työntekijä tulee siirtää muihin sopiviin tehtäviin.</a:t>
            </a:r>
          </a:p>
          <a:p>
            <a:pPr algn="l" fontAlgn="base"/>
            <a:r>
              <a:rPr lang="fi-FI" b="0" i="0" dirty="0">
                <a:solidFill>
                  <a:srgbClr val="404040"/>
                </a:solidFill>
                <a:effectLst/>
                <a:latin typeface="Helvetica Neue"/>
              </a:rPr>
              <a:t>Myös työntekijän on työsopimuslain mukaisesti noudettava edellytettyä huolellisuutta sekä huolehdittava omasta ja muiden turvallisuudesta. Työntekijä on velvollinen ilmoittamaan työnantajalle heti ne huomattuaan mahdollisista vioista ja puutteellisuuksista, jotka voivat aiheuttaa tapaturma- tai sairastumisriskin.</a:t>
            </a:r>
          </a:p>
          <a:p>
            <a:endParaRPr lang="fi-FI" dirty="0"/>
          </a:p>
        </p:txBody>
      </p:sp>
    </p:spTree>
    <p:extLst>
      <p:ext uri="{BB962C8B-B14F-4D97-AF65-F5344CB8AC3E}">
        <p14:creationId xmlns:p14="http://schemas.microsoft.com/office/powerpoint/2010/main" val="190483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E21BB6-F8D9-46D5-BC53-B3298854F6B8}"/>
              </a:ext>
            </a:extLst>
          </p:cNvPr>
          <p:cNvSpPr>
            <a:spLocks noGrp="1"/>
          </p:cNvSpPr>
          <p:nvPr>
            <p:ph type="title"/>
          </p:nvPr>
        </p:nvSpPr>
        <p:spPr>
          <a:xfrm>
            <a:off x="1451579" y="441435"/>
            <a:ext cx="9603275" cy="1412320"/>
          </a:xfrm>
        </p:spPr>
        <p:txBody>
          <a:bodyPr>
            <a:normAutofit/>
          </a:bodyPr>
          <a:lstStyle/>
          <a:p>
            <a:r>
              <a:rPr lang="fi-FI" sz="2200" dirty="0">
                <a:solidFill>
                  <a:srgbClr val="222222"/>
                </a:solidFill>
                <a:latin typeface="Helvetica Neue"/>
              </a:rPr>
              <a:t>Työnantajan velvollisuus työllistää määräaikaisia, </a:t>
            </a:r>
            <a:br>
              <a:rPr lang="fi-FI" sz="2200" dirty="0">
                <a:solidFill>
                  <a:srgbClr val="222222"/>
                </a:solidFill>
                <a:latin typeface="Helvetica Neue"/>
              </a:rPr>
            </a:br>
            <a:r>
              <a:rPr lang="fi-FI" sz="2200" dirty="0">
                <a:solidFill>
                  <a:srgbClr val="222222"/>
                </a:solidFill>
                <a:latin typeface="Helvetica Neue"/>
              </a:rPr>
              <a:t>osa-aikaisia ja vuokratyöntekijöitä</a:t>
            </a:r>
            <a:br>
              <a:rPr lang="fi-FI" sz="2200" dirty="0">
                <a:solidFill>
                  <a:srgbClr val="222222"/>
                </a:solidFill>
                <a:latin typeface="Helvetica Neue"/>
              </a:rPr>
            </a:br>
            <a:endParaRPr lang="fi-FI" dirty="0"/>
          </a:p>
        </p:txBody>
      </p:sp>
      <p:sp>
        <p:nvSpPr>
          <p:cNvPr id="3" name="Sisällön paikkamerkki 2">
            <a:extLst>
              <a:ext uri="{FF2B5EF4-FFF2-40B4-BE49-F238E27FC236}">
                <a16:creationId xmlns:a16="http://schemas.microsoft.com/office/drawing/2014/main" id="{CF0BE192-FB67-4E64-A4FA-0CF147738091}"/>
              </a:ext>
            </a:extLst>
          </p:cNvPr>
          <p:cNvSpPr>
            <a:spLocks noGrp="1"/>
          </p:cNvSpPr>
          <p:nvPr>
            <p:ph idx="1"/>
          </p:nvPr>
        </p:nvSpPr>
        <p:spPr/>
        <p:txBody>
          <a:bodyPr/>
          <a:lstStyle/>
          <a:p>
            <a:pPr algn="l" fontAlgn="base"/>
            <a:r>
              <a:rPr lang="fi-FI" b="0" i="0" dirty="0">
                <a:solidFill>
                  <a:srgbClr val="404040"/>
                </a:solidFill>
                <a:effectLst/>
                <a:latin typeface="Helvetica Neue"/>
              </a:rPr>
              <a:t>Mikäli työnantaja tarvitsee lisää työvoimaa, hänen on ensisijaisesti tarjottava duunia osa-aikaisille työntekijöilleen. Jos uusi työtehtävä edellyttäisi osa-aikaiselta kouluttautumista, sitä tulee järjestää, jos se on kohtuudella mahdollista.</a:t>
            </a:r>
          </a:p>
          <a:p>
            <a:pPr algn="l" fontAlgn="base"/>
            <a:r>
              <a:rPr lang="fi-FI" b="0" i="0" dirty="0">
                <a:solidFill>
                  <a:srgbClr val="404040"/>
                </a:solidFill>
                <a:effectLst/>
                <a:latin typeface="Helvetica Neue"/>
              </a:rPr>
              <a:t>Työnantajan tulee myös ilmoittaa vapautuvista työpaikoista yleisesti yrityksen sisällä. Tämä siksi, että myös heillä, jotka eivät ole vielä toistaiseksi voimassaolevassa työsuhteessa olisi mahdollisuus hakea kyseiseen pestiin.</a:t>
            </a:r>
          </a:p>
          <a:p>
            <a:endParaRPr lang="fi-FI" dirty="0"/>
          </a:p>
        </p:txBody>
      </p:sp>
    </p:spTree>
    <p:extLst>
      <p:ext uri="{BB962C8B-B14F-4D97-AF65-F5344CB8AC3E}">
        <p14:creationId xmlns:p14="http://schemas.microsoft.com/office/powerpoint/2010/main" val="3262813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76FC26-CD1C-400A-9BF5-10AE851850C5}"/>
              </a:ext>
            </a:extLst>
          </p:cNvPr>
          <p:cNvSpPr>
            <a:spLocks noGrp="1"/>
          </p:cNvSpPr>
          <p:nvPr>
            <p:ph type="title"/>
          </p:nvPr>
        </p:nvSpPr>
        <p:spPr/>
        <p:txBody>
          <a:bodyPr/>
          <a:lstStyle/>
          <a:p>
            <a:r>
              <a:rPr lang="fi-FI" dirty="0"/>
              <a:t>palkka</a:t>
            </a:r>
          </a:p>
        </p:txBody>
      </p:sp>
      <p:sp>
        <p:nvSpPr>
          <p:cNvPr id="3" name="Sisällön paikkamerkki 2">
            <a:extLst>
              <a:ext uri="{FF2B5EF4-FFF2-40B4-BE49-F238E27FC236}">
                <a16:creationId xmlns:a16="http://schemas.microsoft.com/office/drawing/2014/main" id="{E0460958-FFF1-452D-814A-D13EF215248B}"/>
              </a:ext>
            </a:extLst>
          </p:cNvPr>
          <p:cNvSpPr>
            <a:spLocks noGrp="1"/>
          </p:cNvSpPr>
          <p:nvPr>
            <p:ph idx="1"/>
          </p:nvPr>
        </p:nvSpPr>
        <p:spPr/>
        <p:txBody>
          <a:bodyPr/>
          <a:lstStyle/>
          <a:p>
            <a:r>
              <a:rPr lang="fi-FI" b="0" i="0" dirty="0">
                <a:solidFill>
                  <a:srgbClr val="404040"/>
                </a:solidFill>
                <a:effectLst/>
                <a:latin typeface="Helvetica Neue"/>
              </a:rPr>
              <a:t>Jos jostain syystä päädyt sellaiseen duuniin, jota ei koske yleissitova työehtosopimus (10% työpaikoista) sinulle tulee silti maksaa tehdystä työstä tavanomainen ja kohtuullinen palkka. Vaikka siis palkasta ei olisi sovittu edes työsopimuksessa, tulee silti palkka maksaa. Se, mikä lasketaan tavanomaiseksi ja kohtuulliseksi palkaksi, ei lain mukaan ole määritelty.</a:t>
            </a:r>
            <a:endParaRPr lang="fi-FI" dirty="0"/>
          </a:p>
        </p:txBody>
      </p:sp>
    </p:spTree>
    <p:extLst>
      <p:ext uri="{BB962C8B-B14F-4D97-AF65-F5344CB8AC3E}">
        <p14:creationId xmlns:p14="http://schemas.microsoft.com/office/powerpoint/2010/main" val="3286788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12170D2-D000-46D8-8A1A-F8BA113258F3}"/>
              </a:ext>
            </a:extLst>
          </p:cNvPr>
          <p:cNvSpPr>
            <a:spLocks noGrp="1"/>
          </p:cNvSpPr>
          <p:nvPr>
            <p:ph idx="1"/>
          </p:nvPr>
        </p:nvSpPr>
        <p:spPr/>
        <p:txBody>
          <a:bodyPr/>
          <a:lstStyle/>
          <a:p>
            <a:r>
              <a:rPr lang="fi-FI" b="0" i="0" dirty="0">
                <a:solidFill>
                  <a:srgbClr val="404040"/>
                </a:solidFill>
                <a:effectLst/>
                <a:latin typeface="Helvetica Neue"/>
              </a:rPr>
              <a:t>Palkka on oltava työntekijällä käytettävissä sen erääntymispäivänä. Jos erääntymispäivä on sunnuntaina, arkilauantaina tai pyhäpäivänä, on palkka maksettava silloin edellisenä arkipäivänä. Palkka maksetaan työntekijän pankkitilille, käteismaksu onnistuu vain erittäin pakottavasta syystä. Työnantajan vastuulla on palkan maksamiseen liittyvät kulut. Palkan perusteet tulee näkyä jokaisesta palkanmaksusta annetussa laskelmassa. </a:t>
            </a:r>
            <a:endParaRPr lang="fi-FI" dirty="0"/>
          </a:p>
        </p:txBody>
      </p:sp>
    </p:spTree>
    <p:extLst>
      <p:ext uri="{BB962C8B-B14F-4D97-AF65-F5344CB8AC3E}">
        <p14:creationId xmlns:p14="http://schemas.microsoft.com/office/powerpoint/2010/main" val="1280521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E48A065-1A91-411B-8AD8-C46A8C30BBF5}"/>
              </a:ext>
            </a:extLst>
          </p:cNvPr>
          <p:cNvSpPr>
            <a:spLocks noGrp="1"/>
          </p:cNvSpPr>
          <p:nvPr>
            <p:ph type="title"/>
          </p:nvPr>
        </p:nvSpPr>
        <p:spPr/>
        <p:txBody>
          <a:bodyPr/>
          <a:lstStyle/>
          <a:p>
            <a:r>
              <a:rPr lang="fi-FI" dirty="0"/>
              <a:t>Työnteon estyminen</a:t>
            </a:r>
          </a:p>
        </p:txBody>
      </p:sp>
      <p:sp>
        <p:nvSpPr>
          <p:cNvPr id="3" name="Sisällön paikkamerkki 2">
            <a:extLst>
              <a:ext uri="{FF2B5EF4-FFF2-40B4-BE49-F238E27FC236}">
                <a16:creationId xmlns:a16="http://schemas.microsoft.com/office/drawing/2014/main" id="{C25A7560-F0F8-45DE-A3BB-E7AC2A1168CD}"/>
              </a:ext>
            </a:extLst>
          </p:cNvPr>
          <p:cNvSpPr>
            <a:spLocks noGrp="1"/>
          </p:cNvSpPr>
          <p:nvPr>
            <p:ph idx="1"/>
          </p:nvPr>
        </p:nvSpPr>
        <p:spPr/>
        <p:txBody>
          <a:bodyPr/>
          <a:lstStyle/>
          <a:p>
            <a:r>
              <a:rPr lang="fi-FI" b="0" i="0" dirty="0">
                <a:solidFill>
                  <a:srgbClr val="404040"/>
                </a:solidFill>
                <a:effectLst/>
                <a:latin typeface="Helvetica Neue"/>
              </a:rPr>
              <a:t>Työntekijällä on oikeus saada täysi palkka myös silloin, kun työnantajasta johtuvasta syystä työtä ei voidakaan tehdä. Työntekijän on kuitenkin oltava ollut tällöin työnantajan käytettävissä sovittuna aikana. Jos työnteko on estynyt työntekijästä ja työnantajasta riippumattomista syistä, kuten työpaikan tulipalosta tai luonnontapahtuman vuoksi, voi työntekijä vaatia palkkaa tekemättömästä työstä enintään 14 päivältä. </a:t>
            </a:r>
            <a:endParaRPr lang="fi-FI" dirty="0"/>
          </a:p>
        </p:txBody>
      </p:sp>
    </p:spTree>
    <p:extLst>
      <p:ext uri="{BB962C8B-B14F-4D97-AF65-F5344CB8AC3E}">
        <p14:creationId xmlns:p14="http://schemas.microsoft.com/office/powerpoint/2010/main" val="2690941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C9FB3C-5E47-403A-A4D3-A27EC6890A53}"/>
              </a:ext>
            </a:extLst>
          </p:cNvPr>
          <p:cNvSpPr>
            <a:spLocks noGrp="1"/>
          </p:cNvSpPr>
          <p:nvPr>
            <p:ph type="title"/>
          </p:nvPr>
        </p:nvSpPr>
        <p:spPr/>
        <p:txBody>
          <a:bodyPr>
            <a:normAutofit fontScale="90000"/>
          </a:bodyPr>
          <a:lstStyle/>
          <a:p>
            <a:r>
              <a:rPr lang="fi-FI" dirty="0">
                <a:solidFill>
                  <a:srgbClr val="222222"/>
                </a:solidFill>
                <a:latin typeface="Helvetica Neue"/>
              </a:rPr>
              <a:t>Työntekijän harjoittama kilpaileva toiminta</a:t>
            </a:r>
            <a:br>
              <a:rPr lang="fi-FI" dirty="0">
                <a:solidFill>
                  <a:srgbClr val="222222"/>
                </a:solidFill>
                <a:latin typeface="Helvetica Neue"/>
              </a:rPr>
            </a:br>
            <a:endParaRPr lang="fi-FI" dirty="0"/>
          </a:p>
        </p:txBody>
      </p:sp>
      <p:sp>
        <p:nvSpPr>
          <p:cNvPr id="3" name="Sisällön paikkamerkki 2">
            <a:extLst>
              <a:ext uri="{FF2B5EF4-FFF2-40B4-BE49-F238E27FC236}">
                <a16:creationId xmlns:a16="http://schemas.microsoft.com/office/drawing/2014/main" id="{F06EC747-FD3A-4AEC-9188-C5687C6D6804}"/>
              </a:ext>
            </a:extLst>
          </p:cNvPr>
          <p:cNvSpPr>
            <a:spLocks noGrp="1"/>
          </p:cNvSpPr>
          <p:nvPr>
            <p:ph idx="1"/>
          </p:nvPr>
        </p:nvSpPr>
        <p:spPr/>
        <p:txBody>
          <a:bodyPr>
            <a:normAutofit fontScale="92500" lnSpcReduction="10000"/>
          </a:bodyPr>
          <a:lstStyle/>
          <a:p>
            <a:pPr algn="l" fontAlgn="base"/>
            <a:r>
              <a:rPr lang="fi-FI" b="0" i="0" dirty="0">
                <a:solidFill>
                  <a:srgbClr val="404040"/>
                </a:solidFill>
                <a:effectLst/>
                <a:latin typeface="Helvetica Neue"/>
              </a:rPr>
              <a:t>Kun työntekijä on työsuhteessa hän ei saa tehdä toiselle sellaista työtä, joka vahingoittaa nykyisen työnantajan asemaa markkinoilla. Työntekijä ei myöskään voi käyttää hyödykseen tai paljastaa muille tahoille työnantajan liikesalaisuuksia joissain tilanteissa vielä työsuhteen päättymisen jälkeenkään. </a:t>
            </a:r>
          </a:p>
          <a:p>
            <a:pPr algn="l" fontAlgn="base"/>
            <a:r>
              <a:rPr lang="fi-FI" b="0" i="0" dirty="0">
                <a:solidFill>
                  <a:srgbClr val="404040"/>
                </a:solidFill>
                <a:effectLst/>
                <a:latin typeface="Helvetica Neue"/>
              </a:rPr>
              <a:t>Työnantajalla on oikeus erittäin painavasta syystä tehdä työntekijän kanssa kilpailukieltosopimus. Tällä sopimuksella voidaan rajata työntekijän mahdollisuuksia työllistyä kilpailevalle yritykselle tai perustaa omaa kilpailevaa yritystä työsopimuksen päättymisen jälkeen. Kilpailukieltosopimus voi olla voimassa korkeintaan 6-12 kuukautta riippuen siitä, saako työntekijä kohtuullisen korvauksen sopimuksen aiheuttamasta riippuvuudesta.</a:t>
            </a:r>
          </a:p>
          <a:p>
            <a:endParaRPr lang="fi-FI" dirty="0"/>
          </a:p>
        </p:txBody>
      </p:sp>
    </p:spTree>
    <p:extLst>
      <p:ext uri="{BB962C8B-B14F-4D97-AF65-F5344CB8AC3E}">
        <p14:creationId xmlns:p14="http://schemas.microsoft.com/office/powerpoint/2010/main" val="2168913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30C10F-BAD4-4148-B40C-BA815BC38632}"/>
              </a:ext>
            </a:extLst>
          </p:cNvPr>
          <p:cNvSpPr>
            <a:spLocks noGrp="1"/>
          </p:cNvSpPr>
          <p:nvPr>
            <p:ph type="title"/>
          </p:nvPr>
        </p:nvSpPr>
        <p:spPr/>
        <p:txBody>
          <a:bodyPr/>
          <a:lstStyle/>
          <a:p>
            <a:r>
              <a:rPr lang="fi-FI" dirty="0"/>
              <a:t>Työsopimuksen päättyminen</a:t>
            </a:r>
          </a:p>
        </p:txBody>
      </p:sp>
      <p:sp>
        <p:nvSpPr>
          <p:cNvPr id="3" name="Sisällön paikkamerkki 2">
            <a:extLst>
              <a:ext uri="{FF2B5EF4-FFF2-40B4-BE49-F238E27FC236}">
                <a16:creationId xmlns:a16="http://schemas.microsoft.com/office/drawing/2014/main" id="{6E05A774-4FF8-4C90-860B-B281ABA964C5}"/>
              </a:ext>
            </a:extLst>
          </p:cNvPr>
          <p:cNvSpPr>
            <a:spLocks noGrp="1"/>
          </p:cNvSpPr>
          <p:nvPr>
            <p:ph idx="1"/>
          </p:nvPr>
        </p:nvSpPr>
        <p:spPr>
          <a:xfrm>
            <a:off x="1451579" y="2015732"/>
            <a:ext cx="9603275" cy="4037749"/>
          </a:xfrm>
        </p:spPr>
        <p:txBody>
          <a:bodyPr>
            <a:normAutofit fontScale="92500" lnSpcReduction="10000"/>
          </a:bodyPr>
          <a:lstStyle/>
          <a:p>
            <a:pPr algn="l" fontAlgn="base"/>
            <a:r>
              <a:rPr lang="fi-FI" b="0" i="0" dirty="0">
                <a:solidFill>
                  <a:srgbClr val="404040"/>
                </a:solidFill>
                <a:effectLst/>
                <a:latin typeface="Helvetica Neue"/>
              </a:rPr>
              <a:t>Määräaikainen työsuhde päättyy ilman irtisanomista sinä päivänä, kun se työsopimuksen mukaan päättyy. Työsuhde päättyy myös silloin, kun työntekijä siirtyy eläkkeelle, ellei työnantajan kanssa muusta sovita. Myöskään koeajalla ei tarvitse noudattaa </a:t>
            </a:r>
            <a:r>
              <a:rPr lang="fi-FI" b="0" i="0" u="none" strike="noStrike" dirty="0">
                <a:solidFill>
                  <a:srgbClr val="0F87C9"/>
                </a:solidFill>
                <a:effectLst/>
                <a:latin typeface="Helvetica Neue"/>
                <a:hlinkClick r:id="rId2"/>
              </a:rPr>
              <a:t>irtisanomisaikaa</a:t>
            </a:r>
            <a:r>
              <a:rPr lang="fi-FI" b="0" i="0" dirty="0">
                <a:solidFill>
                  <a:srgbClr val="404040"/>
                </a:solidFill>
                <a:effectLst/>
                <a:latin typeface="Helvetica Neue"/>
              </a:rPr>
              <a:t>. Toistaiseksi voimassa olevan työnsopimuksen irtisanomisen on oltava aina perusteltua asiallisella ja painavalla syyllä työnantajan puolelta.</a:t>
            </a:r>
          </a:p>
          <a:p>
            <a:pPr algn="l" fontAlgn="base"/>
            <a:r>
              <a:rPr lang="fi-FI" b="0" i="0" dirty="0">
                <a:solidFill>
                  <a:srgbClr val="404040"/>
                </a:solidFill>
                <a:effectLst/>
                <a:latin typeface="Helvetica Neue"/>
              </a:rPr>
              <a:t>Irtisanomisajan pituus riippuu työsuhteen kestosta ja sopimuksesta. Työntekijä ja työnantaja voivat sopia korkeintaan 6 kuukauden irtisanomisajasta, mutta työntekijän irtisanomisaika ei voi olla työnantajan irtisanomisaikaa pidempi. Työsuhteen kesto vaikuttaa irtisanomisajan pituuteen silloin, kun osapuolet eivät ole siitä erikseen sopineet. Nämä ovat siis yleisiä irtisanomisaikoja. </a:t>
            </a:r>
          </a:p>
          <a:p>
            <a:endParaRPr lang="fi-FI" dirty="0"/>
          </a:p>
        </p:txBody>
      </p:sp>
    </p:spTree>
    <p:extLst>
      <p:ext uri="{BB962C8B-B14F-4D97-AF65-F5344CB8AC3E}">
        <p14:creationId xmlns:p14="http://schemas.microsoft.com/office/powerpoint/2010/main" val="3235603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6F8D3046-E516-41D0-8564-B6CC393DC1BD}"/>
              </a:ext>
            </a:extLst>
          </p:cNvPr>
          <p:cNvSpPr>
            <a:spLocks noGrp="1"/>
          </p:cNvSpPr>
          <p:nvPr>
            <p:ph idx="1"/>
          </p:nvPr>
        </p:nvSpPr>
        <p:spPr>
          <a:xfrm>
            <a:off x="1451579" y="1439918"/>
            <a:ext cx="9603275" cy="4026428"/>
          </a:xfrm>
        </p:spPr>
        <p:txBody>
          <a:bodyPr>
            <a:normAutofit fontScale="92500" lnSpcReduction="10000"/>
          </a:bodyPr>
          <a:lstStyle/>
          <a:p>
            <a:pPr marL="0" indent="0" algn="l" fontAlgn="base">
              <a:buNone/>
            </a:pPr>
            <a:r>
              <a:rPr lang="fi-FI" b="0" i="0" dirty="0">
                <a:solidFill>
                  <a:srgbClr val="404040"/>
                </a:solidFill>
                <a:effectLst/>
                <a:latin typeface="Helvetica Neue"/>
              </a:rPr>
              <a:t>Työnantajan irtisanomisaika määräytyy seuraavalla tavalla, jos muusta ei ole sovittu:</a:t>
            </a:r>
          </a:p>
          <a:p>
            <a:pPr algn="l" fontAlgn="base">
              <a:buFont typeface="Arial" panose="020B0604020202020204" pitchFamily="34" charset="0"/>
              <a:buChar char="•"/>
            </a:pPr>
            <a:r>
              <a:rPr lang="fi-FI" b="0" i="0" dirty="0">
                <a:solidFill>
                  <a:srgbClr val="404040"/>
                </a:solidFill>
                <a:effectLst/>
                <a:latin typeface="inherit"/>
              </a:rPr>
              <a:t>Korkeintaan vuoden kestäneessä työsuhteessa 14 päivää</a:t>
            </a:r>
          </a:p>
          <a:p>
            <a:pPr algn="l" fontAlgn="base">
              <a:buFont typeface="Arial" panose="020B0604020202020204" pitchFamily="34" charset="0"/>
              <a:buChar char="•"/>
            </a:pPr>
            <a:r>
              <a:rPr lang="fi-FI" b="0" i="0" dirty="0">
                <a:solidFill>
                  <a:srgbClr val="404040"/>
                </a:solidFill>
                <a:effectLst/>
                <a:latin typeface="inherit"/>
              </a:rPr>
              <a:t>Korkeintaan 4 vuotta kestäneessä työsuhteessa 1 kuukausi</a:t>
            </a:r>
          </a:p>
          <a:p>
            <a:pPr algn="l" fontAlgn="base">
              <a:buFont typeface="Arial" panose="020B0604020202020204" pitchFamily="34" charset="0"/>
              <a:buChar char="•"/>
            </a:pPr>
            <a:r>
              <a:rPr lang="fi-FI" b="0" i="0" dirty="0">
                <a:solidFill>
                  <a:srgbClr val="404040"/>
                </a:solidFill>
                <a:effectLst/>
                <a:latin typeface="inherit"/>
              </a:rPr>
              <a:t>Korkeintaan 8 vuotta kestäneessä työsuhteessa 2 kuukautta</a:t>
            </a:r>
          </a:p>
          <a:p>
            <a:pPr algn="l" fontAlgn="base">
              <a:buFont typeface="Arial" panose="020B0604020202020204" pitchFamily="34" charset="0"/>
              <a:buChar char="•"/>
            </a:pPr>
            <a:r>
              <a:rPr lang="fi-FI" b="0" i="0" dirty="0">
                <a:solidFill>
                  <a:srgbClr val="404040"/>
                </a:solidFill>
                <a:effectLst/>
                <a:latin typeface="inherit"/>
              </a:rPr>
              <a:t>Korkeintaan 12 vuotta kestäneessä työsuhteessa 4 kuukautta</a:t>
            </a:r>
          </a:p>
          <a:p>
            <a:pPr algn="l" fontAlgn="base">
              <a:buFont typeface="Arial" panose="020B0604020202020204" pitchFamily="34" charset="0"/>
              <a:buChar char="•"/>
            </a:pPr>
            <a:r>
              <a:rPr lang="fi-FI" b="0" i="0" dirty="0">
                <a:solidFill>
                  <a:srgbClr val="404040"/>
                </a:solidFill>
                <a:effectLst/>
                <a:latin typeface="inherit"/>
              </a:rPr>
              <a:t>Yli 12 vuotta kestäneessä työsuhteessa 6 kuukautta</a:t>
            </a:r>
          </a:p>
          <a:p>
            <a:pPr algn="l" fontAlgn="base"/>
            <a:r>
              <a:rPr lang="fi-FI" b="0" i="0" dirty="0">
                <a:solidFill>
                  <a:srgbClr val="404040"/>
                </a:solidFill>
                <a:effectLst/>
                <a:latin typeface="Helvetica Neue"/>
              </a:rPr>
              <a:t>Yleiset irtisanomisajat työntekijälle ovat työnantajaa lyhyempiä.</a:t>
            </a:r>
          </a:p>
          <a:p>
            <a:pPr algn="l" fontAlgn="base">
              <a:buFont typeface="Arial" panose="020B0604020202020204" pitchFamily="34" charset="0"/>
              <a:buChar char="•"/>
            </a:pPr>
            <a:r>
              <a:rPr lang="fi-FI" b="0" i="0" dirty="0">
                <a:solidFill>
                  <a:srgbClr val="404040"/>
                </a:solidFill>
                <a:effectLst/>
                <a:latin typeface="inherit"/>
              </a:rPr>
              <a:t>Korkeintaan 5 vuotta kestäneessä työsuhteessa 14 päivää</a:t>
            </a:r>
          </a:p>
          <a:p>
            <a:pPr algn="l" fontAlgn="base">
              <a:buFont typeface="Arial" panose="020B0604020202020204" pitchFamily="34" charset="0"/>
              <a:buChar char="•"/>
            </a:pPr>
            <a:r>
              <a:rPr lang="fi-FI" b="0" i="0" dirty="0">
                <a:solidFill>
                  <a:srgbClr val="404040"/>
                </a:solidFill>
                <a:effectLst/>
                <a:latin typeface="inherit"/>
              </a:rPr>
              <a:t>Yli 5 vuotta kestäneessä työsuhteessa 1 kuukausi</a:t>
            </a:r>
          </a:p>
          <a:p>
            <a:endParaRPr lang="fi-FI" dirty="0"/>
          </a:p>
        </p:txBody>
      </p:sp>
    </p:spTree>
    <p:extLst>
      <p:ext uri="{BB962C8B-B14F-4D97-AF65-F5344CB8AC3E}">
        <p14:creationId xmlns:p14="http://schemas.microsoft.com/office/powerpoint/2010/main" val="2984117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AC8963-4EFF-416A-A2BD-8512DC634A3E}"/>
              </a:ext>
            </a:extLst>
          </p:cNvPr>
          <p:cNvSpPr>
            <a:spLocks noGrp="1"/>
          </p:cNvSpPr>
          <p:nvPr>
            <p:ph type="title"/>
          </p:nvPr>
        </p:nvSpPr>
        <p:spPr/>
        <p:txBody>
          <a:bodyPr/>
          <a:lstStyle/>
          <a:p>
            <a:r>
              <a:rPr lang="fi-FI" dirty="0"/>
              <a:t>Yhdenvertaisuus työpaikalla</a:t>
            </a:r>
          </a:p>
        </p:txBody>
      </p:sp>
      <p:sp>
        <p:nvSpPr>
          <p:cNvPr id="3" name="Sisällön paikkamerkki 2">
            <a:extLst>
              <a:ext uri="{FF2B5EF4-FFF2-40B4-BE49-F238E27FC236}">
                <a16:creationId xmlns:a16="http://schemas.microsoft.com/office/drawing/2014/main" id="{6EE93262-4A1E-4661-BFB8-01849A3E10FF}"/>
              </a:ext>
            </a:extLst>
          </p:cNvPr>
          <p:cNvSpPr>
            <a:spLocks noGrp="1"/>
          </p:cNvSpPr>
          <p:nvPr>
            <p:ph idx="1"/>
          </p:nvPr>
        </p:nvSpPr>
        <p:spPr/>
        <p:txBody>
          <a:bodyPr/>
          <a:lstStyle/>
          <a:p>
            <a:r>
              <a:rPr lang="fi-FI" sz="2400" b="0" i="0" dirty="0">
                <a:solidFill>
                  <a:srgbClr val="5E5A5A"/>
                </a:solidFill>
                <a:effectLst/>
                <a:latin typeface="Barlow" panose="020B0604020202020204" pitchFamily="2" charset="0"/>
              </a:rPr>
              <a:t>Yhdenvertaisuudella tarkoitetaan, että kaikki ihmiset ovat samanarvoisia eikä ketään saa syrjiä iän, alkuperän, kansalaisuuden, kielen, uskonnon, vakaumuksen, mielipiteen, poliittisen toiminnan, ammattiyhdistystoiminnan, perhesuhteiden, terveydentilan, vammaisuuden, seksuaalisen suuntautumisen tai muun henkilöön liittyvän syyn vuoksi</a:t>
            </a:r>
            <a:r>
              <a:rPr lang="fi-FI" b="0" i="0" dirty="0">
                <a:solidFill>
                  <a:srgbClr val="5E5A5A"/>
                </a:solidFill>
                <a:effectLst/>
                <a:latin typeface="Barlow" panose="020B0604020202020204" pitchFamily="2" charset="0"/>
              </a:rPr>
              <a:t>.</a:t>
            </a:r>
            <a:endParaRPr lang="fi-FI" dirty="0"/>
          </a:p>
        </p:txBody>
      </p:sp>
    </p:spTree>
    <p:extLst>
      <p:ext uri="{BB962C8B-B14F-4D97-AF65-F5344CB8AC3E}">
        <p14:creationId xmlns:p14="http://schemas.microsoft.com/office/powerpoint/2010/main" val="3002750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54E1FF-A6A9-4187-80EF-BF4531B14577}"/>
              </a:ext>
            </a:extLst>
          </p:cNvPr>
          <p:cNvSpPr>
            <a:spLocks noGrp="1"/>
          </p:cNvSpPr>
          <p:nvPr>
            <p:ph type="title"/>
          </p:nvPr>
        </p:nvSpPr>
        <p:spPr/>
        <p:txBody>
          <a:bodyPr/>
          <a:lstStyle/>
          <a:p>
            <a:r>
              <a:rPr lang="fi-FI" dirty="0"/>
              <a:t>Yhdenvertaisuuden edistäminen työpaikalla</a:t>
            </a:r>
          </a:p>
        </p:txBody>
      </p:sp>
      <p:sp>
        <p:nvSpPr>
          <p:cNvPr id="3" name="Sisällön paikkamerkki 2">
            <a:extLst>
              <a:ext uri="{FF2B5EF4-FFF2-40B4-BE49-F238E27FC236}">
                <a16:creationId xmlns:a16="http://schemas.microsoft.com/office/drawing/2014/main" id="{4BA0ED12-F786-4C90-97C3-D3A164C325AA}"/>
              </a:ext>
            </a:extLst>
          </p:cNvPr>
          <p:cNvSpPr>
            <a:spLocks noGrp="1"/>
          </p:cNvSpPr>
          <p:nvPr>
            <p:ph idx="1"/>
          </p:nvPr>
        </p:nvSpPr>
        <p:spPr/>
        <p:txBody>
          <a:bodyPr/>
          <a:lstStyle/>
          <a:p>
            <a:r>
              <a:rPr lang="fi-FI" b="0" i="0" dirty="0">
                <a:solidFill>
                  <a:srgbClr val="202020"/>
                </a:solidFill>
                <a:effectLst/>
                <a:latin typeface="Barlow" panose="00000500000000000000" pitchFamily="2" charset="0"/>
              </a:rPr>
              <a:t>Työnantajien on aktiivisesti edistettävä työntekijöidensä yhdenvertaisuutta ja ehkäistävä työpaikoilla tapahtuvaa syrjintää. </a:t>
            </a:r>
          </a:p>
          <a:p>
            <a:r>
              <a:rPr lang="fi-FI" b="0" i="0" dirty="0">
                <a:solidFill>
                  <a:srgbClr val="202020"/>
                </a:solidFill>
                <a:effectLst/>
                <a:latin typeface="Barlow" panose="00000500000000000000" pitchFamily="2" charset="0"/>
              </a:rPr>
              <a:t>Tavoitteena on, että työpaikalla on aidosti syrjimättömät menettelytavat työhön ottamisessa, uralla etenemisessä, työtehtävien jakamisessa, palkasta ja etuisuuksista päättämisessä, koulutukseen pääsemisessä ja työyhteisön kehittämisessä.</a:t>
            </a:r>
            <a:endParaRPr lang="fi-FI" dirty="0"/>
          </a:p>
        </p:txBody>
      </p:sp>
    </p:spTree>
    <p:extLst>
      <p:ext uri="{BB962C8B-B14F-4D97-AF65-F5344CB8AC3E}">
        <p14:creationId xmlns:p14="http://schemas.microsoft.com/office/powerpoint/2010/main" val="281517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1ED35B-51A6-450D-8E6A-CA442C9D1D1B}"/>
              </a:ext>
            </a:extLst>
          </p:cNvPr>
          <p:cNvSpPr>
            <a:spLocks noGrp="1"/>
          </p:cNvSpPr>
          <p:nvPr>
            <p:ph type="title"/>
          </p:nvPr>
        </p:nvSpPr>
        <p:spPr/>
        <p:txBody>
          <a:bodyPr/>
          <a:lstStyle/>
          <a:p>
            <a:r>
              <a:rPr lang="fi-FI" dirty="0"/>
              <a:t>Työsopimuslaki</a:t>
            </a:r>
          </a:p>
        </p:txBody>
      </p:sp>
      <p:sp>
        <p:nvSpPr>
          <p:cNvPr id="3" name="Sisällön paikkamerkki 2">
            <a:extLst>
              <a:ext uri="{FF2B5EF4-FFF2-40B4-BE49-F238E27FC236}">
                <a16:creationId xmlns:a16="http://schemas.microsoft.com/office/drawing/2014/main" id="{A9F6025A-A23B-4E11-9D12-80804B081951}"/>
              </a:ext>
            </a:extLst>
          </p:cNvPr>
          <p:cNvSpPr>
            <a:spLocks noGrp="1"/>
          </p:cNvSpPr>
          <p:nvPr>
            <p:ph idx="1"/>
          </p:nvPr>
        </p:nvSpPr>
        <p:spPr>
          <a:xfrm>
            <a:off x="1451579" y="2015732"/>
            <a:ext cx="9603275" cy="4216902"/>
          </a:xfrm>
        </p:spPr>
        <p:txBody>
          <a:bodyPr/>
          <a:lstStyle/>
          <a:p>
            <a:r>
              <a:rPr lang="fi-FI" b="1" i="0" dirty="0">
                <a:solidFill>
                  <a:srgbClr val="404040"/>
                </a:solidFill>
                <a:effectLst/>
                <a:latin typeface="Helvetica Neue"/>
              </a:rPr>
              <a:t>Työsopimus on dokumentti, jolla työntekijä tai työntekijät yhdessä työkuntana sitoutuvat henkilökohtaisesti tekemään työtä työnantajan lukuun tämän johdon ja valvonnan alaisena palkkaa tai muuta vastiketta vastaan</a:t>
            </a:r>
            <a:r>
              <a:rPr lang="fi-FI" b="0" i="0" dirty="0">
                <a:solidFill>
                  <a:srgbClr val="404040"/>
                </a:solidFill>
                <a:effectLst/>
                <a:latin typeface="Helvetica Neue"/>
              </a:rPr>
              <a:t>. Lakia on noudatettava, vaikka palkasta ei olisi sovittu. Jälkeenpäin voidaan todeta, ettei työtä ollut tarkoitus tehdä ilman korvausta. </a:t>
            </a:r>
          </a:p>
          <a:p>
            <a:r>
              <a:rPr lang="fi-FI" b="0" i="0" dirty="0">
                <a:solidFill>
                  <a:srgbClr val="404040"/>
                </a:solidFill>
                <a:effectLst/>
                <a:latin typeface="Helvetica Neue"/>
              </a:rPr>
              <a:t>Työsopimus voidaan tehdä suullisesti, kirjallisesti tai sähköisesti. Vaikka suullinen sopimus on aivan yhtä sitova kuin kirjallinenkin, on sen todistaminen jälkeenpäin hankalaa. Tästä syystä sopimus kannattaa aina tehdä kirjallisesti siltä varalta, että sovitusta tulee myöhemmin kiistaa.</a:t>
            </a:r>
            <a:endParaRPr lang="fi-FI" dirty="0"/>
          </a:p>
        </p:txBody>
      </p:sp>
    </p:spTree>
    <p:extLst>
      <p:ext uri="{BB962C8B-B14F-4D97-AF65-F5344CB8AC3E}">
        <p14:creationId xmlns:p14="http://schemas.microsoft.com/office/powerpoint/2010/main" val="645516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DCB354-531D-4565-B4FE-0EBE70407A57}"/>
              </a:ext>
            </a:extLst>
          </p:cNvPr>
          <p:cNvSpPr>
            <a:spLocks noGrp="1"/>
          </p:cNvSpPr>
          <p:nvPr>
            <p:ph type="title"/>
          </p:nvPr>
        </p:nvSpPr>
        <p:spPr/>
        <p:txBody>
          <a:bodyPr/>
          <a:lstStyle/>
          <a:p>
            <a:r>
              <a:rPr lang="fi-FI" dirty="0"/>
              <a:t>Yhdenvertaisuus käytännössä</a:t>
            </a:r>
          </a:p>
        </p:txBody>
      </p:sp>
      <p:sp>
        <p:nvSpPr>
          <p:cNvPr id="3" name="Sisällön paikkamerkki 2">
            <a:extLst>
              <a:ext uri="{FF2B5EF4-FFF2-40B4-BE49-F238E27FC236}">
                <a16:creationId xmlns:a16="http://schemas.microsoft.com/office/drawing/2014/main" id="{8C5D7CB0-79C4-48FD-82D6-2D26DBB2532D}"/>
              </a:ext>
            </a:extLst>
          </p:cNvPr>
          <p:cNvSpPr>
            <a:spLocks noGrp="1"/>
          </p:cNvSpPr>
          <p:nvPr>
            <p:ph idx="1"/>
          </p:nvPr>
        </p:nvSpPr>
        <p:spPr/>
        <p:txBody>
          <a:bodyPr/>
          <a:lstStyle/>
          <a:p>
            <a:r>
              <a:rPr lang="fi-FI" b="0" i="0" dirty="0">
                <a:solidFill>
                  <a:srgbClr val="202020"/>
                </a:solidFill>
                <a:effectLst/>
                <a:latin typeface="Barlow" panose="00000500000000000000" pitchFamily="2" charset="0"/>
              </a:rPr>
              <a:t>Edistämistoimilla tarkoitetaan sellaisia konkreettisia keinoja, joilla vaikutetaan työpaikan tosiasialliseen yhdenvertaisuustilanteeseen. Esimerkiksi työ pyritään järjestämään siten, että syrjinnän vaarassa olevien työntekijöiden tarpeet huomioidaan paremmin. Kyse voi myös olla heikommassa asemassa olevien tukemisesta: erityistukea (positiivista erityiskohtelua) voidaan tarjota esimerkiksi ikääntyneille tai vajaakuntoisille.</a:t>
            </a:r>
            <a:endParaRPr lang="fi-FI" dirty="0"/>
          </a:p>
        </p:txBody>
      </p:sp>
    </p:spTree>
    <p:extLst>
      <p:ext uri="{BB962C8B-B14F-4D97-AF65-F5344CB8AC3E}">
        <p14:creationId xmlns:p14="http://schemas.microsoft.com/office/powerpoint/2010/main" val="125153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03B4D39D-50AD-42FB-B591-D38553AA778B}"/>
              </a:ext>
            </a:extLst>
          </p:cNvPr>
          <p:cNvSpPr>
            <a:spLocks noGrp="1"/>
          </p:cNvSpPr>
          <p:nvPr>
            <p:ph idx="1"/>
          </p:nvPr>
        </p:nvSpPr>
        <p:spPr>
          <a:xfrm>
            <a:off x="1451579" y="2015732"/>
            <a:ext cx="9603275" cy="4101289"/>
          </a:xfrm>
        </p:spPr>
        <p:txBody>
          <a:bodyPr>
            <a:normAutofit fontScale="92500"/>
          </a:bodyPr>
          <a:lstStyle/>
          <a:p>
            <a:r>
              <a:rPr lang="fi-FI" sz="2400" b="0" i="0" dirty="0">
                <a:solidFill>
                  <a:srgbClr val="202020"/>
                </a:solidFill>
                <a:effectLst/>
                <a:latin typeface="Barlow" panose="00000500000000000000" pitchFamily="2" charset="0"/>
              </a:rPr>
              <a:t>Edistämistoimenpiteitä ovat myös syrjintää ja häirintää ehkäisevät toimenpiteet. Tällaisia ovat esimerkiksi työpaikalle laadittavat menettelytavat syrjintäepäilyjen käsittelyyn sekä työntekijöiden ja esimiesten yhdenvertaisuuskoulutus.</a:t>
            </a:r>
            <a:br>
              <a:rPr lang="fi-FI" sz="2400" dirty="0"/>
            </a:br>
            <a:endParaRPr lang="fi-FI" sz="2400" dirty="0">
              <a:solidFill>
                <a:srgbClr val="202020"/>
              </a:solidFill>
              <a:latin typeface="Barlow" panose="00000500000000000000" pitchFamily="2" charset="0"/>
            </a:endParaRPr>
          </a:p>
          <a:p>
            <a:r>
              <a:rPr lang="fi-FI" sz="2400" b="0" i="0" dirty="0">
                <a:solidFill>
                  <a:srgbClr val="202020"/>
                </a:solidFill>
                <a:effectLst/>
                <a:latin typeface="Barlow" panose="00000500000000000000" pitchFamily="2" charset="0"/>
              </a:rPr>
              <a:t>Jotta työnantaja voisi edistää työntekijöiden yhdenvertaisuutta, sen tulee ensin arvioida yhdenvertaisuuden toteutumista työpaikalla. Tarvittaessa on kehitettävä syrjimättömiä työoloja ja toimintatapoja, joita noudatetaan henkilöstöä valittaessa ja henkilöstöratkaisuja tehtäessä. </a:t>
            </a:r>
          </a:p>
          <a:p>
            <a:endParaRPr lang="fi-FI" dirty="0"/>
          </a:p>
        </p:txBody>
      </p:sp>
    </p:spTree>
    <p:extLst>
      <p:ext uri="{BB962C8B-B14F-4D97-AF65-F5344CB8AC3E}">
        <p14:creationId xmlns:p14="http://schemas.microsoft.com/office/powerpoint/2010/main" val="1772109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784CE0-58EA-4262-8472-70972EAA745D}"/>
              </a:ext>
            </a:extLst>
          </p:cNvPr>
          <p:cNvSpPr>
            <a:spLocks noGrp="1"/>
          </p:cNvSpPr>
          <p:nvPr>
            <p:ph type="title"/>
          </p:nvPr>
        </p:nvSpPr>
        <p:spPr/>
        <p:txBody>
          <a:bodyPr/>
          <a:lstStyle/>
          <a:p>
            <a:r>
              <a:rPr lang="fi-FI" dirty="0"/>
              <a:t>yhdenvertaisuussuunnitelma</a:t>
            </a:r>
          </a:p>
        </p:txBody>
      </p:sp>
      <p:sp>
        <p:nvSpPr>
          <p:cNvPr id="3" name="Sisällön paikkamerkki 2">
            <a:extLst>
              <a:ext uri="{FF2B5EF4-FFF2-40B4-BE49-F238E27FC236}">
                <a16:creationId xmlns:a16="http://schemas.microsoft.com/office/drawing/2014/main" id="{1C3DA855-FDE0-4A7C-922B-3C168A511C74}"/>
              </a:ext>
            </a:extLst>
          </p:cNvPr>
          <p:cNvSpPr>
            <a:spLocks noGrp="1"/>
          </p:cNvSpPr>
          <p:nvPr>
            <p:ph idx="1"/>
          </p:nvPr>
        </p:nvSpPr>
        <p:spPr/>
        <p:txBody>
          <a:bodyPr>
            <a:normAutofit fontScale="85000" lnSpcReduction="10000"/>
          </a:bodyPr>
          <a:lstStyle/>
          <a:p>
            <a:pPr algn="l"/>
            <a:r>
              <a:rPr lang="fi-FI" b="0" i="0" dirty="0">
                <a:solidFill>
                  <a:srgbClr val="202020"/>
                </a:solidFill>
                <a:effectLst/>
                <a:latin typeface="Barlow" panose="00000500000000000000" pitchFamily="2" charset="0"/>
              </a:rPr>
              <a:t>Jos työnantajan palveluksessa on säännöllisesti vähintään 30 työntekijää, työpaikalla on oltava suunnitelma tarvittavista toimista yhdenvertaisuuden edistämiseksi. Suunnitelmalle ei ole määrämuotoa, mutta sen tulee olla todennettavissa ja tarkastettavissa. </a:t>
            </a:r>
          </a:p>
          <a:p>
            <a:pPr algn="l"/>
            <a:r>
              <a:rPr lang="fi-FI" b="0" i="0" dirty="0">
                <a:solidFill>
                  <a:srgbClr val="202020"/>
                </a:solidFill>
                <a:effectLst/>
                <a:latin typeface="Barlow" panose="00000500000000000000" pitchFamily="2" charset="0"/>
              </a:rPr>
              <a:t>Edistämistoimia ja niiden vaikuttavuutta on käsiteltävä henkilöstön tai heidän edustajiensa (luottamusmiehen tai luottamusvaltuutetun) kanssa. Työntekijöiden edustajalla on pyynnöstä oikeus saada tietää, mihin toimiin työnantaja on ryhtynyt yhdenvertaisuuden edistämiseksi työpaikalla.</a:t>
            </a:r>
          </a:p>
          <a:p>
            <a:pPr algn="l"/>
            <a:r>
              <a:rPr lang="fi-FI" b="0" i="0" dirty="0">
                <a:solidFill>
                  <a:srgbClr val="202020"/>
                </a:solidFill>
                <a:effectLst/>
                <a:latin typeface="Barlow" panose="00000500000000000000" pitchFamily="2" charset="0"/>
              </a:rPr>
              <a:t>Yhdenvertaisuussuunnitelma voidaan tehdä erillisenä tai osana jotain muuta suunnitelmaa kuten esimerkiksi henkilöstösuunnitelmaa, tasa-arvosuunnitelmaa, opetussuunnitelmaa tai työsuojelun toimintaohjelmaa.</a:t>
            </a:r>
          </a:p>
          <a:p>
            <a:endParaRPr lang="fi-FI" dirty="0"/>
          </a:p>
        </p:txBody>
      </p:sp>
    </p:spTree>
    <p:extLst>
      <p:ext uri="{BB962C8B-B14F-4D97-AF65-F5344CB8AC3E}">
        <p14:creationId xmlns:p14="http://schemas.microsoft.com/office/powerpoint/2010/main" val="3403341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0D81C29-A0E8-4233-B312-95C351569583}"/>
              </a:ext>
            </a:extLst>
          </p:cNvPr>
          <p:cNvSpPr>
            <a:spLocks noGrp="1"/>
          </p:cNvSpPr>
          <p:nvPr>
            <p:ph type="title"/>
          </p:nvPr>
        </p:nvSpPr>
        <p:spPr/>
        <p:txBody>
          <a:bodyPr/>
          <a:lstStyle/>
          <a:p>
            <a:r>
              <a:rPr lang="fi-FI" dirty="0">
                <a:solidFill>
                  <a:srgbClr val="202020"/>
                </a:solidFill>
                <a:latin typeface="Barlow" panose="00000500000000000000" pitchFamily="2" charset="0"/>
              </a:rPr>
              <a:t>Yhdenvertaisuussuunnitelman vaiheet</a:t>
            </a:r>
            <a:br>
              <a:rPr lang="fi-FI" dirty="0">
                <a:solidFill>
                  <a:srgbClr val="202020"/>
                </a:solidFill>
                <a:latin typeface="Barlow" panose="00000500000000000000" pitchFamily="2" charset="0"/>
              </a:rPr>
            </a:br>
            <a:endParaRPr lang="fi-FI" dirty="0"/>
          </a:p>
        </p:txBody>
      </p:sp>
      <p:sp>
        <p:nvSpPr>
          <p:cNvPr id="3" name="Sisällön paikkamerkki 2">
            <a:extLst>
              <a:ext uri="{FF2B5EF4-FFF2-40B4-BE49-F238E27FC236}">
                <a16:creationId xmlns:a16="http://schemas.microsoft.com/office/drawing/2014/main" id="{4B1B1B8F-612B-427E-91B1-FF3FF1F5E6DC}"/>
              </a:ext>
            </a:extLst>
          </p:cNvPr>
          <p:cNvSpPr>
            <a:spLocks noGrp="1"/>
          </p:cNvSpPr>
          <p:nvPr>
            <p:ph idx="1"/>
          </p:nvPr>
        </p:nvSpPr>
        <p:spPr/>
        <p:txBody>
          <a:bodyPr>
            <a:normAutofit/>
          </a:bodyPr>
          <a:lstStyle/>
          <a:p>
            <a:pPr>
              <a:buFont typeface="+mj-lt"/>
              <a:buAutoNum type="arabicPeriod"/>
            </a:pPr>
            <a:r>
              <a:rPr lang="fi-FI" b="0" i="0" dirty="0">
                <a:effectLst/>
                <a:latin typeface="Barlow" panose="00000500000000000000" pitchFamily="2" charset="0"/>
              </a:rPr>
              <a:t>Kehittämistavoitteiden määrittely</a:t>
            </a:r>
            <a:br>
              <a:rPr lang="fi-FI" b="0" i="0" dirty="0">
                <a:effectLst/>
                <a:latin typeface="Barlow" panose="00000500000000000000" pitchFamily="2" charset="0"/>
              </a:rPr>
            </a:br>
            <a:endParaRPr lang="fi-FI" b="0" i="0" dirty="0">
              <a:effectLst/>
              <a:latin typeface="Barlow" panose="00000500000000000000" pitchFamily="2" charset="0"/>
            </a:endParaRPr>
          </a:p>
          <a:p>
            <a:pPr>
              <a:buFont typeface="+mj-lt"/>
              <a:buAutoNum type="arabicPeriod"/>
            </a:pPr>
            <a:r>
              <a:rPr lang="fi-FI" b="0" i="0" dirty="0">
                <a:effectLst/>
                <a:latin typeface="Barlow" panose="00000500000000000000" pitchFamily="2" charset="0"/>
              </a:rPr>
              <a:t>Suunnitelman laadinta</a:t>
            </a:r>
            <a:br>
              <a:rPr lang="fi-FI" b="0" i="0" dirty="0">
                <a:effectLst/>
                <a:latin typeface="Barlow" panose="00000500000000000000" pitchFamily="2" charset="0"/>
              </a:rPr>
            </a:br>
            <a:endParaRPr lang="fi-FI" b="0" i="0" dirty="0">
              <a:effectLst/>
              <a:latin typeface="Barlow" panose="00000500000000000000" pitchFamily="2" charset="0"/>
            </a:endParaRPr>
          </a:p>
          <a:p>
            <a:pPr>
              <a:buFont typeface="+mj-lt"/>
              <a:buAutoNum type="arabicPeriod"/>
            </a:pPr>
            <a:r>
              <a:rPr lang="fi-FI" b="0" i="0" dirty="0">
                <a:effectLst/>
                <a:latin typeface="Barlow" panose="00000500000000000000" pitchFamily="2" charset="0"/>
              </a:rPr>
              <a:t>Toimenpiteiden toteuttaminen</a:t>
            </a:r>
            <a:br>
              <a:rPr lang="fi-FI" b="0" i="0" dirty="0">
                <a:effectLst/>
                <a:latin typeface="Barlow" panose="00000500000000000000" pitchFamily="2" charset="0"/>
              </a:rPr>
            </a:br>
            <a:endParaRPr lang="fi-FI" b="0" i="0" dirty="0">
              <a:effectLst/>
              <a:latin typeface="Barlow" panose="00000500000000000000" pitchFamily="2" charset="0"/>
            </a:endParaRPr>
          </a:p>
          <a:p>
            <a:pPr>
              <a:buFont typeface="+mj-lt"/>
              <a:buAutoNum type="arabicPeriod"/>
            </a:pPr>
            <a:r>
              <a:rPr lang="fi-FI" b="0" i="0" dirty="0">
                <a:effectLst/>
                <a:latin typeface="Barlow" panose="00000500000000000000" pitchFamily="2" charset="0"/>
              </a:rPr>
              <a:t>Seuranta</a:t>
            </a:r>
          </a:p>
          <a:p>
            <a:endParaRPr lang="fi-FI" dirty="0"/>
          </a:p>
        </p:txBody>
      </p:sp>
    </p:spTree>
    <p:extLst>
      <p:ext uri="{BB962C8B-B14F-4D97-AF65-F5344CB8AC3E}">
        <p14:creationId xmlns:p14="http://schemas.microsoft.com/office/powerpoint/2010/main" val="3726615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6DFCBE-F62B-4099-AA90-66D20BE3FFAF}"/>
              </a:ext>
            </a:extLst>
          </p:cNvPr>
          <p:cNvSpPr>
            <a:spLocks noGrp="1"/>
          </p:cNvSpPr>
          <p:nvPr>
            <p:ph type="title"/>
          </p:nvPr>
        </p:nvSpPr>
        <p:spPr/>
        <p:txBody>
          <a:bodyPr/>
          <a:lstStyle/>
          <a:p>
            <a:r>
              <a:rPr lang="fi-FI" dirty="0">
                <a:solidFill>
                  <a:srgbClr val="202020"/>
                </a:solidFill>
                <a:latin typeface="Barlow" panose="00000500000000000000" pitchFamily="2" charset="0"/>
              </a:rPr>
              <a:t>Yhdenvertaisuudenarvioinnin kohteita</a:t>
            </a:r>
            <a:br>
              <a:rPr lang="fi-FI" dirty="0">
                <a:solidFill>
                  <a:srgbClr val="202020"/>
                </a:solidFill>
                <a:latin typeface="Barlow" panose="00000500000000000000" pitchFamily="2" charset="0"/>
              </a:rPr>
            </a:br>
            <a:endParaRPr lang="fi-FI" dirty="0"/>
          </a:p>
        </p:txBody>
      </p:sp>
      <p:sp>
        <p:nvSpPr>
          <p:cNvPr id="3" name="Sisällön paikkamerkki 2">
            <a:extLst>
              <a:ext uri="{FF2B5EF4-FFF2-40B4-BE49-F238E27FC236}">
                <a16:creationId xmlns:a16="http://schemas.microsoft.com/office/drawing/2014/main" id="{61374BF2-ED4D-4BED-8995-15F947D6500A}"/>
              </a:ext>
            </a:extLst>
          </p:cNvPr>
          <p:cNvSpPr>
            <a:spLocks noGrp="1"/>
          </p:cNvSpPr>
          <p:nvPr>
            <p:ph idx="1"/>
          </p:nvPr>
        </p:nvSpPr>
        <p:spPr/>
        <p:txBody>
          <a:bodyPr>
            <a:normAutofit/>
          </a:bodyPr>
          <a:lstStyle/>
          <a:p>
            <a:pPr>
              <a:buFont typeface="Arial" panose="020B0604020202020204" pitchFamily="34" charset="0"/>
              <a:buChar char="•"/>
            </a:pPr>
            <a:r>
              <a:rPr lang="fi-FI" b="0" i="0" dirty="0">
                <a:effectLst/>
                <a:latin typeface="Barlow" panose="00000500000000000000" pitchFamily="2" charset="0"/>
              </a:rPr>
              <a:t>Rekrytointi, työsuhteet</a:t>
            </a:r>
          </a:p>
          <a:p>
            <a:pPr>
              <a:buFont typeface="Arial" panose="020B0604020202020204" pitchFamily="34" charset="0"/>
              <a:buChar char="•"/>
            </a:pPr>
            <a:r>
              <a:rPr lang="fi-FI" b="0" i="0" dirty="0">
                <a:effectLst/>
                <a:latin typeface="Barlow" panose="00000500000000000000" pitchFamily="2" charset="0"/>
              </a:rPr>
              <a:t>Koulutus, kehittäminen ja eteneminen</a:t>
            </a:r>
          </a:p>
          <a:p>
            <a:pPr>
              <a:buFont typeface="Arial" panose="020B0604020202020204" pitchFamily="34" charset="0"/>
              <a:buChar char="•"/>
            </a:pPr>
            <a:r>
              <a:rPr lang="fi-FI" b="0" i="0" dirty="0">
                <a:effectLst/>
                <a:latin typeface="Barlow" panose="00000500000000000000" pitchFamily="2" charset="0"/>
              </a:rPr>
              <a:t>Työsuoritus ja suoritusarviointi</a:t>
            </a:r>
          </a:p>
          <a:p>
            <a:pPr>
              <a:buFont typeface="Arial" panose="020B0604020202020204" pitchFamily="34" charset="0"/>
              <a:buChar char="•"/>
            </a:pPr>
            <a:r>
              <a:rPr lang="fi-FI" b="0" i="0" dirty="0">
                <a:effectLst/>
                <a:latin typeface="Barlow" panose="00000500000000000000" pitchFamily="2" charset="0"/>
              </a:rPr>
              <a:t>Johtamiskäytännöt, vaikutusmahdollisuudet</a:t>
            </a:r>
          </a:p>
          <a:p>
            <a:pPr>
              <a:buFont typeface="Arial" panose="020B0604020202020204" pitchFamily="34" charset="0"/>
              <a:buChar char="•"/>
            </a:pPr>
            <a:r>
              <a:rPr lang="fi-FI" b="0" i="0" dirty="0">
                <a:effectLst/>
                <a:latin typeface="Barlow" panose="00000500000000000000" pitchFamily="2" charset="0"/>
              </a:rPr>
              <a:t>Palkitseminen ja muut henkilöstöedut</a:t>
            </a:r>
          </a:p>
          <a:p>
            <a:pPr>
              <a:buFont typeface="Arial" panose="020B0604020202020204" pitchFamily="34" charset="0"/>
              <a:buChar char="•"/>
            </a:pPr>
            <a:r>
              <a:rPr lang="fi-FI" b="0" i="0" dirty="0">
                <a:effectLst/>
                <a:latin typeface="Barlow" panose="00000500000000000000" pitchFamily="2" charset="0"/>
              </a:rPr>
              <a:t>Työolosuhteet </a:t>
            </a:r>
          </a:p>
          <a:p>
            <a:pPr>
              <a:buFont typeface="Arial" panose="020B0604020202020204" pitchFamily="34" charset="0"/>
              <a:buChar char="•"/>
            </a:pPr>
            <a:r>
              <a:rPr lang="fi-FI" b="0" i="0" dirty="0">
                <a:effectLst/>
                <a:latin typeface="Barlow" panose="00000500000000000000" pitchFamily="2" charset="0"/>
              </a:rPr>
              <a:t>Työhyvinvointi, häirintä ja epäasiallinen kohtelu</a:t>
            </a:r>
          </a:p>
          <a:p>
            <a:endParaRPr lang="fi-FI" dirty="0"/>
          </a:p>
        </p:txBody>
      </p:sp>
    </p:spTree>
    <p:extLst>
      <p:ext uri="{BB962C8B-B14F-4D97-AF65-F5344CB8AC3E}">
        <p14:creationId xmlns:p14="http://schemas.microsoft.com/office/powerpoint/2010/main" val="2160815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64C9EC-DCBF-4A45-BA84-890D92155E6C}"/>
              </a:ext>
            </a:extLst>
          </p:cNvPr>
          <p:cNvSpPr>
            <a:spLocks noGrp="1"/>
          </p:cNvSpPr>
          <p:nvPr>
            <p:ph type="title"/>
          </p:nvPr>
        </p:nvSpPr>
        <p:spPr/>
        <p:txBody>
          <a:bodyPr/>
          <a:lstStyle/>
          <a:p>
            <a:r>
              <a:rPr lang="fi-FI" dirty="0">
                <a:solidFill>
                  <a:srgbClr val="202020"/>
                </a:solidFill>
                <a:latin typeface="Barlow" panose="00000500000000000000" pitchFamily="2" charset="0"/>
              </a:rPr>
              <a:t>Yhdenvertaisuuden arvioinnin menetelmiä</a:t>
            </a:r>
            <a:br>
              <a:rPr lang="fi-FI" dirty="0">
                <a:solidFill>
                  <a:srgbClr val="202020"/>
                </a:solidFill>
                <a:latin typeface="Barlow" panose="00000500000000000000" pitchFamily="2" charset="0"/>
              </a:rPr>
            </a:br>
            <a:endParaRPr lang="fi-FI" dirty="0"/>
          </a:p>
        </p:txBody>
      </p:sp>
      <p:sp>
        <p:nvSpPr>
          <p:cNvPr id="3" name="Sisällön paikkamerkki 2">
            <a:extLst>
              <a:ext uri="{FF2B5EF4-FFF2-40B4-BE49-F238E27FC236}">
                <a16:creationId xmlns:a16="http://schemas.microsoft.com/office/drawing/2014/main" id="{B7B70FCB-A4E9-4A15-B780-2F56B7F0DCE7}"/>
              </a:ext>
            </a:extLst>
          </p:cNvPr>
          <p:cNvSpPr>
            <a:spLocks noGrp="1"/>
          </p:cNvSpPr>
          <p:nvPr>
            <p:ph idx="1"/>
          </p:nvPr>
        </p:nvSpPr>
        <p:spPr/>
        <p:txBody>
          <a:bodyPr/>
          <a:lstStyle/>
          <a:p>
            <a:pPr>
              <a:buFont typeface="Arial" panose="020B0604020202020204" pitchFamily="34" charset="0"/>
              <a:buChar char="•"/>
            </a:pPr>
            <a:r>
              <a:rPr lang="fi-FI" b="0" i="0" dirty="0">
                <a:effectLst/>
                <a:latin typeface="Barlow" panose="00000500000000000000" pitchFamily="2" charset="0"/>
              </a:rPr>
              <a:t>Henkilöstöraportit, palautejärjestelmät</a:t>
            </a:r>
            <a:br>
              <a:rPr lang="fi-FI" b="0" i="0" dirty="0">
                <a:effectLst/>
                <a:latin typeface="Barlow" panose="00000500000000000000" pitchFamily="2" charset="0"/>
              </a:rPr>
            </a:br>
            <a:endParaRPr lang="fi-FI" b="0" i="0" dirty="0">
              <a:effectLst/>
              <a:latin typeface="Barlow" panose="00000500000000000000" pitchFamily="2" charset="0"/>
            </a:endParaRPr>
          </a:p>
          <a:p>
            <a:pPr>
              <a:buFont typeface="Arial" panose="020B0604020202020204" pitchFamily="34" charset="0"/>
              <a:buChar char="•"/>
            </a:pPr>
            <a:r>
              <a:rPr lang="fi-FI" b="0" i="0" dirty="0">
                <a:effectLst/>
                <a:latin typeface="Barlow" panose="00000500000000000000" pitchFamily="2" charset="0"/>
              </a:rPr>
              <a:t>Kysely, haastattelut</a:t>
            </a:r>
            <a:br>
              <a:rPr lang="fi-FI" b="0" i="0" dirty="0">
                <a:effectLst/>
                <a:latin typeface="Barlow" panose="00000500000000000000" pitchFamily="2" charset="0"/>
              </a:rPr>
            </a:br>
            <a:endParaRPr lang="fi-FI" b="0" i="0" dirty="0">
              <a:effectLst/>
              <a:latin typeface="Barlow" panose="00000500000000000000" pitchFamily="2" charset="0"/>
            </a:endParaRPr>
          </a:p>
          <a:p>
            <a:pPr>
              <a:buFont typeface="Arial" panose="020B0604020202020204" pitchFamily="34" charset="0"/>
              <a:buChar char="•"/>
            </a:pPr>
            <a:r>
              <a:rPr lang="fi-FI" b="0" i="0">
                <a:effectLst/>
                <a:latin typeface="Barlow" panose="00000500000000000000" pitchFamily="2" charset="0"/>
              </a:rPr>
              <a:t>Kehityskeskustelut, työhyvinvointikyselyt</a:t>
            </a:r>
          </a:p>
          <a:p>
            <a:endParaRPr lang="fi-FI"/>
          </a:p>
        </p:txBody>
      </p:sp>
    </p:spTree>
    <p:extLst>
      <p:ext uri="{BB962C8B-B14F-4D97-AF65-F5344CB8AC3E}">
        <p14:creationId xmlns:p14="http://schemas.microsoft.com/office/powerpoint/2010/main" val="82681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063A21B-63F4-4612-888B-FF14B9BF44E2}"/>
              </a:ext>
            </a:extLst>
          </p:cNvPr>
          <p:cNvSpPr>
            <a:spLocks noGrp="1"/>
          </p:cNvSpPr>
          <p:nvPr>
            <p:ph idx="1"/>
          </p:nvPr>
        </p:nvSpPr>
        <p:spPr>
          <a:xfrm>
            <a:off x="1451579" y="630621"/>
            <a:ext cx="9603275" cy="5412827"/>
          </a:xfrm>
        </p:spPr>
        <p:txBody>
          <a:bodyPr>
            <a:normAutofit/>
          </a:bodyPr>
          <a:lstStyle/>
          <a:p>
            <a:r>
              <a:rPr lang="fi-FI" b="0" i="0" dirty="0">
                <a:solidFill>
                  <a:srgbClr val="404040"/>
                </a:solidFill>
                <a:effectLst/>
                <a:latin typeface="Helvetica Neue"/>
              </a:rPr>
              <a:t>Jos työsopimuksesta ei käy ilmi seuraavat asiat, on niistä annettava kirjallinen selvitys, jos työsuhde on toistaiseksi voimassa oleva tai yli kuukauden pituinen määräaikainen.</a:t>
            </a:r>
          </a:p>
          <a:p>
            <a:r>
              <a:rPr lang="fi-FI" b="0" i="0" dirty="0">
                <a:solidFill>
                  <a:srgbClr val="404040"/>
                </a:solidFill>
                <a:effectLst/>
                <a:latin typeface="Helvetica Neue"/>
              </a:rPr>
              <a:t> Selvitykseen tarvitaan mm.</a:t>
            </a:r>
          </a:p>
          <a:p>
            <a:pPr lvl="1"/>
            <a:r>
              <a:rPr lang="fi-FI" b="0" i="0" dirty="0">
                <a:solidFill>
                  <a:srgbClr val="404040"/>
                </a:solidFill>
                <a:effectLst/>
                <a:latin typeface="Helvetica Neue"/>
              </a:rPr>
              <a:t> työn alkamis- ja päättymisajankohta, </a:t>
            </a:r>
          </a:p>
          <a:p>
            <a:pPr lvl="1"/>
            <a:r>
              <a:rPr lang="fi-FI" b="0" i="0" dirty="0">
                <a:solidFill>
                  <a:srgbClr val="404040"/>
                </a:solidFill>
                <a:effectLst/>
                <a:latin typeface="Helvetica Neue"/>
              </a:rPr>
              <a:t>mahdollinen koeaika, </a:t>
            </a:r>
          </a:p>
          <a:p>
            <a:pPr lvl="1"/>
            <a:r>
              <a:rPr lang="fi-FI" b="0" i="0" dirty="0">
                <a:solidFill>
                  <a:srgbClr val="404040"/>
                </a:solidFill>
                <a:effectLst/>
                <a:latin typeface="Helvetica Neue"/>
              </a:rPr>
              <a:t>työn tekopaikka, </a:t>
            </a:r>
          </a:p>
          <a:p>
            <a:pPr lvl="1"/>
            <a:r>
              <a:rPr lang="fi-FI" b="0" i="0" dirty="0">
                <a:solidFill>
                  <a:srgbClr val="404040"/>
                </a:solidFill>
                <a:effectLst/>
                <a:latin typeface="Helvetica Neue"/>
              </a:rPr>
              <a:t>pääasialliset työtehtävä, </a:t>
            </a:r>
          </a:p>
          <a:p>
            <a:pPr lvl="1"/>
            <a:r>
              <a:rPr lang="fi-FI" b="0" i="0" dirty="0">
                <a:solidFill>
                  <a:srgbClr val="404040"/>
                </a:solidFill>
                <a:effectLst/>
                <a:latin typeface="Helvetica Neue"/>
              </a:rPr>
              <a:t>sovellettava työehtosopimus, t</a:t>
            </a:r>
          </a:p>
          <a:p>
            <a:pPr lvl="1"/>
            <a:r>
              <a:rPr lang="fi-FI" b="0" i="0" dirty="0">
                <a:solidFill>
                  <a:srgbClr val="404040"/>
                </a:solidFill>
                <a:effectLst/>
                <a:latin typeface="Helvetica Neue"/>
              </a:rPr>
              <a:t>yöaika ja </a:t>
            </a:r>
          </a:p>
          <a:p>
            <a:pPr lvl="1"/>
            <a:r>
              <a:rPr lang="fi-FI" b="0" i="0" dirty="0">
                <a:solidFill>
                  <a:srgbClr val="404040"/>
                </a:solidFill>
                <a:effectLst/>
                <a:latin typeface="Helvetica Neue"/>
              </a:rPr>
              <a:t>työstä maksettava palkka.</a:t>
            </a:r>
            <a:endParaRPr lang="fi-FI" dirty="0"/>
          </a:p>
        </p:txBody>
      </p:sp>
    </p:spTree>
    <p:extLst>
      <p:ext uri="{BB962C8B-B14F-4D97-AF65-F5344CB8AC3E}">
        <p14:creationId xmlns:p14="http://schemas.microsoft.com/office/powerpoint/2010/main" val="57705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63A9D7-C90F-48E0-834B-DE5CF119352A}"/>
              </a:ext>
            </a:extLst>
          </p:cNvPr>
          <p:cNvSpPr>
            <a:spLocks noGrp="1"/>
          </p:cNvSpPr>
          <p:nvPr>
            <p:ph type="title"/>
          </p:nvPr>
        </p:nvSpPr>
        <p:spPr/>
        <p:txBody>
          <a:bodyPr/>
          <a:lstStyle/>
          <a:p>
            <a:endParaRPr lang="fi-FI"/>
          </a:p>
        </p:txBody>
      </p:sp>
      <p:sp>
        <p:nvSpPr>
          <p:cNvPr id="3" name="Sisällön paikkamerkki 2">
            <a:extLst>
              <a:ext uri="{FF2B5EF4-FFF2-40B4-BE49-F238E27FC236}">
                <a16:creationId xmlns:a16="http://schemas.microsoft.com/office/drawing/2014/main" id="{54F9E798-CBE2-456D-90AF-9B6624FE80D7}"/>
              </a:ext>
            </a:extLst>
          </p:cNvPr>
          <p:cNvSpPr>
            <a:spLocks noGrp="1"/>
          </p:cNvSpPr>
          <p:nvPr>
            <p:ph idx="1"/>
          </p:nvPr>
        </p:nvSpPr>
        <p:spPr/>
        <p:txBody>
          <a:bodyPr/>
          <a:lstStyle/>
          <a:p>
            <a:r>
              <a:rPr lang="fi-FI" b="0" i="0" dirty="0">
                <a:solidFill>
                  <a:srgbClr val="404040"/>
                </a:solidFill>
                <a:effectLst/>
                <a:latin typeface="Helvetica Neue"/>
              </a:rPr>
              <a:t>Työsopimus ei myöskään voi olla ristiriidassa </a:t>
            </a:r>
            <a:r>
              <a:rPr lang="fi-FI" b="0" i="0" u="none" strike="noStrike" dirty="0">
                <a:solidFill>
                  <a:srgbClr val="0F87C9"/>
                </a:solidFill>
                <a:effectLst/>
                <a:latin typeface="Helvetica Neue"/>
                <a:hlinkClick r:id="rId2"/>
              </a:rPr>
              <a:t>työsopimuslain</a:t>
            </a:r>
            <a:r>
              <a:rPr lang="fi-FI" b="0" i="0" dirty="0">
                <a:solidFill>
                  <a:srgbClr val="404040"/>
                </a:solidFill>
                <a:effectLst/>
                <a:latin typeface="Helvetica Neue"/>
              </a:rPr>
              <a:t> tai </a:t>
            </a:r>
            <a:r>
              <a:rPr lang="fi-FI" b="0" i="0" u="none" strike="noStrike" dirty="0">
                <a:solidFill>
                  <a:srgbClr val="0F87C9"/>
                </a:solidFill>
                <a:effectLst/>
                <a:latin typeface="Helvetica Neue"/>
                <a:hlinkClick r:id="rId3"/>
              </a:rPr>
              <a:t>työehtosopimuksen</a:t>
            </a:r>
            <a:r>
              <a:rPr lang="fi-FI" b="0" i="0" dirty="0">
                <a:solidFill>
                  <a:srgbClr val="404040"/>
                </a:solidFill>
                <a:effectLst/>
                <a:latin typeface="Helvetica Neue"/>
              </a:rPr>
              <a:t> kanssa. Nämä antavat siis työsopimukselle ehdot, joita huonompia ehtoja ei voida työsopimuksessa sopia.</a:t>
            </a:r>
            <a:endParaRPr lang="fi-FI" dirty="0"/>
          </a:p>
        </p:txBody>
      </p:sp>
    </p:spTree>
    <p:extLst>
      <p:ext uri="{BB962C8B-B14F-4D97-AF65-F5344CB8AC3E}">
        <p14:creationId xmlns:p14="http://schemas.microsoft.com/office/powerpoint/2010/main" val="58032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2181DD-E071-4393-B8BD-3B1B1CF4D054}"/>
              </a:ext>
            </a:extLst>
          </p:cNvPr>
          <p:cNvSpPr>
            <a:spLocks noGrp="1"/>
          </p:cNvSpPr>
          <p:nvPr>
            <p:ph type="title"/>
          </p:nvPr>
        </p:nvSpPr>
        <p:spPr/>
        <p:txBody>
          <a:bodyPr/>
          <a:lstStyle/>
          <a:p>
            <a:r>
              <a:rPr lang="fi-FI" dirty="0"/>
              <a:t>Työsopimuksen kesto</a:t>
            </a:r>
          </a:p>
        </p:txBody>
      </p:sp>
      <p:sp>
        <p:nvSpPr>
          <p:cNvPr id="3" name="Sisällön paikkamerkki 2">
            <a:extLst>
              <a:ext uri="{FF2B5EF4-FFF2-40B4-BE49-F238E27FC236}">
                <a16:creationId xmlns:a16="http://schemas.microsoft.com/office/drawing/2014/main" id="{3CCA1711-7176-40AD-BE59-DACB92158EFC}"/>
              </a:ext>
            </a:extLst>
          </p:cNvPr>
          <p:cNvSpPr>
            <a:spLocks noGrp="1"/>
          </p:cNvSpPr>
          <p:nvPr>
            <p:ph idx="1"/>
          </p:nvPr>
        </p:nvSpPr>
        <p:spPr/>
        <p:txBody>
          <a:bodyPr>
            <a:normAutofit fontScale="92500" lnSpcReduction="20000"/>
          </a:bodyPr>
          <a:lstStyle/>
          <a:p>
            <a:r>
              <a:rPr lang="fi-FI" b="0" i="0" dirty="0">
                <a:solidFill>
                  <a:srgbClr val="404040"/>
                </a:solidFill>
                <a:effectLst/>
                <a:latin typeface="Helvetica Neue"/>
              </a:rPr>
              <a:t>Se on voimassa toistaiseksi, jos ei ole perusteltua syytä tehdä siitä määräaikaista. Jos selviää, että työnantajan aloitteesta on tehty perusteetta määräaikainen työsopimus, solmittua sopimusta tulee kohdella toistaiseksi voimassaolevana työsopimuksena. </a:t>
            </a:r>
          </a:p>
          <a:p>
            <a:r>
              <a:rPr lang="fi-FI" b="0" i="0" dirty="0">
                <a:solidFill>
                  <a:srgbClr val="404040"/>
                </a:solidFill>
                <a:effectLst/>
                <a:latin typeface="Helvetica Neue"/>
              </a:rPr>
              <a:t>Määräaikaiselle työsopimukselle on siis aina oltava jokin lain mukainen </a:t>
            </a:r>
            <a:r>
              <a:rPr lang="fi-FI" b="0" i="0" u="none" strike="noStrike" dirty="0">
                <a:solidFill>
                  <a:srgbClr val="0F87C9"/>
                </a:solidFill>
                <a:effectLst/>
                <a:latin typeface="Helvetica Neue"/>
                <a:hlinkClick r:id="rId2"/>
              </a:rPr>
              <a:t>peruste</a:t>
            </a:r>
            <a:r>
              <a:rPr lang="fi-FI" b="0" i="0" dirty="0">
                <a:solidFill>
                  <a:srgbClr val="404040"/>
                </a:solidFill>
                <a:effectLst/>
                <a:latin typeface="Helvetica Neue"/>
              </a:rPr>
              <a:t>. Yleisimpiä syitä ovat toisen työntekijän sijaistaminen, työn luonne ja sen kausiluonteisuus. Yrityksen palkatessa pitkäaikaistyöttömän (eli henkilön, joka on ollut vähintään 12 kuukautta yhtäjaksoisesti työtön) voidaan työsopimus solmia määräaikaisena korkeintaan vuodeksi. Määräaikaisia sopimuksia ei voi ketjuttaa loputtomiin, vaan jos työvoimatarve katsotaan pysyväksi, on myös työntekijä silloin oikeutettu toistaiseksi voimassa olevaan sopimukseen.</a:t>
            </a:r>
            <a:endParaRPr lang="fi-FI" dirty="0"/>
          </a:p>
        </p:txBody>
      </p:sp>
    </p:spTree>
    <p:extLst>
      <p:ext uri="{BB962C8B-B14F-4D97-AF65-F5344CB8AC3E}">
        <p14:creationId xmlns:p14="http://schemas.microsoft.com/office/powerpoint/2010/main" val="292980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534B08-20F7-4376-BCB3-4E98A48D0A2E}"/>
              </a:ext>
            </a:extLst>
          </p:cNvPr>
          <p:cNvSpPr>
            <a:spLocks noGrp="1"/>
          </p:cNvSpPr>
          <p:nvPr>
            <p:ph type="title"/>
          </p:nvPr>
        </p:nvSpPr>
        <p:spPr>
          <a:xfrm>
            <a:off x="1451579" y="273269"/>
            <a:ext cx="9603275" cy="872359"/>
          </a:xfrm>
        </p:spPr>
        <p:txBody>
          <a:bodyPr/>
          <a:lstStyle/>
          <a:p>
            <a:r>
              <a:rPr lang="fi-FI" dirty="0"/>
              <a:t>koeaika</a:t>
            </a:r>
          </a:p>
        </p:txBody>
      </p:sp>
      <p:sp>
        <p:nvSpPr>
          <p:cNvPr id="3" name="Sisällön paikkamerkki 2">
            <a:extLst>
              <a:ext uri="{FF2B5EF4-FFF2-40B4-BE49-F238E27FC236}">
                <a16:creationId xmlns:a16="http://schemas.microsoft.com/office/drawing/2014/main" id="{C41AD3BE-2111-445A-971A-7DD35B14D7B2}"/>
              </a:ext>
            </a:extLst>
          </p:cNvPr>
          <p:cNvSpPr>
            <a:spLocks noGrp="1"/>
          </p:cNvSpPr>
          <p:nvPr>
            <p:ph idx="1"/>
          </p:nvPr>
        </p:nvSpPr>
        <p:spPr>
          <a:xfrm>
            <a:off x="1451579" y="2015732"/>
            <a:ext cx="9603275" cy="4300985"/>
          </a:xfrm>
        </p:spPr>
        <p:txBody>
          <a:bodyPr>
            <a:normAutofit fontScale="92500" lnSpcReduction="20000"/>
          </a:bodyPr>
          <a:lstStyle/>
          <a:p>
            <a:pPr algn="l" fontAlgn="base"/>
            <a:r>
              <a:rPr lang="fi-FI" b="0" i="0" dirty="0">
                <a:solidFill>
                  <a:srgbClr val="404040"/>
                </a:solidFill>
                <a:effectLst/>
                <a:latin typeface="Helvetica Neue"/>
              </a:rPr>
              <a:t>Työnantaja ja työntekijä voivat sopia työsuhteen alussa, </a:t>
            </a:r>
            <a:r>
              <a:rPr lang="fi-FI" b="1" i="0" dirty="0">
                <a:solidFill>
                  <a:srgbClr val="404040"/>
                </a:solidFill>
                <a:effectLst/>
                <a:latin typeface="Helvetica Neue"/>
              </a:rPr>
              <a:t>enintään kuuden kuukauden </a:t>
            </a:r>
            <a:r>
              <a:rPr lang="fi-FI" b="0" i="0" dirty="0">
                <a:solidFill>
                  <a:srgbClr val="404040"/>
                </a:solidFill>
                <a:effectLst/>
                <a:latin typeface="Helvetica Neue"/>
              </a:rPr>
              <a:t>pituisesta </a:t>
            </a:r>
            <a:r>
              <a:rPr lang="fi-FI" b="0" i="0" u="none" strike="noStrike" dirty="0">
                <a:solidFill>
                  <a:srgbClr val="0F87C9"/>
                </a:solidFill>
                <a:effectLst/>
                <a:latin typeface="Helvetica Neue"/>
                <a:hlinkClick r:id="rId2"/>
              </a:rPr>
              <a:t>koeajasta</a:t>
            </a:r>
            <a:r>
              <a:rPr lang="fi-FI" b="0" i="0" dirty="0">
                <a:solidFill>
                  <a:srgbClr val="404040"/>
                </a:solidFill>
                <a:effectLst/>
                <a:latin typeface="Helvetica Neue"/>
              </a:rPr>
              <a:t>. Koeajan pituus voi kuitenkin olla korkeitaan puolet työsopimuksen pituudesta silloin, kun kyseessä on määräaikainen työsopimus. Työnantaja voi pidentää koeaikaa kuitenkin sellaisissa tapauksissa, joissa työntekijä on koeajan aikana ollut työkyvyttömyyden tai perhevapaan takia pois töistä. Siitä on kuitenkin tehtävä ilmoitus työntekijälle ennen kuin alkuperäinen koeaika päättyy. Vaikka alan työehtosopimuksessa olisi kohta mahdollisesti koeajasta, tulee siitä silti aina erikseen sopia työsopimuksessa. Se ei siis automaattisesti tule voimaan.</a:t>
            </a:r>
          </a:p>
          <a:p>
            <a:pPr algn="l" fontAlgn="base"/>
            <a:r>
              <a:rPr lang="fi-FI" b="0" i="0" dirty="0">
                <a:solidFill>
                  <a:srgbClr val="404040"/>
                </a:solidFill>
                <a:effectLst/>
                <a:latin typeface="Helvetica Neue"/>
              </a:rPr>
              <a:t>Koeajan kuluessa työsopimus voidaan molemmin puolin purkaa ilman normaalin irtisanomisajan noudattamista. Työnantajan kohdalla tämä ei kuitenkaan tarkoita sitä, että työsopimuksen purkamisen voi tehdä mistä tahansa syystä. Syy ei saa epäasiallinen, eli esimerkiksi syrjivä, vaan syyn tulee liittyä nimenomaan koeajan alaisen työn suorittamiseen.</a:t>
            </a:r>
          </a:p>
          <a:p>
            <a:endParaRPr lang="fi-FI" dirty="0"/>
          </a:p>
        </p:txBody>
      </p:sp>
    </p:spTree>
    <p:extLst>
      <p:ext uri="{BB962C8B-B14F-4D97-AF65-F5344CB8AC3E}">
        <p14:creationId xmlns:p14="http://schemas.microsoft.com/office/powerpoint/2010/main" val="139673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926E01-4FAC-4C52-8E58-B8B6B3CFB374}"/>
              </a:ext>
            </a:extLst>
          </p:cNvPr>
          <p:cNvSpPr>
            <a:spLocks noGrp="1"/>
          </p:cNvSpPr>
          <p:nvPr>
            <p:ph type="title"/>
          </p:nvPr>
        </p:nvSpPr>
        <p:spPr/>
        <p:txBody>
          <a:bodyPr/>
          <a:lstStyle/>
          <a:p>
            <a:r>
              <a:rPr lang="fi-FI" dirty="0"/>
              <a:t>Oman työn teettäminen muilla?</a:t>
            </a:r>
          </a:p>
        </p:txBody>
      </p:sp>
      <p:sp>
        <p:nvSpPr>
          <p:cNvPr id="3" name="Sisällön paikkamerkki 2">
            <a:extLst>
              <a:ext uri="{FF2B5EF4-FFF2-40B4-BE49-F238E27FC236}">
                <a16:creationId xmlns:a16="http://schemas.microsoft.com/office/drawing/2014/main" id="{F3E59035-B044-4BC3-9567-13B629AB886A}"/>
              </a:ext>
            </a:extLst>
          </p:cNvPr>
          <p:cNvSpPr>
            <a:spLocks noGrp="1"/>
          </p:cNvSpPr>
          <p:nvPr>
            <p:ph idx="1"/>
          </p:nvPr>
        </p:nvSpPr>
        <p:spPr>
          <a:xfrm>
            <a:off x="1451579" y="1650124"/>
            <a:ext cx="9603275" cy="3816221"/>
          </a:xfrm>
        </p:spPr>
        <p:txBody>
          <a:bodyPr>
            <a:normAutofit fontScale="92500" lnSpcReduction="10000"/>
          </a:bodyPr>
          <a:lstStyle/>
          <a:p>
            <a:pPr marL="0" indent="0" algn="l" fontAlgn="base">
              <a:buNone/>
            </a:pPr>
            <a:endParaRPr lang="fi-FI" b="0" i="0" dirty="0">
              <a:solidFill>
                <a:srgbClr val="222222"/>
              </a:solidFill>
              <a:effectLst/>
              <a:latin typeface="Helvetica Neue"/>
            </a:endParaRPr>
          </a:p>
          <a:p>
            <a:pPr algn="l" fontAlgn="base"/>
            <a:r>
              <a:rPr lang="fi-FI" b="0" i="0" dirty="0">
                <a:solidFill>
                  <a:srgbClr val="404040"/>
                </a:solidFill>
                <a:effectLst/>
                <a:latin typeface="Helvetica Neue"/>
              </a:rPr>
              <a:t>Työsopimuksen osapuolet eivät saa siirtää työsopimuksesta johtuvia oikeuksiaan tai velvollisuuksiaan kolmannelle osapuolelle ilman toisen sopijapuolen suostumusta. Käytännössä tämä tarkoittaa sitä, että jos sinut on palkattu hakkaamaan päätä seinään johonkin organisaatioon, et voi ulkoistaa päänsärkyäsi naapurin </a:t>
            </a:r>
            <a:r>
              <a:rPr lang="fi-FI" b="0" i="0" dirty="0" err="1">
                <a:solidFill>
                  <a:srgbClr val="404040"/>
                </a:solidFill>
                <a:effectLst/>
                <a:latin typeface="Helvetica Neue"/>
              </a:rPr>
              <a:t>Peralle</a:t>
            </a:r>
            <a:r>
              <a:rPr lang="fi-FI" b="0" i="0" dirty="0">
                <a:solidFill>
                  <a:srgbClr val="404040"/>
                </a:solidFill>
                <a:effectLst/>
                <a:latin typeface="Helvetica Neue"/>
              </a:rPr>
              <a:t>. </a:t>
            </a:r>
          </a:p>
          <a:p>
            <a:pPr algn="l" fontAlgn="base"/>
            <a:r>
              <a:rPr lang="fi-FI" b="0" i="0" dirty="0">
                <a:solidFill>
                  <a:srgbClr val="404040"/>
                </a:solidFill>
                <a:effectLst/>
                <a:latin typeface="Helvetica Neue"/>
              </a:rPr>
              <a:t>Työnantaja voi asettaa toisen henkilön edustajanaan johtamaan ja valvomaan työtä. Jos tämä kyseinen väliportaan esimies virheellään tai huolimattomuudellaan aiheuttaa työntekijälle vahingon, työnantajan täytyy vastata sen korvaamisesta. Työnantajakaan ei siis voi ulkoistaa omia velvollisuuksiaan toiselle ilman työntekijän suostumista.</a:t>
            </a:r>
          </a:p>
          <a:p>
            <a:endParaRPr lang="fi-FI" dirty="0"/>
          </a:p>
        </p:txBody>
      </p:sp>
    </p:spTree>
    <p:extLst>
      <p:ext uri="{BB962C8B-B14F-4D97-AF65-F5344CB8AC3E}">
        <p14:creationId xmlns:p14="http://schemas.microsoft.com/office/powerpoint/2010/main" val="80477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BF37E4-57F3-42CB-99DF-A0ADB6F6F67F}"/>
              </a:ext>
            </a:extLst>
          </p:cNvPr>
          <p:cNvSpPr>
            <a:spLocks noGrp="1"/>
          </p:cNvSpPr>
          <p:nvPr>
            <p:ph type="title"/>
          </p:nvPr>
        </p:nvSpPr>
        <p:spPr/>
        <p:txBody>
          <a:bodyPr/>
          <a:lstStyle/>
          <a:p>
            <a:r>
              <a:rPr lang="fi-FI" dirty="0"/>
              <a:t>Työnantajan yleisvelvoite ja syrjintäkielto</a:t>
            </a:r>
          </a:p>
        </p:txBody>
      </p:sp>
      <p:sp>
        <p:nvSpPr>
          <p:cNvPr id="3" name="Sisällön paikkamerkki 2">
            <a:extLst>
              <a:ext uri="{FF2B5EF4-FFF2-40B4-BE49-F238E27FC236}">
                <a16:creationId xmlns:a16="http://schemas.microsoft.com/office/drawing/2014/main" id="{DB28062D-6BBE-4FF1-B141-0A06880913E4}"/>
              </a:ext>
            </a:extLst>
          </p:cNvPr>
          <p:cNvSpPr>
            <a:spLocks noGrp="1"/>
          </p:cNvSpPr>
          <p:nvPr>
            <p:ph idx="1"/>
          </p:nvPr>
        </p:nvSpPr>
        <p:spPr/>
        <p:txBody>
          <a:bodyPr/>
          <a:lstStyle/>
          <a:p>
            <a:pPr algn="l" fontAlgn="base"/>
            <a:r>
              <a:rPr lang="fi-FI" b="0" i="0" dirty="0">
                <a:solidFill>
                  <a:srgbClr val="404040"/>
                </a:solidFill>
                <a:effectLst/>
                <a:latin typeface="Helvetica Neue"/>
              </a:rPr>
              <a:t>Työnantajan tulee lain mukaan edistää suhdettaan työntekijöihin ja myös työntekijöiden keskinäisiä suhteita. Työnantajan vastuulla on huolehtia siitä, että työntekijä voi tehdä työtään, vaikka yrityksen toimintaa, tehtävää työtä tai työmenetelmiä muutetaan. Työnantajan pitäisi myös edistää työntekijän mahdollisuuksia kehittyä työssään ja edetä urallaan.</a:t>
            </a:r>
          </a:p>
          <a:p>
            <a:endParaRPr lang="fi-FI" dirty="0"/>
          </a:p>
        </p:txBody>
      </p:sp>
    </p:spTree>
    <p:extLst>
      <p:ext uri="{BB962C8B-B14F-4D97-AF65-F5344CB8AC3E}">
        <p14:creationId xmlns:p14="http://schemas.microsoft.com/office/powerpoint/2010/main" val="1607361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9F141AA5-9AA0-4B5D-A1A7-2C9F731D9BF4}"/>
              </a:ext>
            </a:extLst>
          </p:cNvPr>
          <p:cNvSpPr>
            <a:spLocks noGrp="1"/>
          </p:cNvSpPr>
          <p:nvPr>
            <p:ph type="title"/>
          </p:nvPr>
        </p:nvSpPr>
        <p:spPr>
          <a:xfrm>
            <a:off x="1449217" y="283779"/>
            <a:ext cx="9605635" cy="1580415"/>
          </a:xfrm>
        </p:spPr>
        <p:txBody>
          <a:bodyPr>
            <a:normAutofit fontScale="90000"/>
          </a:bodyPr>
          <a:lstStyle/>
          <a:p>
            <a:r>
              <a:rPr lang="fi-FI" sz="2000" dirty="0">
                <a:solidFill>
                  <a:srgbClr val="404040"/>
                </a:solidFill>
                <a:latin typeface="Helvetica Neue"/>
              </a:rPr>
              <a:t>Työnantajan on kohdeltava kaikkia työntekijöitä tasavertaisesti, ellei työtehtävät ja työntekijän asema toimi perusteena. Työnantaja ei saa ilman hyväksyttävää perustetta asettaa työntekijää erilaiseen asemaan mm. seuraavissa seikoissa:</a:t>
            </a:r>
            <a:br>
              <a:rPr lang="fi-FI" sz="2000" dirty="0">
                <a:solidFill>
                  <a:srgbClr val="404040"/>
                </a:solidFill>
                <a:latin typeface="Helvetica Neue"/>
              </a:rPr>
            </a:br>
            <a:endParaRPr lang="fi-FI" dirty="0"/>
          </a:p>
        </p:txBody>
      </p:sp>
      <p:sp>
        <p:nvSpPr>
          <p:cNvPr id="3" name="Sisällön paikkamerkki 2">
            <a:extLst>
              <a:ext uri="{FF2B5EF4-FFF2-40B4-BE49-F238E27FC236}">
                <a16:creationId xmlns:a16="http://schemas.microsoft.com/office/drawing/2014/main" id="{77946E81-4146-4A79-8312-F1A368F722DC}"/>
              </a:ext>
            </a:extLst>
          </p:cNvPr>
          <p:cNvSpPr>
            <a:spLocks noGrp="1"/>
          </p:cNvSpPr>
          <p:nvPr>
            <p:ph sz="half" idx="1"/>
          </p:nvPr>
        </p:nvSpPr>
        <p:spPr/>
        <p:txBody>
          <a:bodyPr>
            <a:normAutofit/>
          </a:bodyPr>
          <a:lstStyle/>
          <a:p>
            <a:pPr algn="l" fontAlgn="base">
              <a:buFont typeface="Arial" panose="020B0604020202020204" pitchFamily="34" charset="0"/>
              <a:buChar char="•"/>
            </a:pPr>
            <a:r>
              <a:rPr lang="fi-FI" b="0" i="0" dirty="0">
                <a:solidFill>
                  <a:srgbClr val="404040"/>
                </a:solidFill>
                <a:effectLst/>
                <a:latin typeface="inherit"/>
              </a:rPr>
              <a:t>Ikä</a:t>
            </a:r>
          </a:p>
          <a:p>
            <a:pPr algn="l" fontAlgn="base">
              <a:buFont typeface="Arial" panose="020B0604020202020204" pitchFamily="34" charset="0"/>
              <a:buChar char="•"/>
            </a:pPr>
            <a:r>
              <a:rPr lang="fi-FI" b="0" i="0" dirty="0">
                <a:solidFill>
                  <a:srgbClr val="404040"/>
                </a:solidFill>
                <a:effectLst/>
                <a:latin typeface="inherit"/>
              </a:rPr>
              <a:t>Terveydentila</a:t>
            </a:r>
          </a:p>
          <a:p>
            <a:pPr algn="l" fontAlgn="base">
              <a:buFont typeface="Arial" panose="020B0604020202020204" pitchFamily="34" charset="0"/>
              <a:buChar char="•"/>
            </a:pPr>
            <a:r>
              <a:rPr lang="fi-FI" b="0" i="0" dirty="0">
                <a:solidFill>
                  <a:srgbClr val="404040"/>
                </a:solidFill>
                <a:effectLst/>
                <a:latin typeface="inherit"/>
              </a:rPr>
              <a:t>Vammaisuus</a:t>
            </a:r>
          </a:p>
          <a:p>
            <a:pPr algn="l" fontAlgn="base">
              <a:buFont typeface="Arial" panose="020B0604020202020204" pitchFamily="34" charset="0"/>
              <a:buChar char="•"/>
            </a:pPr>
            <a:r>
              <a:rPr lang="fi-FI" b="0" i="0" dirty="0">
                <a:solidFill>
                  <a:srgbClr val="404040"/>
                </a:solidFill>
                <a:effectLst/>
                <a:latin typeface="inherit"/>
              </a:rPr>
              <a:t>Kansallinen tai etninen alkuperä</a:t>
            </a:r>
          </a:p>
          <a:p>
            <a:pPr algn="l" fontAlgn="base">
              <a:buFont typeface="Arial" panose="020B0604020202020204" pitchFamily="34" charset="0"/>
              <a:buChar char="•"/>
            </a:pPr>
            <a:r>
              <a:rPr lang="fi-FI" b="0" i="0" dirty="0">
                <a:solidFill>
                  <a:srgbClr val="404040"/>
                </a:solidFill>
                <a:effectLst/>
                <a:latin typeface="inherit"/>
              </a:rPr>
              <a:t>Kansalaisuus</a:t>
            </a:r>
          </a:p>
          <a:p>
            <a:pPr algn="l" fontAlgn="base">
              <a:buFont typeface="Arial" panose="020B0604020202020204" pitchFamily="34" charset="0"/>
              <a:buChar char="•"/>
            </a:pPr>
            <a:r>
              <a:rPr lang="fi-FI" b="0" i="0" dirty="0">
                <a:solidFill>
                  <a:srgbClr val="404040"/>
                </a:solidFill>
                <a:effectLst/>
                <a:latin typeface="inherit"/>
              </a:rPr>
              <a:t>Sukupuolinen suuntautuminen</a:t>
            </a:r>
          </a:p>
          <a:p>
            <a:pPr algn="l" fontAlgn="base">
              <a:buFont typeface="Arial" panose="020B0604020202020204" pitchFamily="34" charset="0"/>
              <a:buChar char="•"/>
            </a:pPr>
            <a:r>
              <a:rPr lang="fi-FI" b="0" i="0" dirty="0">
                <a:solidFill>
                  <a:srgbClr val="404040"/>
                </a:solidFill>
                <a:effectLst/>
                <a:latin typeface="inherit"/>
              </a:rPr>
              <a:t>Kieli</a:t>
            </a:r>
          </a:p>
          <a:p>
            <a:endParaRPr lang="fi-FI" dirty="0"/>
          </a:p>
        </p:txBody>
      </p:sp>
      <p:sp>
        <p:nvSpPr>
          <p:cNvPr id="5" name="Sisällön paikkamerkki 4">
            <a:extLst>
              <a:ext uri="{FF2B5EF4-FFF2-40B4-BE49-F238E27FC236}">
                <a16:creationId xmlns:a16="http://schemas.microsoft.com/office/drawing/2014/main" id="{F1C99F53-3465-4270-850F-8BC49E2E8408}"/>
              </a:ext>
            </a:extLst>
          </p:cNvPr>
          <p:cNvSpPr>
            <a:spLocks noGrp="1"/>
          </p:cNvSpPr>
          <p:nvPr>
            <p:ph sz="half" idx="2"/>
          </p:nvPr>
        </p:nvSpPr>
        <p:spPr/>
        <p:txBody>
          <a:bodyPr>
            <a:normAutofit/>
          </a:bodyPr>
          <a:lstStyle/>
          <a:p>
            <a:pPr fontAlgn="base"/>
            <a:r>
              <a:rPr lang="fi-FI" dirty="0">
                <a:solidFill>
                  <a:srgbClr val="404040"/>
                </a:solidFill>
                <a:latin typeface="inherit"/>
              </a:rPr>
              <a:t>Uskonto</a:t>
            </a:r>
          </a:p>
          <a:p>
            <a:pPr fontAlgn="base"/>
            <a:r>
              <a:rPr lang="fi-FI" dirty="0">
                <a:solidFill>
                  <a:srgbClr val="404040"/>
                </a:solidFill>
                <a:latin typeface="inherit"/>
              </a:rPr>
              <a:t>Mielipide</a:t>
            </a:r>
          </a:p>
          <a:p>
            <a:pPr fontAlgn="base"/>
            <a:r>
              <a:rPr lang="fi-FI" dirty="0">
                <a:solidFill>
                  <a:srgbClr val="404040"/>
                </a:solidFill>
                <a:latin typeface="inherit"/>
              </a:rPr>
              <a:t>Vakaumus</a:t>
            </a:r>
          </a:p>
          <a:p>
            <a:pPr fontAlgn="base"/>
            <a:r>
              <a:rPr lang="fi-FI" dirty="0">
                <a:solidFill>
                  <a:srgbClr val="404040"/>
                </a:solidFill>
                <a:latin typeface="inherit"/>
              </a:rPr>
              <a:t>Perhesuhteet</a:t>
            </a:r>
          </a:p>
          <a:p>
            <a:pPr fontAlgn="base"/>
            <a:r>
              <a:rPr lang="fi-FI" dirty="0">
                <a:solidFill>
                  <a:srgbClr val="404040"/>
                </a:solidFill>
                <a:latin typeface="inherit"/>
              </a:rPr>
              <a:t>Ammattiyhdistystoiminta</a:t>
            </a:r>
          </a:p>
          <a:p>
            <a:pPr fontAlgn="base"/>
            <a:r>
              <a:rPr lang="fi-FI" dirty="0">
                <a:solidFill>
                  <a:srgbClr val="404040"/>
                </a:solidFill>
                <a:latin typeface="inherit"/>
              </a:rPr>
              <a:t>Poliittinen toiminta</a:t>
            </a:r>
          </a:p>
          <a:p>
            <a:pPr fontAlgn="base"/>
            <a:r>
              <a:rPr lang="fi-FI" dirty="0">
                <a:solidFill>
                  <a:srgbClr val="404040"/>
                </a:solidFill>
                <a:latin typeface="inherit"/>
              </a:rPr>
              <a:t>Muu edeltäviin verrattava syy</a:t>
            </a:r>
          </a:p>
          <a:p>
            <a:endParaRPr lang="fi-FI" dirty="0"/>
          </a:p>
        </p:txBody>
      </p:sp>
    </p:spTree>
    <p:extLst>
      <p:ext uri="{BB962C8B-B14F-4D97-AF65-F5344CB8AC3E}">
        <p14:creationId xmlns:p14="http://schemas.microsoft.com/office/powerpoint/2010/main" val="3871968172"/>
      </p:ext>
    </p:extLst>
  </p:cSld>
  <p:clrMapOvr>
    <a:masterClrMapping/>
  </p:clrMapOvr>
</p:sld>
</file>

<file path=ppt/theme/theme1.xml><?xml version="1.0" encoding="utf-8"?>
<a:theme xmlns:a="http://schemas.openxmlformats.org/drawingml/2006/main" name="Galle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TM10001114[[fn=Galleria]]</Template>
  <TotalTime>34</TotalTime>
  <Words>1522</Words>
  <Application>Microsoft Office PowerPoint</Application>
  <PresentationFormat>Laajakuva</PresentationFormat>
  <Paragraphs>98</Paragraphs>
  <Slides>25</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25</vt:i4>
      </vt:variant>
    </vt:vector>
  </HeadingPairs>
  <TitlesOfParts>
    <vt:vector size="31" baseType="lpstr">
      <vt:lpstr>Arial</vt:lpstr>
      <vt:lpstr>Barlow</vt:lpstr>
      <vt:lpstr>Gill Sans MT</vt:lpstr>
      <vt:lpstr>Helvetica Neue</vt:lpstr>
      <vt:lpstr>inherit</vt:lpstr>
      <vt:lpstr>Galleria</vt:lpstr>
      <vt:lpstr>Lainsäädäntöä</vt:lpstr>
      <vt:lpstr>Työsopimuslaki</vt:lpstr>
      <vt:lpstr>PowerPoint-esitys</vt:lpstr>
      <vt:lpstr>PowerPoint-esitys</vt:lpstr>
      <vt:lpstr>Työsopimuksen kesto</vt:lpstr>
      <vt:lpstr>koeaika</vt:lpstr>
      <vt:lpstr>Oman työn teettäminen muilla?</vt:lpstr>
      <vt:lpstr>Työnantajan yleisvelvoite ja syrjintäkielto</vt:lpstr>
      <vt:lpstr>Työnantajan on kohdeltava kaikkia työntekijöitä tasavertaisesti, ellei työtehtävät ja työntekijän asema toimi perusteena. Työnantaja ei saa ilman hyväksyttävää perustetta asettaa työntekijää erilaiseen asemaan mm. seuraavissa seikoissa: </vt:lpstr>
      <vt:lpstr>Työturvallisuus</vt:lpstr>
      <vt:lpstr>Työnantajan velvollisuus työllistää määräaikaisia,  osa-aikaisia ja vuokratyöntekijöitä </vt:lpstr>
      <vt:lpstr>palkka</vt:lpstr>
      <vt:lpstr>PowerPoint-esitys</vt:lpstr>
      <vt:lpstr>Työnteon estyminen</vt:lpstr>
      <vt:lpstr>Työntekijän harjoittama kilpaileva toiminta </vt:lpstr>
      <vt:lpstr>Työsopimuksen päättyminen</vt:lpstr>
      <vt:lpstr>PowerPoint-esitys</vt:lpstr>
      <vt:lpstr>Yhdenvertaisuus työpaikalla</vt:lpstr>
      <vt:lpstr>Yhdenvertaisuuden edistäminen työpaikalla</vt:lpstr>
      <vt:lpstr>Yhdenvertaisuus käytännössä</vt:lpstr>
      <vt:lpstr>PowerPoint-esitys</vt:lpstr>
      <vt:lpstr>yhdenvertaisuussuunnitelma</vt:lpstr>
      <vt:lpstr>Yhdenvertaisuussuunnitelman vaiheet </vt:lpstr>
      <vt:lpstr>Yhdenvertaisuudenarvioinnin kohteita </vt:lpstr>
      <vt:lpstr>Yhdenvertaisuuden arvioinnin menetelmiä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Lainsäädäntöä</dc:title>
  <dc:creator>Väkevä Sirke</dc:creator>
  <cp:lastModifiedBy>Väkevä Sirke</cp:lastModifiedBy>
  <cp:revision>1</cp:revision>
  <dcterms:created xsi:type="dcterms:W3CDTF">2021-11-15T08:51:19Z</dcterms:created>
  <dcterms:modified xsi:type="dcterms:W3CDTF">2021-11-15T09:25:43Z</dcterms:modified>
</cp:coreProperties>
</file>