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6" r:id="rId2"/>
    <p:sldId id="257" r:id="rId3"/>
    <p:sldId id="259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60" r:id="rId13"/>
    <p:sldId id="270" r:id="rId14"/>
    <p:sldId id="271" r:id="rId15"/>
    <p:sldId id="272" r:id="rId16"/>
    <p:sldId id="274" r:id="rId17"/>
    <p:sldId id="277" r:id="rId18"/>
    <p:sldId id="27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52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1/13/2021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1/13/2021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vates.fi/tietopaketit/tyollistymisen-tuet-ja-keinot.html#osasairauspvraha" TargetMode="External"/><Relationship Id="rId13" Type="http://schemas.openxmlformats.org/officeDocument/2006/relationships/hyperlink" Target="https://www.vates.fi/tietopaketit/tyollistymisen-tuet-ja-keinot.html#tyolojen_mukautus" TargetMode="External"/><Relationship Id="rId3" Type="http://schemas.openxmlformats.org/officeDocument/2006/relationships/hyperlink" Target="https://www.vates.fi/tietopaketit/tyollistymisen-tuet-ja-keinot.html#palkkatuki" TargetMode="External"/><Relationship Id="rId7" Type="http://schemas.openxmlformats.org/officeDocument/2006/relationships/hyperlink" Target="https://www.vates.fi/tietopaketit/tyollistymisen-tuet-ja-keinot.html#tuettuoppisopimus" TargetMode="External"/><Relationship Id="rId12" Type="http://schemas.openxmlformats.org/officeDocument/2006/relationships/hyperlink" Target="https://www.vates.fi/tietopaketit/tyollistymisen-tuet-ja-keinot.html#ove" TargetMode="External"/><Relationship Id="rId2" Type="http://schemas.openxmlformats.org/officeDocument/2006/relationships/hyperlink" Target="https://www.vates.fi/tietopaketit/tyollistymisen-tuet-ja-keinot.html#Tyohonvalmennuspalvel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vates.fi/tietopaketit/tyollistymisen-tuet-ja-keinot.html#oppisopimus" TargetMode="External"/><Relationship Id="rId11" Type="http://schemas.openxmlformats.org/officeDocument/2006/relationships/hyperlink" Target="https://www.vates.fi/tietopaketit/tyollistymisen-tuet-ja-keinot.html#Tyouraelake" TargetMode="External"/><Relationship Id="rId5" Type="http://schemas.openxmlformats.org/officeDocument/2006/relationships/hyperlink" Target="https://www.vates.fi/tietopaketit/tyollistymisen-tuet-ja-keinot.html#tyokokeilu" TargetMode="External"/><Relationship Id="rId10" Type="http://schemas.openxmlformats.org/officeDocument/2006/relationships/hyperlink" Target="https://www.vates.fi/tietopaketit/tyollistymisen-tuet-ja-keinot.html#osatyokyvyttomyyselake" TargetMode="External"/><Relationship Id="rId4" Type="http://schemas.openxmlformats.org/officeDocument/2006/relationships/hyperlink" Target="https://www.vates.fi/tietopaketit/tyollistymisen-tuet-ja-keinot.html#tyolojenjarjestely" TargetMode="External"/><Relationship Id="rId9" Type="http://schemas.openxmlformats.org/officeDocument/2006/relationships/hyperlink" Target="https://www.vates.fi/tietopaketit/tyollistymisen-tuet-ja-keinot.html#Ammatillinen_kuntoutus" TargetMode="External"/><Relationship Id="rId14" Type="http://schemas.openxmlformats.org/officeDocument/2006/relationships/hyperlink" Target="https://www.vates.fi/tietopaketit/tyollistymisen-tuet-ja-keinot.html#esteettoymyy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fi-FI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osatyökykyisten </a:t>
            </a:r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henkilöiden </a:t>
            </a:r>
            <a:r>
              <a:rPr lang="fi-FI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työllisyys </a:t>
            </a:r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lukuina</a:t>
            </a:r>
            <a:b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muuttuva työelämä</a:t>
            </a:r>
            <a:b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työvalmennuksen rooli</a:t>
            </a:r>
            <a:endParaRPr lang="fi-FI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							M-L Kähärä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85913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Esteetön työelämä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Kaikilla </a:t>
            </a:r>
            <a:r>
              <a:rPr lang="fi-FI" dirty="0"/>
              <a:t>ihmisillä vammastaan, sairaudestaan tai erilaisuudestaan johtuen pitää olla yhdenvertainen mahdollisuus päästä työelämään, pysyä työelämässä ja edetä työurallaan. </a:t>
            </a:r>
            <a:endParaRPr lang="fi-FI" dirty="0" smtClean="0"/>
          </a:p>
          <a:p>
            <a:r>
              <a:rPr lang="fi-FI" dirty="0" smtClean="0"/>
              <a:t>Esteettömyys </a:t>
            </a:r>
            <a:r>
              <a:rPr lang="fi-FI" dirty="0"/>
              <a:t>on monitahoinen asia, joka on paljon muutakin luiskia tai hissejä. </a:t>
            </a:r>
            <a:endParaRPr lang="fi-FI" dirty="0" smtClean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5405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74" y="310765"/>
            <a:ext cx="10364451" cy="776174"/>
          </a:xfrm>
        </p:spPr>
        <p:txBody>
          <a:bodyPr>
            <a:normAutofit/>
          </a:bodyPr>
          <a:lstStyle/>
          <a:p>
            <a:r>
              <a:rPr lang="fi-FI" altLang="fi-FI" sz="2400" b="1" cap="none" dirty="0" smtClean="0">
                <a:latin typeface="Arial" panose="020B0604020202020204" pitchFamily="34" charset="0"/>
              </a:rPr>
              <a:t>Työelämän </a:t>
            </a:r>
            <a:r>
              <a:rPr lang="fi-FI" altLang="fi-FI" sz="2400" b="1" cap="none" dirty="0">
                <a:latin typeface="Arial" panose="020B0604020202020204" pitchFamily="34" charset="0"/>
              </a:rPr>
              <a:t>saavutettavuuden näkökulmat</a:t>
            </a:r>
            <a:endParaRPr lang="fi-FI" sz="2400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913774" y="1391270"/>
            <a:ext cx="10890802" cy="5466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238050" rIns="0" bIns="23805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  <a:buClrTx/>
            </a:pPr>
            <a: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Fyysinen ympäristö - liikkuminen, ergonomia, apuvälineet, turvallisuus, aistiesteettömyys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Psyykkinen  ympäristö - moninaisuuden arvostaminen voimavarana, kykyjen arvostus, kuulluksi tuleminen</a:t>
            </a:r>
            <a:b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Sosiaalinen ympäristö  - työyhteisön tiedot, taidot ja asenteet erilaisia tarpeita kohtaan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Viestinnällinen ympäristö - tiedonsaanti, viestinnän selkeys, monikanavaisuus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fi-FI" altLang="fi-FI" sz="1800" cap="none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Taloudellinen esteettömyys - avustajan ja apuvälineiden huomiointi, työmatkojen kompensointi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i-FI" altLang="fi-FI" sz="1800" cap="none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fi-FI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	Työelämän esteettömyys myös mahdollistaa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Henkilökohtaisten apuvälineiden käyttämisen (esimerkiksi pyörätuoli, kuulolaite, opas- tai avustajakoira)</a:t>
            </a:r>
            <a:b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Ympäristön erilaisten ominaisuuksien hyödyntäminen  (esimerkiksi induktiosilmukka, valaistus, hissi)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i-FI" altLang="fi-F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Monet ammattilaisen antavan palvelun käytön (esimerkiksi avustaja, tulkki, opas)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altLang="fi-FI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5860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757382"/>
            <a:ext cx="10363826" cy="50338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b="1" dirty="0" smtClean="0"/>
              <a:t>Toimijuuden kokemus työelämässä!</a:t>
            </a:r>
          </a:p>
          <a:p>
            <a:pPr marL="0" indent="0">
              <a:buNone/>
            </a:pPr>
            <a:r>
              <a:rPr lang="fi-FI" sz="2400" dirty="0" smtClean="0"/>
              <a:t>	&gt;TUNNISTA TYÖELÄMÄN PERUSTAIDOT JA TUE NIIDEN OPPIMISTA</a:t>
            </a:r>
            <a:endParaRPr lang="fi-FI" sz="2400" dirty="0"/>
          </a:p>
          <a:p>
            <a:pPr marL="0" indent="0">
              <a:buNone/>
            </a:pPr>
            <a:r>
              <a:rPr lang="fi-FI" sz="2400" b="1" dirty="0"/>
              <a:t>TUE MINÄPYSTYVYYS TAITOJA</a:t>
            </a:r>
            <a:r>
              <a:rPr lang="fi-FI" sz="2400" b="1" dirty="0" smtClean="0"/>
              <a:t>!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&gt;VUOROVAIKUTUS, DIALOGI, VAIKEIDEN TILANTEIDEN PURKAMINEN, 	POSITIIVINEN PALAUTE, ONNISTUMISET</a:t>
            </a:r>
          </a:p>
          <a:p>
            <a:pPr marL="0" indent="0">
              <a:buNone/>
            </a:pPr>
            <a:r>
              <a:rPr lang="fi-FI" sz="2400" b="1" dirty="0" smtClean="0"/>
              <a:t>Osaamisidentiteetti!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&gt;erityistä tukea tarvitsevien ”kokonaisuus”, millä lähdetään 	työelämään</a:t>
            </a:r>
          </a:p>
          <a:p>
            <a:pPr marL="0" indent="0">
              <a:buNone/>
            </a:pPr>
            <a:r>
              <a:rPr lang="fi-FI" sz="2400" b="1" dirty="0" smtClean="0"/>
              <a:t>Työelämän ”taskut” ”halkeamat”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&gt;näkymättämiä töitä tehdään näkyväksi, yhdistellään töitä…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30844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75" y="-129308"/>
            <a:ext cx="10364451" cy="1616364"/>
          </a:xfrm>
        </p:spPr>
        <p:txBody>
          <a:bodyPr/>
          <a:lstStyle/>
          <a:p>
            <a:r>
              <a:rPr lang="fi-FI" dirty="0"/>
              <a:t>Tulevaisuuden työn </a:t>
            </a:r>
            <a:r>
              <a:rPr lang="fi-FI" dirty="0" smtClean="0"/>
              <a:t>muutostekijöitä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071418"/>
            <a:ext cx="10363826" cy="4719782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Teknologinen muutos (</a:t>
            </a:r>
            <a:r>
              <a:rPr lang="fi-FI" sz="45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digitalisaatio</a:t>
            </a: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) 		</a:t>
            </a:r>
          </a:p>
          <a:p>
            <a:pPr marL="0" indent="0" algn="ctr">
              <a:buNone/>
            </a:pP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Globalisoituvat </a:t>
            </a: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arvoketjut</a:t>
            </a:r>
          </a:p>
          <a:p>
            <a:pPr marL="0" indent="0" algn="ctr">
              <a:buNone/>
            </a:pP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i-FI" sz="4500" dirty="0">
                <a:latin typeface="Arial" panose="020B0604020202020204" pitchFamily="34" charset="0"/>
                <a:cs typeface="Arial" panose="020B0604020202020204" pitchFamily="34" charset="0"/>
              </a:rPr>
              <a:t>Palveluvaltaistuva talous </a:t>
            </a:r>
            <a:endParaRPr lang="fi-FI" sz="4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4500" dirty="0">
                <a:latin typeface="Arial" panose="020B0604020202020204" pitchFamily="34" charset="0"/>
                <a:cs typeface="Arial" panose="020B0604020202020204" pitchFamily="34" charset="0"/>
              </a:rPr>
              <a:t>Ekotehokkuus ja ympäristövastuullisuus </a:t>
            </a:r>
            <a:endParaRPr lang="fi-FI" sz="4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i-FI" sz="4500" dirty="0">
                <a:latin typeface="Arial" panose="020B0604020202020204" pitchFamily="34" charset="0"/>
                <a:cs typeface="Arial" panose="020B0604020202020204" pitchFamily="34" charset="0"/>
              </a:rPr>
              <a:t>Ikääntyvä väestö </a:t>
            </a:r>
            <a:endParaRPr lang="fi-FI" sz="4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4500" dirty="0">
                <a:latin typeface="Arial" panose="020B0604020202020204" pitchFamily="34" charset="0"/>
                <a:cs typeface="Arial" panose="020B0604020202020204" pitchFamily="34" charset="0"/>
              </a:rPr>
              <a:t>Sukupolvisiirtymä </a:t>
            </a:r>
            <a:endParaRPr lang="fi-FI" sz="4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Muutokset </a:t>
            </a:r>
            <a:r>
              <a:rPr lang="fi-FI" sz="4500" dirty="0">
                <a:latin typeface="Arial" panose="020B0604020202020204" pitchFamily="34" charset="0"/>
                <a:cs typeface="Arial" panose="020B0604020202020204" pitchFamily="34" charset="0"/>
              </a:rPr>
              <a:t>ihmisten arvoissa </a:t>
            </a:r>
            <a:endParaRPr lang="fi-FI" sz="4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Ihmisten </a:t>
            </a:r>
            <a:r>
              <a:rPr lang="fi-FI" sz="4500" dirty="0">
                <a:latin typeface="Arial" panose="020B0604020202020204" pitchFamily="34" charset="0"/>
                <a:cs typeface="Arial" panose="020B0604020202020204" pitchFamily="34" charset="0"/>
              </a:rPr>
              <a:t>lisääntyvä liikkuvuus yli rajojen </a:t>
            </a:r>
            <a:endParaRPr lang="fi-FI" sz="45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fi-FI" sz="4500" dirty="0" smtClean="0">
                <a:latin typeface="Arial" panose="020B0604020202020204" pitchFamily="34" charset="0"/>
                <a:cs typeface="Arial" panose="020B0604020202020204" pitchFamily="34" charset="0"/>
              </a:rPr>
              <a:t>Pandemiat</a:t>
            </a:r>
            <a:r>
              <a:rPr lang="fi-FI" dirty="0" smtClean="0"/>
              <a:t>	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4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miLLAISEN</a:t>
            </a:r>
            <a:r>
              <a:rPr lang="fi-FI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TYÖMARKKINAN ASIAKAS KOHTAA? Miten</a:t>
            </a:r>
            <a:r>
              <a:rPr lang="fi-FI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työvalmentaja voi tätä tukea?</a:t>
            </a:r>
            <a:r>
              <a:rPr lang="fi-FI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Miten hyödyntää tätä tietoa valmennuksessa?</a:t>
            </a:r>
            <a:r>
              <a:rPr lang="fi-FI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fi-FI" sz="4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endParaRPr lang="fi-FI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lähde</a:t>
            </a:r>
            <a:r>
              <a:rPr lang="fi-FI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 työterveyslaitos</a:t>
            </a:r>
            <a:endParaRPr lang="fi-FI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8779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Työmarkkinoiden todella ISO </a:t>
            </a:r>
            <a:r>
              <a:rPr lang="fi-FI" dirty="0" smtClean="0"/>
              <a:t>kuva</a:t>
            </a:r>
            <a:br>
              <a:rPr lang="fi-FI" dirty="0" smtClean="0"/>
            </a:br>
            <a:r>
              <a:rPr lang="fi-FI" dirty="0" smtClean="0"/>
              <a:t>työmarkkinat c. asiakkaan työkyky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4052181"/>
          </a:xfrm>
        </p:spPr>
        <p:txBody>
          <a:bodyPr>
            <a:normAutofit fontScale="77500" lnSpcReduction="20000"/>
          </a:bodyPr>
          <a:lstStyle/>
          <a:p>
            <a:r>
              <a:rPr lang="fi-FI" dirty="0"/>
              <a:t>Töitä on tarjolla enemmän kuin ennen </a:t>
            </a:r>
            <a:endParaRPr lang="fi-FI" dirty="0" smtClean="0"/>
          </a:p>
          <a:p>
            <a:r>
              <a:rPr lang="fi-FI" dirty="0" err="1" smtClean="0"/>
              <a:t>Pirstaloituneet</a:t>
            </a:r>
            <a:r>
              <a:rPr lang="fi-FI" dirty="0" smtClean="0"/>
              <a:t> työmarkkinat=päästään pienemmillä elementeillä kiinni työpaikkaan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•  Työttömiä/työnhakijoita </a:t>
            </a:r>
            <a:r>
              <a:rPr lang="fi-FI" dirty="0"/>
              <a:t>on tarjolla pitkän aikavälin keskiarvon </a:t>
            </a:r>
            <a:r>
              <a:rPr lang="fi-FI" dirty="0" smtClean="0"/>
              <a:t>verran</a:t>
            </a:r>
          </a:p>
          <a:p>
            <a:pPr marL="0" indent="0">
              <a:buNone/>
            </a:pPr>
            <a:r>
              <a:rPr lang="fi-FI" dirty="0" smtClean="0"/>
              <a:t>•  Työpaikka-avaukset </a:t>
            </a:r>
            <a:r>
              <a:rPr lang="fi-FI" dirty="0"/>
              <a:t>ovat siirtyneet: 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• </a:t>
            </a:r>
            <a:r>
              <a:rPr lang="fi-FI" dirty="0"/>
              <a:t>suorittavan työn ammateista palvelu- ja asiantuntija-ammatteihin </a:t>
            </a:r>
            <a:r>
              <a:rPr lang="fi-FI" dirty="0" smtClean="0"/>
              <a:t>=  tämä 	osaamistarve huomioitava myös osatyökykyisten kohdalla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• </a:t>
            </a:r>
            <a:r>
              <a:rPr lang="fi-FI" dirty="0"/>
              <a:t>maaseudulta </a:t>
            </a:r>
            <a:r>
              <a:rPr lang="fi-FI" dirty="0" smtClean="0"/>
              <a:t>kaupunkeihin</a:t>
            </a:r>
          </a:p>
          <a:p>
            <a:r>
              <a:rPr lang="fi-FI" dirty="0" smtClean="0"/>
              <a:t>Korona vaikuttaa työmarkkinoihin rankasti –työpaikat vähenevät n. 20%</a:t>
            </a:r>
          </a:p>
          <a:p>
            <a:r>
              <a:rPr lang="fi-FI" dirty="0" smtClean="0"/>
              <a:t>Etätyömahdollisuudet kasvaneet vuodessa n. 33%				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LÄHDE: </a:t>
            </a:r>
            <a:r>
              <a:rPr lang="fi-FI" dirty="0" smtClean="0"/>
              <a:t>Jukka </a:t>
            </a:r>
            <a:r>
              <a:rPr lang="fi-FI" dirty="0"/>
              <a:t>Suontausta www.foreammatti.fi </a:t>
            </a:r>
            <a:r>
              <a:rPr lang="fi-FI" dirty="0" err="1"/>
              <a:t>Foredata</a:t>
            </a:r>
            <a:r>
              <a:rPr lang="fi-FI" dirty="0"/>
              <a:t> Oy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48646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979374"/>
          </a:xfrm>
        </p:spPr>
        <p:txBody>
          <a:bodyPr/>
          <a:lstStyle/>
          <a:p>
            <a:r>
              <a:rPr lang="fi-FI" dirty="0"/>
              <a:t>Mikä tässä menee pieleen?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708727"/>
            <a:ext cx="10363826" cy="48860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</a:rPr>
              <a:t>Kukaan yksi ihminen ei kohtaa työmarkkinoiden ISOA kuvaa! </a:t>
            </a:r>
            <a:endParaRPr lang="fi-FI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Yksilöt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kohtaavat aina </a:t>
            </a:r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</a:rPr>
              <a:t>yksilöllisen </a:t>
            </a:r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työmarkkinan</a:t>
            </a:r>
          </a:p>
          <a:p>
            <a:pPr marL="0" indent="0">
              <a:buNone/>
            </a:pPr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Ja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tarkemmin alueeseen, osaamiseen ja työkykyyn pohjautuvan </a:t>
            </a:r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työmarkkinan</a:t>
            </a:r>
          </a:p>
          <a:p>
            <a:pPr marL="0" indent="0">
              <a:buNone/>
            </a:pPr>
            <a:r>
              <a:rPr lang="fi-FI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dirty="0">
                <a:latin typeface="Arial" panose="020B0604020202020204" pitchFamily="34" charset="0"/>
                <a:cs typeface="Arial" panose="020B0604020202020204" pitchFamily="34" charset="0"/>
              </a:rPr>
              <a:t>Eli ns. </a:t>
            </a:r>
            <a:r>
              <a:rPr lang="fi-FI" b="1" dirty="0">
                <a:latin typeface="Arial" panose="020B0604020202020204" pitchFamily="34" charset="0"/>
                <a:cs typeface="Arial" panose="020B0604020202020204" pitchFamily="34" charset="0"/>
              </a:rPr>
              <a:t>henkilökohtaisen </a:t>
            </a:r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työmarkkina-aseman</a:t>
            </a:r>
          </a:p>
          <a:p>
            <a:pPr marL="0" indent="0">
              <a:buNone/>
            </a:pPr>
            <a:endParaRPr lang="fi-FI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Tunnista siis yksilön vahvuudet ja kapeikot! </a:t>
            </a:r>
          </a:p>
          <a:p>
            <a:pPr marL="0" indent="0">
              <a:buNone/>
            </a:pPr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Mihin hän on kykenevä/osaava työntekijä?	</a:t>
            </a:r>
          </a:p>
          <a:p>
            <a:pPr marL="0" indent="0">
              <a:buNone/>
            </a:pPr>
            <a:r>
              <a:rPr lang="fi-FI" b="1" dirty="0" smtClean="0">
                <a:latin typeface="Arial" panose="020B0604020202020204" pitchFamily="34" charset="0"/>
                <a:cs typeface="Arial" panose="020B0604020202020204" pitchFamily="34" charset="0"/>
              </a:rPr>
              <a:t>Osatyökykyinen johonkin tehtävään – ei jokaiseen työtehtävään		</a:t>
            </a:r>
          </a:p>
          <a:p>
            <a:pPr marL="0" indent="0">
              <a:buNone/>
            </a:pPr>
            <a:r>
              <a:rPr lang="fi-FI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LÄHDE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: Jukka Suontausta www.foreammatti.fi </a:t>
            </a:r>
            <a:r>
              <a:rPr lang="fi-FI" sz="1400" dirty="0" err="1">
                <a:latin typeface="Arial" panose="020B0604020202020204" pitchFamily="34" charset="0"/>
                <a:cs typeface="Arial" panose="020B0604020202020204" pitchFamily="34" charset="0"/>
              </a:rPr>
              <a:t>Foredata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 Oy</a:t>
            </a:r>
          </a:p>
          <a:p>
            <a:pPr marL="0" indent="0">
              <a:buNone/>
            </a:pPr>
            <a:endParaRPr lang="fi-FI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i-FI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i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7482608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51233" y="-1828801"/>
            <a:ext cx="18288000" cy="10287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7216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hyötyä on henkilökohtaisen työmarkkina-aseman tunnistamisesta?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939636"/>
            <a:ext cx="10363826" cy="4378037"/>
          </a:xfrm>
        </p:spPr>
        <p:txBody>
          <a:bodyPr>
            <a:normAutofit fontScale="77500" lnSpcReduction="20000"/>
          </a:bodyPr>
          <a:lstStyle/>
          <a:p>
            <a:r>
              <a:rPr lang="fi-FI" dirty="0" smtClean="0"/>
              <a:t>Asiakas tunnistaa vahvuutensa ja kapeikkonsa suhteessa työkykyyn (tarjotaan oikeaa koulutusta/tukea)</a:t>
            </a:r>
          </a:p>
          <a:p>
            <a:r>
              <a:rPr lang="fi-FI" dirty="0" smtClean="0"/>
              <a:t>Näkee, mitä työllistyminen vaatii eri ammateissa (motivoituu koulutukseen/tukeen)</a:t>
            </a:r>
          </a:p>
          <a:p>
            <a:r>
              <a:rPr lang="fi-FI" dirty="0" smtClean="0"/>
              <a:t>Tunnistaa mahdollisuuksia alueellisesti työmarkkinoilla, esim. mitä työllistyminen tällä alueella vaatii, auto välttämätön?...</a:t>
            </a:r>
          </a:p>
          <a:p>
            <a:r>
              <a:rPr lang="fi-FI" dirty="0" smtClean="0"/>
              <a:t>Yhtenäinen näkemys asiakkaan tilanteeseen ja jatkopolkuun = asiakas ymmärtää oman asemansa työmarkkinoilla</a:t>
            </a:r>
          </a:p>
          <a:p>
            <a:endParaRPr lang="fi-FI" dirty="0" smtClean="0"/>
          </a:p>
          <a:p>
            <a:r>
              <a:rPr lang="fi-FI" dirty="0" smtClean="0"/>
              <a:t>Osaamisvarannon näkyväksi tekemisen tärkeys &gt; helpottaa yrityksiä</a:t>
            </a:r>
          </a:p>
          <a:p>
            <a:r>
              <a:rPr lang="fi-FI" dirty="0" smtClean="0"/>
              <a:t>Paketoidaan työnantajan tarpeet osaamiseksi! &gt; helpottaa </a:t>
            </a:r>
            <a:r>
              <a:rPr lang="fi-FI" dirty="0" err="1" smtClean="0"/>
              <a:t>kohtaantoa</a:t>
            </a:r>
            <a:endParaRPr lang="fi-FI" dirty="0" smtClean="0"/>
          </a:p>
          <a:p>
            <a:r>
              <a:rPr lang="fi-FI" dirty="0" err="1" smtClean="0"/>
              <a:t>Kohtaanto</a:t>
            </a:r>
            <a:r>
              <a:rPr lang="fi-FI" dirty="0" smtClean="0"/>
              <a:t> = työnetsintäpalvelua (esim. työvalmentaja välissä)</a:t>
            </a:r>
            <a:endParaRPr lang="fi-FI" dirty="0"/>
          </a:p>
          <a:p>
            <a:endParaRPr lang="fi-FI" dirty="0" smtClean="0"/>
          </a:p>
          <a:p>
            <a:r>
              <a:rPr lang="fi-FI" sz="1500" dirty="0"/>
              <a:t>LÄHDE: Jukka Suontausta www.foreammatti.fi </a:t>
            </a:r>
            <a:r>
              <a:rPr lang="fi-FI" sz="1500" dirty="0" err="1"/>
              <a:t>Foredata</a:t>
            </a:r>
            <a:r>
              <a:rPr lang="fi-FI" sz="1500" dirty="0"/>
              <a:t> Oy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44763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Kättä pidempää…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IPS-Malli, Kuntoutussäätiö = työhönvalmennusmalli, sijoita ja valmenna –malli</a:t>
            </a:r>
          </a:p>
          <a:p>
            <a:pPr marL="0" indent="0">
              <a:buNone/>
            </a:pPr>
            <a:r>
              <a:rPr lang="fi-FI"/>
              <a:t>Sijoita-ja-valmenna-tyoselosteita-55-18.pdf </a:t>
            </a:r>
            <a:r>
              <a:rPr lang="fi-FI"/>
              <a:t>(</a:t>
            </a:r>
            <a:r>
              <a:rPr lang="fi-FI" smtClean="0"/>
              <a:t>kuntoutussaatio.fi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6247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Suomessa on noin 300 000 osatyökykyistä </a:t>
            </a:r>
            <a:r>
              <a:rPr lang="fi-FI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koko </a:t>
            </a:r>
            <a:r>
              <a:rPr lang="fi-FI" sz="2800" b="1" dirty="0">
                <a:latin typeface="Arial" panose="020B0604020202020204" pitchFamily="34" charset="0"/>
                <a:cs typeface="Arial" panose="020B0604020202020204" pitchFamily="34" charset="0"/>
              </a:rPr>
              <a:t>ajan </a:t>
            </a:r>
            <a:r>
              <a:rPr lang="fi-FI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työsuhteessa</a:t>
            </a:r>
            <a:endParaRPr lang="fi-FI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sz="2800" dirty="0"/>
              <a:t>Työ- ja elinkeinotoimistoissa oli toukokuussa 2020 noin 35 800 osatyökykyistä työtöntä työnhakijaa. </a:t>
            </a:r>
            <a:endParaRPr lang="fi-FI" sz="2800" dirty="0" smtClean="0"/>
          </a:p>
          <a:p>
            <a:r>
              <a:rPr lang="fi-FI" sz="2800" dirty="0" smtClean="0"/>
              <a:t>Marraskuussa </a:t>
            </a:r>
            <a:r>
              <a:rPr lang="fi-FI" sz="2800" dirty="0"/>
              <a:t>2018 heitä oli noin 29 000. </a:t>
            </a:r>
            <a:endParaRPr lang="fi-FI" sz="2800" dirty="0" smtClean="0"/>
          </a:p>
          <a:p>
            <a:pPr marL="0" indent="0">
              <a:buNone/>
            </a:pPr>
            <a:endParaRPr lang="fi-FI" sz="2800" dirty="0" smtClean="0"/>
          </a:p>
          <a:p>
            <a:r>
              <a:rPr lang="fi-FI" sz="2800" dirty="0"/>
              <a:t>Suomalaisista työikäisistä 1,9 miljoonalla </a:t>
            </a:r>
            <a:r>
              <a:rPr lang="fi-FI" sz="2800" b="1" dirty="0"/>
              <a:t>(55 %) </a:t>
            </a:r>
            <a:r>
              <a:rPr lang="fi-FI" sz="2800" dirty="0"/>
              <a:t>on vähintään yksi pitkäaikaissairaus tai vamma (Tilastokeskus 2011)</a:t>
            </a:r>
            <a:endParaRPr lang="fi-FI" sz="2800" dirty="0" smtClean="0"/>
          </a:p>
          <a:p>
            <a:pPr marL="0" indent="0">
              <a:buNone/>
            </a:pPr>
            <a:endParaRPr lang="fi-FI" sz="2600" dirty="0"/>
          </a:p>
          <a:p>
            <a:r>
              <a:rPr lang="fi-FI" sz="1800" dirty="0"/>
              <a:t>Lähde: Tukilinja-lehti 5/2020 ja STM: Kaikki mukaan työelämään, Osatyökykyisille tie työelämään -kärkihankkeen tuloksia ja suosituksia, 2019.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5364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3629" y="849427"/>
            <a:ext cx="10364451" cy="988610"/>
          </a:xfrm>
        </p:spPr>
        <p:txBody>
          <a:bodyPr>
            <a:noAutofit/>
          </a:bodyPr>
          <a:lstStyle/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Työ- ja elinkeinotoimistoissa oli vuonna 2013 luokiteltu 90 000 asiakasta henkilöksi, joiden työllistymistä vaikeuttaa vamma tai sairaus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2253672"/>
            <a:ext cx="10363826" cy="4193310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fi-FI" altLang="fi-FI" cap="none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Heistä 69 000 oli työttömiä työnhakijoita ja pitkäaikaistyöttömiksi laskettavia 26 000. </a:t>
            </a:r>
            <a:endParaRPr lang="fi-FI" altLang="fi-FI" cap="none" dirty="0" smtClean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endParaRPr lang="fi-FI" altLang="fi-FI" cap="none" dirty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fi-FI" altLang="fi-FI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Osatyökykyisistä </a:t>
            </a:r>
            <a:r>
              <a:rPr lang="fi-FI" altLang="fi-FI" cap="none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työnhakijoista 31 000 työllistyi vuoden aikana edes lyhyeksi aikaa. </a:t>
            </a:r>
            <a:endParaRPr lang="fi-FI" altLang="fi-FI" cap="none" dirty="0" smtClean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fi-FI" altLang="fi-FI" cap="none" dirty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fi-FI" altLang="fi-FI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Erilaisin </a:t>
            </a:r>
            <a:r>
              <a:rPr lang="fi-FI" altLang="fi-FI" cap="none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tuin ja toimenpitein työllistyi 12 000 henkilöä. </a:t>
            </a:r>
            <a:endParaRPr lang="fi-FI" altLang="fi-FI" cap="none" dirty="0" smtClean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fi-FI" altLang="fi-FI" cap="none" dirty="0" smtClean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fi-FI" altLang="fi-FI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Vajaa </a:t>
            </a:r>
            <a:r>
              <a:rPr lang="fi-FI" altLang="fi-FI" cap="none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viidesosa näistä kaikista osatyökykyisistä oli nuoria alle 35-vuotiaita</a:t>
            </a:r>
            <a:r>
              <a:rPr lang="fi-FI" altLang="fi-FI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fi-FI" altLang="fi-FI" cap="none" dirty="0" smtClean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fi-FI" altLang="fi-FI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Mielenterveyden ja käyttäytymisen häiriöt sekä tuki- ja liikuntaelinsairaudet korostuivat kuntoutujien ja työkyvyttömyyseläkeläisten kohdalla.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fi-FI" altLang="fi-FI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Sosiaalisesti sopeutumattomat lisääntyvä joukko.</a:t>
            </a: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</a:pPr>
            <a:r>
              <a:rPr lang="fi-FI" altLang="fi-FI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Miten työllistyä haasteista huolimatta?</a:t>
            </a:r>
            <a:endParaRPr lang="fi-FI" altLang="fi-FI" cap="none" dirty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04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altLang="fi-FI" sz="2400" b="1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VÄLITYÖMARKKINAT </a:t>
            </a:r>
            <a:r>
              <a:rPr lang="fi-FI" altLang="fi-FI" sz="2400" b="1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LUKUINA</a:t>
            </a:r>
            <a:br>
              <a:rPr lang="fi-FI" altLang="fi-FI" sz="2400" b="1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altLang="fi-FI" sz="2400" b="1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SUOMESSA</a:t>
            </a:r>
            <a:endParaRPr lang="fi-FI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i-FI" altLang="fi-FI" sz="2400" cap="none" dirty="0">
                <a:latin typeface="Arial" panose="020B0604020202020204" pitchFamily="34" charset="0"/>
                <a:cs typeface="Arial" panose="020B0604020202020204" pitchFamily="34" charset="0"/>
              </a:rPr>
              <a:t>Sosiaalisia yrityksiä on noin 25 (vuonna 2020</a:t>
            </a:r>
            <a:r>
              <a:rPr lang="fi-FI" altLang="fi-FI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fi-FI" altLang="fi-FI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fi-FI" altLang="fi-FI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i-FI" altLang="fi-FI" sz="2400" cap="none" dirty="0">
                <a:latin typeface="Arial" panose="020B0604020202020204" pitchFamily="34" charset="0"/>
                <a:cs typeface="Arial" panose="020B0604020202020204" pitchFamily="34" charset="0"/>
              </a:rPr>
              <a:t>Vammaisten ja pitkäaikaissairaiden työllistymisen edistämiseen erikoistuneita toimintayksiköitä arvioidaan olevan yhteensä noin </a:t>
            </a:r>
            <a:r>
              <a:rPr lang="fi-FI" altLang="fi-FI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430.</a:t>
            </a:r>
            <a:endParaRPr lang="fi-FI" altLang="fi-FI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fi-FI" altLang="fi-FI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i-FI" altLang="fi-FI" sz="2400" cap="none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Niissä palvellaan noin 16 000–20 000 henkilöä vuosittain. </a:t>
            </a:r>
            <a:endParaRPr lang="fi-FI" altLang="fi-FI" sz="2400" cap="none" dirty="0" smtClean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fi-FI" altLang="fi-FI" sz="2400" cap="none" dirty="0">
              <a:solidFill>
                <a:srgbClr val="24242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fi-FI" altLang="fi-FI" sz="2400" cap="none" dirty="0" smtClean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Siirtymistä </a:t>
            </a:r>
            <a:r>
              <a:rPr lang="fi-FI" altLang="fi-FI" sz="2400" cap="none" dirty="0">
                <a:solidFill>
                  <a:srgbClr val="2424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avoimille työmarkkinoille ei ole olemassa valtakunnallista tilastotietoa.</a:t>
            </a:r>
            <a:endParaRPr lang="fi-FI" altLang="fi-FI" sz="2400" cap="non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0010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Tukea ja palveluja, jotta osatyökykyinen henkilö </a:t>
            </a:r>
            <a:r>
              <a:rPr lang="fi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i-FI" sz="2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i-F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saa </a:t>
            </a:r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tehdä työtä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764145"/>
            <a:ext cx="10363826" cy="463665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b="1" dirty="0"/>
          </a:p>
          <a:p>
            <a:r>
              <a:rPr lang="fi-FI" dirty="0"/>
              <a:t>Suomalaisista työikäisistä henkilöistä yli puolella (55%) on vähintään yksi vamma tai pitkäaikaissairaus. </a:t>
            </a:r>
            <a:endParaRPr lang="fi-FI" dirty="0" smtClean="0"/>
          </a:p>
          <a:p>
            <a:r>
              <a:rPr lang="fi-FI" dirty="0" smtClean="0"/>
              <a:t>Moni </a:t>
            </a:r>
            <a:r>
              <a:rPr lang="fi-FI" dirty="0"/>
              <a:t>käy työssä normaalisti, mutta osalla vamma tai sairaus voi vaikuttaa työn tekemiseen. </a:t>
            </a:r>
            <a:endParaRPr lang="fi-FI" dirty="0" smtClean="0"/>
          </a:p>
          <a:p>
            <a:r>
              <a:rPr lang="fi-FI" dirty="0" smtClean="0"/>
              <a:t>On </a:t>
            </a:r>
            <a:r>
              <a:rPr lang="fi-FI" dirty="0"/>
              <a:t>monia keinoja ja ratkaisuja, jotka mahdollistavat työn tekemisen vammasta tai sairaudesta huolimatta.</a:t>
            </a:r>
          </a:p>
          <a:p>
            <a:r>
              <a:rPr lang="fi-FI" dirty="0"/>
              <a:t>Tärkeintä on oikea asenne. </a:t>
            </a:r>
            <a:endParaRPr lang="fi-FI" dirty="0" smtClean="0"/>
          </a:p>
          <a:p>
            <a:r>
              <a:rPr lang="fi-FI" dirty="0" smtClean="0"/>
              <a:t>Jotkut </a:t>
            </a:r>
            <a:r>
              <a:rPr lang="fi-FI" dirty="0"/>
              <a:t>tuet ja palvelut on tarkoitettu työnantajalle, jotkut työntekijälle. </a:t>
            </a:r>
            <a:endParaRPr lang="fi-FI" dirty="0" smtClean="0"/>
          </a:p>
          <a:p>
            <a:r>
              <a:rPr lang="fi-FI" dirty="0" smtClean="0"/>
              <a:t>Palveluista </a:t>
            </a:r>
            <a:r>
              <a:rPr lang="fi-FI" dirty="0"/>
              <a:t>osa on ilmaisia, osa maksullisia.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2906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149" y="794008"/>
            <a:ext cx="10364451" cy="1596177"/>
          </a:xfrm>
        </p:spPr>
        <p:txBody>
          <a:bodyPr>
            <a:normAutofit/>
          </a:bodyPr>
          <a:lstStyle/>
          <a:p>
            <a:r>
              <a:rPr lang="fi-FI" sz="2400" dirty="0">
                <a:latin typeface="Arial" panose="020B0604020202020204" pitchFamily="34" charset="0"/>
                <a:cs typeface="Arial" panose="020B0604020202020204" pitchFamily="34" charset="0"/>
              </a:rPr>
              <a:t>Tukea ja palveluja, jotta osatyökykyinen henkilö saa tehdä työtä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2983346"/>
            <a:ext cx="10363826" cy="3509818"/>
          </a:xfrm>
        </p:spPr>
        <p:txBody>
          <a:bodyPr/>
          <a:lstStyle/>
          <a:p>
            <a:pPr marL="0" indent="0" algn="ctr">
              <a:buNone/>
            </a:pPr>
            <a:r>
              <a:rPr lang="fi-FI" dirty="0" smtClean="0">
                <a:hlinkClick r:id="rId2"/>
              </a:rPr>
              <a:t>Työhönvalmennuspalvelut</a:t>
            </a:r>
            <a:r>
              <a:rPr lang="fi-FI" dirty="0"/>
              <a:t> | </a:t>
            </a:r>
            <a:r>
              <a:rPr lang="fi-FI" dirty="0">
                <a:hlinkClick r:id="rId3"/>
              </a:rPr>
              <a:t>Palkkatuki</a:t>
            </a:r>
            <a:r>
              <a:rPr lang="fi-FI" dirty="0"/>
              <a:t> | </a:t>
            </a:r>
            <a:r>
              <a:rPr lang="fi-FI" dirty="0">
                <a:hlinkClick r:id="rId4"/>
              </a:rPr>
              <a:t>Työolosuhteiden järjestelytuki</a:t>
            </a:r>
            <a:r>
              <a:rPr lang="fi-FI" dirty="0"/>
              <a:t> | </a:t>
            </a:r>
            <a:r>
              <a:rPr lang="fi-FI" dirty="0">
                <a:hlinkClick r:id="rId5"/>
              </a:rPr>
              <a:t>Työkokeilu </a:t>
            </a:r>
            <a:r>
              <a:rPr lang="fi-FI" dirty="0"/>
              <a:t>| </a:t>
            </a:r>
            <a:r>
              <a:rPr lang="fi-FI" dirty="0">
                <a:hlinkClick r:id="rId6"/>
              </a:rPr>
              <a:t>Oppisopimus </a:t>
            </a:r>
            <a:r>
              <a:rPr lang="fi-FI" dirty="0"/>
              <a:t>| </a:t>
            </a:r>
            <a:r>
              <a:rPr lang="fi-FI" dirty="0">
                <a:hlinkClick r:id="rId7"/>
              </a:rPr>
              <a:t>Tuettu oppisopimus</a:t>
            </a:r>
            <a:r>
              <a:rPr lang="fi-FI" dirty="0"/>
              <a:t> | </a:t>
            </a:r>
            <a:r>
              <a:rPr lang="fi-FI" dirty="0">
                <a:hlinkClick r:id="rId8"/>
              </a:rPr>
              <a:t>Osasairauspäiväraha </a:t>
            </a:r>
            <a:r>
              <a:rPr lang="fi-FI" dirty="0"/>
              <a:t>| </a:t>
            </a:r>
            <a:r>
              <a:rPr lang="fi-FI" dirty="0">
                <a:hlinkClick r:id="rId9"/>
              </a:rPr>
              <a:t>Ammatillinen kuntoutus</a:t>
            </a:r>
            <a:r>
              <a:rPr lang="fi-FI" dirty="0"/>
              <a:t> | </a:t>
            </a:r>
            <a:r>
              <a:rPr lang="fi-FI" dirty="0">
                <a:hlinkClick r:id="rId3"/>
              </a:rPr>
              <a:t>Palkkatuki </a:t>
            </a:r>
            <a:r>
              <a:rPr lang="fi-FI" dirty="0"/>
              <a:t>| </a:t>
            </a:r>
            <a:r>
              <a:rPr lang="fi-FI" dirty="0">
                <a:hlinkClick r:id="rId10"/>
              </a:rPr>
              <a:t>Osatyökyvyttömyyseläke </a:t>
            </a:r>
            <a:r>
              <a:rPr lang="fi-FI" dirty="0"/>
              <a:t>| </a:t>
            </a:r>
            <a:r>
              <a:rPr lang="fi-FI" dirty="0">
                <a:hlinkClick r:id="rId11"/>
              </a:rPr>
              <a:t>Työuraeläke </a:t>
            </a:r>
            <a:r>
              <a:rPr lang="fi-FI" dirty="0"/>
              <a:t>| </a:t>
            </a:r>
            <a:r>
              <a:rPr lang="fi-FI" dirty="0">
                <a:hlinkClick r:id="rId12"/>
              </a:rPr>
              <a:t>Osittainen varhennettu vanhuuseläke (OVE)</a:t>
            </a:r>
            <a:r>
              <a:rPr lang="fi-FI" dirty="0"/>
              <a:t> | </a:t>
            </a:r>
            <a:r>
              <a:rPr lang="fi-FI" dirty="0">
                <a:hlinkClick r:id="rId13"/>
              </a:rPr>
              <a:t>Työn mukautukset</a:t>
            </a:r>
            <a:r>
              <a:rPr lang="fi-FI" dirty="0"/>
              <a:t> | </a:t>
            </a:r>
            <a:r>
              <a:rPr lang="fi-FI" dirty="0">
                <a:hlinkClick r:id="rId14"/>
              </a:rPr>
              <a:t>Esteettömyys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3510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Työhönvalmennuspalvelut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err="1" smtClean="0"/>
              <a:t>Työhönvalmentaja</a:t>
            </a:r>
            <a:r>
              <a:rPr lang="fi-FI" dirty="0" smtClean="0"/>
              <a:t> </a:t>
            </a:r>
            <a:r>
              <a:rPr lang="fi-FI" dirty="0"/>
              <a:t>etsii ja räätälöi työtä ja työtehtäviä, jotka sopivat henkilölle hänen vammastaan tai sairaudestaan huolimatta. </a:t>
            </a:r>
            <a:endParaRPr lang="fi-FI" dirty="0" smtClean="0"/>
          </a:p>
          <a:p>
            <a:r>
              <a:rPr lang="fi-FI" dirty="0" err="1" smtClean="0"/>
              <a:t>Työhönvalmentaja</a:t>
            </a:r>
            <a:r>
              <a:rPr lang="fi-FI" dirty="0" smtClean="0"/>
              <a:t> </a:t>
            </a:r>
            <a:r>
              <a:rPr lang="fi-FI" dirty="0"/>
              <a:t>tukee myös työnantajaa esimerkiksi tukien hakemisessa ja työyhteisöä mahdollisessa uudessa tilanteessa. </a:t>
            </a:r>
            <a:endParaRPr lang="fi-FI" dirty="0" smtClean="0"/>
          </a:p>
          <a:p>
            <a:r>
              <a:rPr lang="fi-FI" dirty="0" smtClean="0"/>
              <a:t>Palvelua </a:t>
            </a:r>
            <a:r>
              <a:rPr lang="fi-FI" dirty="0"/>
              <a:t>voi tiedustella esim. työterveyshuollosta, TE-toimistosta ja työeläkeyhtiöstä.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59941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Työolosuhteiden järjestelytuki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i-FI" dirty="0" smtClean="0"/>
              <a:t>Työnantaja </a:t>
            </a:r>
            <a:r>
              <a:rPr lang="fi-FI" dirty="0"/>
              <a:t>voi hakea työolosuhteiden järjestelytukea työhön palkattavalle tai jo työssä olevalle henkilölle, joka tarvitsee vammasta johtuvia työvälineitä, kalusteita, muutosta työoloihin tai toisen henkilön apuun. </a:t>
            </a:r>
            <a:endParaRPr lang="fi-FI" dirty="0" smtClean="0"/>
          </a:p>
          <a:p>
            <a:r>
              <a:rPr lang="fi-FI" dirty="0" smtClean="0"/>
              <a:t>Tuki </a:t>
            </a:r>
            <a:r>
              <a:rPr lang="fi-FI" dirty="0"/>
              <a:t>on enintään 4 000 euroa. </a:t>
            </a:r>
            <a:endParaRPr lang="fi-FI" dirty="0" smtClean="0"/>
          </a:p>
          <a:p>
            <a:r>
              <a:rPr lang="fi-FI" dirty="0" smtClean="0"/>
              <a:t>Sitä </a:t>
            </a:r>
            <a:r>
              <a:rPr lang="fi-FI" dirty="0"/>
              <a:t>haetaan TE-toimistosta.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28942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400" b="1" dirty="0">
                <a:latin typeface="Arial" panose="020B0604020202020204" pitchFamily="34" charset="0"/>
                <a:cs typeface="Arial" panose="020B0604020202020204" pitchFamily="34" charset="0"/>
              </a:rPr>
              <a:t>Työolojen mukautusta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3"/>
          </p:nvPr>
        </p:nvSpPr>
        <p:spPr>
          <a:xfrm>
            <a:off x="913774" y="1681018"/>
            <a:ext cx="10363826" cy="4110181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Jokaiselta </a:t>
            </a:r>
            <a:r>
              <a:rPr lang="fi-FI" dirty="0"/>
              <a:t>työpaikalta löytyy varmaan parannettavaa niin työoloissa kuin työn tekemisessä. Jo pienikin mukautus voi edistää työssä jaksamista, nopeuttaa työhön paluuta sairauslomalta ja edistää vammaisen tai pitkäaikaissairaan henkilön rekrytointia.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Mukautuksen </a:t>
            </a:r>
            <a:r>
              <a:rPr lang="fi-FI" dirty="0"/>
              <a:t>keinoja ovat esimerkiksi:</a:t>
            </a:r>
          </a:p>
          <a:p>
            <a:r>
              <a:rPr lang="fi-FI" dirty="0"/>
              <a:t>Työaikajärjestelyt (joustavat työajat, mahdollisuus etätyöhön ja osa-aikatyöhön)</a:t>
            </a:r>
          </a:p>
          <a:p>
            <a:r>
              <a:rPr lang="fi-FI" dirty="0"/>
              <a:t>Työn organisointi (työnjako ja työtehtävät, työmäärä ja -tahti, työaikajärjestelyt, työilmapiiri, avun saaminen)</a:t>
            </a:r>
          </a:p>
          <a:p>
            <a:r>
              <a:rPr lang="fi-FI" dirty="0"/>
              <a:t>Työympäristö (työtilat, työpiste ja kalusteet, työ- ja apuvälineet)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7009742"/>
      </p:ext>
    </p:extLst>
  </p:cSld>
  <p:clrMapOvr>
    <a:masterClrMapping/>
  </p:clrMapOvr>
</p:sld>
</file>

<file path=ppt/theme/theme1.xml><?xml version="1.0" encoding="utf-8"?>
<a:theme xmlns:a="http://schemas.openxmlformats.org/drawingml/2006/main" name="Pisar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TM04033925[[fn=Pisara]]</Template>
  <TotalTime>192</TotalTime>
  <Words>1076</Words>
  <Application>Microsoft Office PowerPoint</Application>
  <PresentationFormat>Laajakuva</PresentationFormat>
  <Paragraphs>135</Paragraphs>
  <Slides>18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18</vt:i4>
      </vt:variant>
    </vt:vector>
  </HeadingPairs>
  <TitlesOfParts>
    <vt:vector size="21" baseType="lpstr">
      <vt:lpstr>Arial</vt:lpstr>
      <vt:lpstr>Tw Cen MT</vt:lpstr>
      <vt:lpstr>Pisara</vt:lpstr>
      <vt:lpstr>osatyökykyisten henkilöiden  työllisyys lukuina  muuttuva työelämä  työvalmennuksen rooli</vt:lpstr>
      <vt:lpstr>Suomessa on noin 300 000 osatyökykyistä  koko ajan työsuhteessa</vt:lpstr>
      <vt:lpstr>Työ- ja elinkeinotoimistoissa oli vuonna 2013 luokiteltu 90 000 asiakasta henkilöksi, joiden työllistymistä vaikeuttaa vamma tai sairaus</vt:lpstr>
      <vt:lpstr>VÄLITYÖMARKKINAT LUKUINA SUOMESSA</vt:lpstr>
      <vt:lpstr>Tukea ja palveluja, jotta osatyökykyinen henkilö  saa tehdä työtä</vt:lpstr>
      <vt:lpstr>Tukea ja palveluja, jotta osatyökykyinen henkilö saa tehdä työtä</vt:lpstr>
      <vt:lpstr>Työhönvalmennuspalvelut </vt:lpstr>
      <vt:lpstr>Työolosuhteiden järjestelytuki </vt:lpstr>
      <vt:lpstr>Työolojen mukautusta </vt:lpstr>
      <vt:lpstr>Esteetön työelämä </vt:lpstr>
      <vt:lpstr>Työelämän saavutettavuuden näkökulmat</vt:lpstr>
      <vt:lpstr>PowerPoint-esitys</vt:lpstr>
      <vt:lpstr>Tulevaisuuden työn muutostekijöitä</vt:lpstr>
      <vt:lpstr>Työmarkkinoiden todella ISO kuva työmarkkinat c. asiakkaan työkyky</vt:lpstr>
      <vt:lpstr>Mikä tässä menee pieleen?</vt:lpstr>
      <vt:lpstr>PowerPoint-esitys</vt:lpstr>
      <vt:lpstr>Mitä hyötyä on henkilökohtaisen työmarkkina-aseman tunnistamisesta?</vt:lpstr>
      <vt:lpstr>Kättä pidempää…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Vammaisten ja osatyökykyisten henkilöiden työllisyys lukuina</dc:title>
  <dc:creator>Kähärä Marja-Leena</dc:creator>
  <cp:lastModifiedBy>Kähärä Marja-Leena</cp:lastModifiedBy>
  <cp:revision>73</cp:revision>
  <dcterms:created xsi:type="dcterms:W3CDTF">2021-01-13T07:45:04Z</dcterms:created>
  <dcterms:modified xsi:type="dcterms:W3CDTF">2021-01-13T10:58:01Z</dcterms:modified>
</cp:coreProperties>
</file>