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88" r:id="rId4"/>
    <p:sldId id="290" r:id="rId5"/>
    <p:sldId id="262" r:id="rId6"/>
    <p:sldId id="264" r:id="rId7"/>
    <p:sldId id="265" r:id="rId8"/>
    <p:sldId id="293" r:id="rId9"/>
    <p:sldId id="277" r:id="rId10"/>
    <p:sldId id="284" r:id="rId11"/>
    <p:sldId id="267" r:id="rId12"/>
    <p:sldId id="268" r:id="rId13"/>
    <p:sldId id="289" r:id="rId14"/>
    <p:sldId id="269" r:id="rId15"/>
    <p:sldId id="270" r:id="rId16"/>
    <p:sldId id="272" r:id="rId17"/>
    <p:sldId id="273" r:id="rId18"/>
    <p:sldId id="274" r:id="rId19"/>
    <p:sldId id="275" r:id="rId20"/>
    <p:sldId id="271" r:id="rId21"/>
    <p:sldId id="276" r:id="rId22"/>
    <p:sldId id="266" r:id="rId23"/>
    <p:sldId id="285" r:id="rId24"/>
    <p:sldId id="286" r:id="rId25"/>
    <p:sldId id="287" r:id="rId26"/>
    <p:sldId id="282" r:id="rId27"/>
    <p:sldId id="280" r:id="rId28"/>
    <p:sldId id="281" r:id="rId29"/>
    <p:sldId id="260" r:id="rId30"/>
    <p:sldId id="29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ielenterveystalo.fi/aikuiset/Tietopankki/tietoa_oireista/Pages/selittamattomat_fyysiset_vaivat.aspx" TargetMode="External"/><Relationship Id="rId3" Type="http://schemas.openxmlformats.org/officeDocument/2006/relationships/hyperlink" Target="https://www.mielenterveystalo.fi/aikuiset/Tietopankki/tietoa_oireista/Pages/pakkoajatukset_ja_toiminnot.aspx" TargetMode="External"/><Relationship Id="rId7" Type="http://schemas.openxmlformats.org/officeDocument/2006/relationships/hyperlink" Target="https://www.mielenterveystalo.fi/aikuiset/Tietopankki/tietoa_oireista/Pages/raha-ja_digipelaamisen_ongelmat.aspx" TargetMode="External"/><Relationship Id="rId12" Type="http://schemas.openxmlformats.org/officeDocument/2006/relationships/hyperlink" Target="https://www.mielenterveystalo.fi/aikuiset/Tietopankki/tietoa_oireista/Pages/akilliset_elamankriisit.aspx" TargetMode="External"/><Relationship Id="rId2" Type="http://schemas.openxmlformats.org/officeDocument/2006/relationships/hyperlink" Target="https://www.mielenterveystalo.fi/aikuiset/Tietopankki/tietoa_oireista/Pages/kyvyttomyys_nauttia-anhedonia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ielenterveystalo.fi/aikuiset/Tietopankki/tietoa_oireista/Pages/paihdeongelmat.aspx" TargetMode="External"/><Relationship Id="rId11" Type="http://schemas.openxmlformats.org/officeDocument/2006/relationships/hyperlink" Target="https://www.mielenterveystalo.fi/aikuiset/Tietopankki/tietoa_oireista/Pages/uupumus.aspx" TargetMode="External"/><Relationship Id="rId5" Type="http://schemas.openxmlformats.org/officeDocument/2006/relationships/hyperlink" Target="https://www.mielenterveystalo.fi/aikuiset/Tietopankki/tietoa_oireista/Pages/pelot-fobiat.aspx" TargetMode="External"/><Relationship Id="rId10" Type="http://schemas.openxmlformats.org/officeDocument/2006/relationships/hyperlink" Target="https://www.mielenterveystalo.fi/aikuiset/Tietopankki/tietoa_oireista/Pages/unettomuus.aspx" TargetMode="External"/><Relationship Id="rId4" Type="http://schemas.openxmlformats.org/officeDocument/2006/relationships/hyperlink" Target="https://www.mielenterveystalo.fi/aikuiset/Tietopankki/tietoa_oireista/Pages/paniikki.aspx" TargetMode="External"/><Relationship Id="rId9" Type="http://schemas.openxmlformats.org/officeDocument/2006/relationships/hyperlink" Target="https://www.mielenterveystalo.fi/aikuiset/Tietopankki/tietoa_oireista/Pages/syomiseen_liittyvat_pulmat.aspx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37613" y="2580602"/>
            <a:ext cx="8679915" cy="1748729"/>
          </a:xfrm>
        </p:spPr>
        <p:txBody>
          <a:bodyPr/>
          <a:lstStyle/>
          <a:p>
            <a:r>
              <a:rPr lang="fi-FI" dirty="0"/>
              <a:t>Mielenterveyden edistäminen</a:t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Anne Huttunen 2022</a:t>
            </a:r>
          </a:p>
        </p:txBody>
      </p:sp>
      <p:pic>
        <p:nvPicPr>
          <p:cNvPr id="4100" name="Picture 4" descr="Mielenterveys- ja päihdepalvelut [Tampereen kaupunki - Sosiaali- ja  terveyspalvelut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046" y="792480"/>
            <a:ext cx="8845481" cy="187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247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Kysymys</a:t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Kuinka tunnistaa mielenterveyden häiriön oireet?</a:t>
            </a:r>
          </a:p>
        </p:txBody>
      </p:sp>
    </p:spTree>
    <p:extLst>
      <p:ext uri="{BB962C8B-B14F-4D97-AF65-F5344CB8AC3E}">
        <p14:creationId xmlns:p14="http://schemas.microsoft.com/office/powerpoint/2010/main" val="2467508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Mielenterveyden häiriön oireet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Agressiiviisuus</a:t>
            </a:r>
            <a:endParaRPr lang="fi-FI" dirty="0"/>
          </a:p>
          <a:p>
            <a:r>
              <a:rPr lang="fi-FI" dirty="0"/>
              <a:t>Ahdistuneisuus tai levottomuus</a:t>
            </a:r>
          </a:p>
          <a:p>
            <a:r>
              <a:rPr lang="fi-FI" dirty="0"/>
              <a:t>Aistiharhat</a:t>
            </a:r>
          </a:p>
          <a:p>
            <a:r>
              <a:rPr lang="fi-FI" dirty="0"/>
              <a:t>Alakuloisuus</a:t>
            </a:r>
          </a:p>
          <a:p>
            <a:r>
              <a:rPr lang="fi-FI" dirty="0"/>
              <a:t>Harha-ajatukset</a:t>
            </a:r>
          </a:p>
          <a:p>
            <a:r>
              <a:rPr lang="fi-FI" dirty="0"/>
              <a:t>Henkisen tai fyysisen väkivallan kohteeksi joutuminen</a:t>
            </a:r>
          </a:p>
          <a:p>
            <a:r>
              <a:rPr lang="fi-FI" dirty="0"/>
              <a:t>Ihmissuhdeongelmat</a:t>
            </a:r>
          </a:p>
          <a:p>
            <a:r>
              <a:rPr lang="fi-FI" dirty="0"/>
              <a:t>Impulsiivinen käytös</a:t>
            </a:r>
          </a:p>
          <a:p>
            <a:r>
              <a:rPr lang="fi-FI" dirty="0"/>
              <a:t>Itsetuhoiset ajatukset tai käyttäytyminen</a:t>
            </a:r>
          </a:p>
          <a:p>
            <a:r>
              <a:rPr lang="fi-FI" dirty="0"/>
              <a:t>Keskittymisvaikeudet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4542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Mielenterveyden häiriön oireet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u="sng" dirty="0"/>
              <a:t>Keskittymisvaikeudet</a:t>
            </a:r>
            <a:endParaRPr lang="fi-FI" b="1" dirty="0"/>
          </a:p>
          <a:p>
            <a:r>
              <a:rPr lang="fi-FI" u="sng" dirty="0">
                <a:hlinkClick r:id="rId2"/>
              </a:rPr>
              <a:t>Kyvyttömyys nauttia (</a:t>
            </a:r>
            <a:r>
              <a:rPr lang="fi-FI" u="sng" dirty="0" err="1">
                <a:hlinkClick r:id="rId2"/>
              </a:rPr>
              <a:t>anhedonia</a:t>
            </a:r>
            <a:r>
              <a:rPr lang="fi-FI" u="sng" dirty="0">
                <a:hlinkClick r:id="rId2"/>
              </a:rPr>
              <a:t>)</a:t>
            </a:r>
            <a:endParaRPr lang="fi-FI" dirty="0"/>
          </a:p>
          <a:p>
            <a:r>
              <a:rPr lang="fi-FI" u="sng" dirty="0">
                <a:hlinkClick r:id="rId3"/>
              </a:rPr>
              <a:t>Pakkoajatukset ja –toiminnot</a:t>
            </a:r>
            <a:endParaRPr lang="fi-FI" dirty="0"/>
          </a:p>
          <a:p>
            <a:r>
              <a:rPr lang="fi-FI" u="sng" dirty="0">
                <a:hlinkClick r:id="rId4"/>
              </a:rPr>
              <a:t>Paniikki</a:t>
            </a:r>
            <a:endParaRPr lang="fi-FI" dirty="0"/>
          </a:p>
          <a:p>
            <a:r>
              <a:rPr lang="fi-FI" u="sng" dirty="0">
                <a:hlinkClick r:id="rId5"/>
              </a:rPr>
              <a:t>Pelot (fobiat)</a:t>
            </a:r>
            <a:endParaRPr lang="fi-FI" dirty="0"/>
          </a:p>
          <a:p>
            <a:r>
              <a:rPr lang="fi-FI" u="sng" dirty="0">
                <a:hlinkClick r:id="rId6"/>
              </a:rPr>
              <a:t>Päihdeongelmat</a:t>
            </a:r>
            <a:endParaRPr lang="fi-FI" dirty="0"/>
          </a:p>
          <a:p>
            <a:r>
              <a:rPr lang="fi-FI" u="sng" dirty="0">
                <a:hlinkClick r:id="rId7"/>
              </a:rPr>
              <a:t>Raha- ja digipelaamisen ongelmat</a:t>
            </a:r>
            <a:endParaRPr lang="fi-FI" dirty="0"/>
          </a:p>
          <a:p>
            <a:r>
              <a:rPr lang="fi-FI" u="sng" dirty="0">
                <a:hlinkClick r:id="rId8"/>
              </a:rPr>
              <a:t>Selittämättömät fyysiset vaivat</a:t>
            </a:r>
            <a:endParaRPr lang="fi-FI" dirty="0"/>
          </a:p>
          <a:p>
            <a:r>
              <a:rPr lang="fi-FI" u="sng" dirty="0">
                <a:hlinkClick r:id="rId9"/>
              </a:rPr>
              <a:t>Syömiseen liittyvät pulmat</a:t>
            </a:r>
            <a:endParaRPr lang="fi-FI" dirty="0"/>
          </a:p>
          <a:p>
            <a:r>
              <a:rPr lang="fi-FI" u="sng" dirty="0">
                <a:hlinkClick r:id="rId10"/>
              </a:rPr>
              <a:t>Unettomuus</a:t>
            </a:r>
            <a:endParaRPr lang="fi-FI" dirty="0"/>
          </a:p>
          <a:p>
            <a:r>
              <a:rPr lang="fi-FI" u="sng" dirty="0">
                <a:hlinkClick r:id="rId11"/>
              </a:rPr>
              <a:t>Uupumus</a:t>
            </a:r>
            <a:endParaRPr lang="fi-FI" dirty="0"/>
          </a:p>
          <a:p>
            <a:r>
              <a:rPr lang="fi-FI" u="sng" dirty="0">
                <a:hlinkClick r:id="rId12"/>
              </a:rPr>
              <a:t>Äkilliset elämänkriisi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1777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Ο χρήστης MIELI Suomen Mielenterveys ry στο Twitter: &quot;Hyvää Pride-viikkoa!  Jokaisella on oikeus hyvään mielenterveyteen. #pride #mielenterveys… 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97" y="1027610"/>
            <a:ext cx="10284823" cy="558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094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Mistä apua mielenterveysongelmiin?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Terveysasemien hoitajat, lääkärit ja muu henkilökunta kartoittavat ensin tilanteen hoidon tarpeen arvion </a:t>
            </a:r>
            <a:r>
              <a:rPr lang="fi-FI" dirty="0"/>
              <a:t>kautta ja antavat tarvittavaa hoitoa</a:t>
            </a:r>
          </a:p>
          <a:p>
            <a:r>
              <a:rPr lang="fi-FI" b="1" dirty="0"/>
              <a:t>tai</a:t>
            </a:r>
            <a:r>
              <a:rPr lang="fi-FI" dirty="0"/>
              <a:t> </a:t>
            </a:r>
            <a:r>
              <a:rPr lang="fi-FI" b="1" dirty="0"/>
              <a:t>ohjaavat</a:t>
            </a:r>
            <a:r>
              <a:rPr lang="fi-FI" dirty="0"/>
              <a:t> aikuispotilaat tarvittaessa joko terveysasemien mielenterveys- ja päihdesairaanhoitajille eli </a:t>
            </a:r>
            <a:r>
              <a:rPr lang="fi-FI" b="1" dirty="0" err="1"/>
              <a:t>Miepä</a:t>
            </a:r>
            <a:r>
              <a:rPr lang="fi-FI" b="1" dirty="0"/>
              <a:t>-hoitajille</a:t>
            </a:r>
            <a:r>
              <a:rPr lang="fi-FI" dirty="0"/>
              <a:t> </a:t>
            </a:r>
            <a:r>
              <a:rPr lang="fi-FI" b="1" dirty="0"/>
              <a:t>tai </a:t>
            </a:r>
            <a:r>
              <a:rPr lang="fi-FI" dirty="0"/>
              <a:t>alueen mielenterveys-ja päihdepoliklinikalle.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819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Mielenterveys- ja päihdepoliklinikat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hoidetaan</a:t>
            </a:r>
            <a:r>
              <a:rPr lang="fi-FI" b="1" dirty="0"/>
              <a:t> yli 18-vuotiaita psykiatrista erikoissairaanhoitoa vaativia potilaita mielenterveys- ja päihdehäiriöissä.</a:t>
            </a:r>
            <a:endParaRPr lang="fi-FI" dirty="0"/>
          </a:p>
          <a:p>
            <a:r>
              <a:rPr lang="fi-FI" dirty="0"/>
              <a:t>lääkärin</a:t>
            </a:r>
            <a:r>
              <a:rPr lang="fi-FI" b="1" dirty="0"/>
              <a:t> lähetteellä</a:t>
            </a:r>
            <a:endParaRPr lang="fi-FI" dirty="0"/>
          </a:p>
          <a:p>
            <a:r>
              <a:rPr lang="fi-FI" dirty="0"/>
              <a:t>palveluihin kuuluvat </a:t>
            </a:r>
            <a:r>
              <a:rPr lang="fi-FI" b="1" dirty="0"/>
              <a:t>psykiatrinen tutkimus, hoito ja kuntoutus.</a:t>
            </a:r>
            <a:r>
              <a:rPr lang="fi-FI" dirty="0"/>
              <a:t> Hoito perustuu yksilölliseen, hoidon alkuvaiheessa tehtävään hoitosuunnitelmaan. </a:t>
            </a:r>
          </a:p>
          <a:p>
            <a:r>
              <a:rPr lang="fi-FI" dirty="0"/>
              <a:t> Hoitomuotoina käytetään</a:t>
            </a:r>
            <a:r>
              <a:rPr lang="fi-FI" b="1" dirty="0"/>
              <a:t> mm. perhe- ja verkostotyötä, yksilökeskusteluja, erilaisia ryhmämuotoisia hoitoja ja lääkehoitoa. 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02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Yleissairaalapsykiatrian poliklinikka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poliklinikat antavat </a:t>
            </a:r>
            <a:r>
              <a:rPr lang="fi-FI" b="1" dirty="0"/>
              <a:t>konsultaatio-, tutkimus- ja hoitopalveluita</a:t>
            </a:r>
            <a:endParaRPr lang="fi-FI" dirty="0"/>
          </a:p>
          <a:p>
            <a:r>
              <a:rPr lang="fi-FI" dirty="0"/>
              <a:t>tehtävät ovat potilaan psyykkisen tilan, hoidon sekä jatkohoidon tarpeen arviointi.</a:t>
            </a:r>
          </a:p>
          <a:p>
            <a:r>
              <a:rPr lang="fi-FI" dirty="0"/>
              <a:t> hoidossa toimintamuotoina ovat </a:t>
            </a:r>
            <a:r>
              <a:rPr lang="fi-FI" b="1" dirty="0"/>
              <a:t>käytössä konsultaatiot, kriisi- ja tukitapaamiset. </a:t>
            </a:r>
            <a:r>
              <a:rPr lang="fi-FI" dirty="0"/>
              <a:t>Psyykkisen työkyvyn arviointi tehdään tarvittaessa muun hoidon ohessa.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874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Psykiatrinen osastohoito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b="1" dirty="0"/>
              <a:t>iisi aikuispsykiatrian osastoa</a:t>
            </a:r>
            <a:r>
              <a:rPr lang="fi-FI" dirty="0"/>
              <a:t>:</a:t>
            </a:r>
          </a:p>
          <a:p>
            <a:r>
              <a:rPr lang="fi-FI" dirty="0"/>
              <a:t>kolme akuuttiosastoa</a:t>
            </a:r>
          </a:p>
          <a:p>
            <a:r>
              <a:rPr lang="fi-FI" dirty="0"/>
              <a:t>akuutti </a:t>
            </a:r>
            <a:r>
              <a:rPr lang="fi-FI" dirty="0" err="1"/>
              <a:t>geropsykiatrian</a:t>
            </a:r>
            <a:r>
              <a:rPr lang="fi-FI" dirty="0"/>
              <a:t> osasto, jossa hoidetaan yli 65-vuotiaita psyykkisesti oireilevia potilaita</a:t>
            </a:r>
          </a:p>
          <a:p>
            <a:r>
              <a:rPr lang="fi-FI" dirty="0"/>
              <a:t>kuntoutusosasto, jossa hoidon painopiste on pidempiaikaisessa kuntoutuksessa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1269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Nuorisopsykiatrian poliklinikka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tutkimusta ja hoitoa</a:t>
            </a:r>
            <a:r>
              <a:rPr lang="fi-FI" b="1" dirty="0"/>
              <a:t> 13-17</a:t>
            </a:r>
            <a:r>
              <a:rPr lang="fi-FI" dirty="0"/>
              <a:t> vuotiaille nuorille</a:t>
            </a:r>
          </a:p>
          <a:p>
            <a:r>
              <a:rPr lang="fi-FI" dirty="0"/>
              <a:t>arviointikäynneistä, yksilö- ja ryhmähoidoista sekä perhetapaamisista ja verkostoyhteistyöstä.</a:t>
            </a:r>
          </a:p>
          <a:p>
            <a:r>
              <a:rPr lang="fi-FI" dirty="0"/>
              <a:t>Hoito perustuu säännöllisesti arvioituun </a:t>
            </a:r>
            <a:r>
              <a:rPr lang="fi-FI" b="1" dirty="0"/>
              <a:t>hoitosuunnitelmaan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566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err="1"/>
              <a:t>Lastenspsykiarian</a:t>
            </a:r>
            <a:r>
              <a:rPr lang="fi-FI" sz="2800" dirty="0"/>
              <a:t> poliklinikka ja osasto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tutkimusta ja hoitoa Kymenlaakson alle 13-vuotiaille lapsille</a:t>
            </a:r>
          </a:p>
          <a:p>
            <a:r>
              <a:rPr lang="fi-FI" dirty="0"/>
              <a:t>Lastenpsykiatrialla toimii kaksi avohoidon työryhmää: arviointi- ja konsultaatiotyöryhmä sekä tutkimus-, hoito- ja kuntoutustyöryhmä. Työryhmät toimivat kahdessa toimipisteessä Kotkassa ja Kouvolassa. Palveluun tarvitsee lääkärin lähetteen. Käynnit ovat perheelle maksuttomia.</a:t>
            </a:r>
          </a:p>
          <a:p>
            <a:r>
              <a:rPr lang="fi-FI" dirty="0"/>
              <a:t>Lastenpsykiatrian päiväyksikkö tarjoaa tutkimusta, hoitoa ja kuntoutusta. Päiväyksikkö on kuusipaikkainen viikko-päiväyksikkö.</a:t>
            </a:r>
          </a:p>
          <a:p>
            <a:r>
              <a:rPr lang="fi-FI" dirty="0"/>
              <a:t>Lapset ovat päiväyksikössä maanantaista torstaihin. Perjantaisin päiväyksikössä tehdään tarpeenmukaista perhe- ja verkostotyöskentelyä yksikössä tai jalkautuen koteihin, kouluihin tai päivähoitoon.</a:t>
            </a:r>
          </a:p>
          <a:p>
            <a:r>
              <a:rPr lang="fi-FI" dirty="0"/>
              <a:t>Lapset tulevat päiväyksikkötutkimukseen ja hoitoon lähetteen perusteella.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248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Opiskelija osaa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edistää asiantuntevasti asiakkaan mielenterveyttä ajantasaisen ja näyttöön perustuvan tiedon pohjalta</a:t>
            </a:r>
          </a:p>
          <a:p>
            <a:r>
              <a:rPr lang="fi-FI" dirty="0"/>
              <a:t>luo asiakkaalle positiivisen, turvallisen ja tukea tarjoavan toimintaympäristön</a:t>
            </a:r>
          </a:p>
          <a:p>
            <a:r>
              <a:rPr lang="fi-FI" dirty="0"/>
              <a:t>rohkaisee asiakasta kertomaan tarpeistaan, tunteistaan ja tilanteestaan</a:t>
            </a:r>
          </a:p>
          <a:p>
            <a:r>
              <a:rPr lang="fi-FI" dirty="0"/>
              <a:t>kuuntelee aktiivisesti asiakasta</a:t>
            </a:r>
          </a:p>
          <a:p>
            <a:r>
              <a:rPr lang="fi-FI" dirty="0"/>
              <a:t>vahvistaa ohjauksessa asiakkaan itseluottamusta, tunnetta oman elämän hallinnasta sekä kykyä hyviin ihmissuhteisiin ja vuorovaikutukseen</a:t>
            </a:r>
          </a:p>
          <a:p>
            <a:r>
              <a:rPr lang="fi-FI" dirty="0"/>
              <a:t>edistää ohjauksessa ammatillisesti asiakkaan selviytymistä ja toimintakykyä ongelmatilanteissa, stressitilanteissa ja kriiseissä</a:t>
            </a:r>
          </a:p>
          <a:p>
            <a:r>
              <a:rPr lang="fi-FI" dirty="0"/>
              <a:t>ohjaa asiakasta asiakkaan hyvinvointia edistävien ajatusten ja tunteiden ilmaisemiseen</a:t>
            </a:r>
          </a:p>
          <a:p>
            <a:r>
              <a:rPr lang="fi-FI" dirty="0"/>
              <a:t>ottaa ammatillisesti ohjauksessa huomioon asiakkaan vahvuudet ja voimavarat</a:t>
            </a:r>
          </a:p>
          <a:p>
            <a:r>
              <a:rPr lang="fi-FI" dirty="0"/>
              <a:t>luo aktiivisesti ohjauksessa asiakkaalle myönteisiä kokemuksia.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970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Asumispalvelut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tuettu asuminen</a:t>
            </a:r>
          </a:p>
          <a:p>
            <a:r>
              <a:rPr lang="fi-FI" dirty="0"/>
              <a:t> palveluasuminen</a:t>
            </a:r>
          </a:p>
          <a:p>
            <a:r>
              <a:rPr lang="fi-FI" dirty="0"/>
              <a:t> tehostettu palveluasuminen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6256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Valtakunnallisia palveluja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</a:t>
            </a:r>
          </a:p>
          <a:p>
            <a:r>
              <a:rPr lang="fi-FI" dirty="0"/>
              <a:t>Mielenterveysseuran valtakunnallinen kriisipuhelin</a:t>
            </a:r>
          </a:p>
          <a:p>
            <a:r>
              <a:rPr lang="fi-FI" dirty="0"/>
              <a:t>Mielenterveystalo</a:t>
            </a:r>
          </a:p>
          <a:p>
            <a:r>
              <a:rPr lang="fi-FI" dirty="0"/>
              <a:t>Klubitalo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9502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Pohtikaa ryhmässä</a:t>
            </a:r>
          </a:p>
          <a:p>
            <a:pPr marL="0" indent="0">
              <a:buNone/>
            </a:pPr>
            <a:r>
              <a:rPr lang="fi-FI" dirty="0"/>
              <a:t>Miten sisäisiin ja ulkoisiin mielenterveyttä haavoittaviin tekijöihin voidaan vaikuttaa</a:t>
            </a:r>
          </a:p>
          <a:p>
            <a:pPr marL="0" indent="0">
              <a:buNone/>
            </a:pPr>
            <a:r>
              <a:rPr lang="fi-FI" dirty="0"/>
              <a:t> a) yksilötasolla b) työelämässä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Miten hoidat omaa mielenterveyttä, kun olet allapäin tai olet kokenut vastoinkäymisiä? </a:t>
            </a:r>
          </a:p>
        </p:txBody>
      </p:sp>
    </p:spTree>
    <p:extLst>
      <p:ext uri="{BB962C8B-B14F-4D97-AF65-F5344CB8AC3E}">
        <p14:creationId xmlns:p14="http://schemas.microsoft.com/office/powerpoint/2010/main" val="684958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Mielenterveyden käsi | MIELI Suomen Mielenterveys r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086" y="836023"/>
            <a:ext cx="8377645" cy="5608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106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elenterveyden käsi | MIELI Suomen Mielenterveys 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529" y="182880"/>
            <a:ext cx="6985454" cy="638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913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unteiden tuulimylly | MIELI Suomen Mielenterveys 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824" y="174172"/>
            <a:ext cx="9875520" cy="656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9845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Tutkimustietoa</a:t>
            </a:r>
            <a:br>
              <a:rPr lang="fi-FI" dirty="0"/>
            </a:br>
            <a:r>
              <a:rPr lang="fi-FI" dirty="0"/>
              <a:t>esimerkkinä korona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4588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Koronan vaikutus lasten ja nuorten hyvinvointiin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STM asetti </a:t>
            </a:r>
            <a:r>
              <a:rPr lang="fi-FI" b="1" dirty="0"/>
              <a:t>26.5.2020 kansallisen lapsistrategian </a:t>
            </a:r>
            <a:r>
              <a:rPr lang="fi-FI" dirty="0"/>
              <a:t>valmistelun yhteyteen työryhmän </a:t>
            </a:r>
            <a:r>
              <a:rPr lang="fi-FI" b="1" dirty="0"/>
              <a:t>lapsen oikeuksien lasten sekä perheiden hyvinvoinnin kartoittamiseksi </a:t>
            </a:r>
            <a:r>
              <a:rPr lang="fi-FI" dirty="0"/>
              <a:t>sekä vahvistamiseksi koronapandemian jälkihoidossa (valtioneuvosto 2020-2021)</a:t>
            </a:r>
          </a:p>
          <a:p>
            <a:r>
              <a:rPr lang="fi-FI" dirty="0"/>
              <a:t>Koronakriisillä huomattavat vaikutukset lasten, nuorten ja perheiden hyvinvointiin ja oikeuksien toteutumiseen</a:t>
            </a:r>
          </a:p>
          <a:p>
            <a:r>
              <a:rPr lang="fi-FI" dirty="0"/>
              <a:t>Eriarvoisuus lasten ja nuorten keskuudessa</a:t>
            </a:r>
          </a:p>
          <a:p>
            <a:r>
              <a:rPr lang="fi-FI" dirty="0"/>
              <a:t>Ei välitöntä terveysuhkaa –ongelmat näkyvät pitkän ajan kuluessa</a:t>
            </a:r>
          </a:p>
        </p:txBody>
      </p:sp>
    </p:spTree>
    <p:extLst>
      <p:ext uri="{BB962C8B-B14F-4D97-AF65-F5344CB8AC3E}">
        <p14:creationId xmlns:p14="http://schemas.microsoft.com/office/powerpoint/2010/main" val="2071686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Koronan vaikutus lasten ja nuorten hyvinvointiin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Turvattomuus, epävarmuus, ahdistus lisääntynyt, erityisesti jo ennestään psyykkisesti oireilevilla lapsilla ja nuorilla</a:t>
            </a:r>
          </a:p>
          <a:p>
            <a:r>
              <a:rPr lang="fi-FI" dirty="0"/>
              <a:t>Myös vanhemmuus kriisin aikana kovilla /työttömyys, päihteiden käyttö, väkivalta ja kerrannaisvaikutukset näistä)</a:t>
            </a:r>
          </a:p>
          <a:p>
            <a:r>
              <a:rPr lang="fi-FI" dirty="0"/>
              <a:t>Tarvitaan ensivaiheen toimia sekä pitkäkestoisia toimia</a:t>
            </a:r>
          </a:p>
          <a:p>
            <a:r>
              <a:rPr lang="fi-FI" dirty="0"/>
              <a:t>Monet lasten ja nuorten palvelut ovat olleet katkolla tai toimintoja on supistettu – johtaneet huomattavaan </a:t>
            </a:r>
            <a:r>
              <a:rPr lang="fi-FI" dirty="0" err="1"/>
              <a:t>sosiaali</a:t>
            </a:r>
            <a:r>
              <a:rPr lang="fi-FI" dirty="0"/>
              <a:t>- ja terveyspalvelujen alikäyttöön</a:t>
            </a:r>
          </a:p>
        </p:txBody>
      </p:sp>
    </p:spTree>
    <p:extLst>
      <p:ext uri="{BB962C8B-B14F-4D97-AF65-F5344CB8AC3E}">
        <p14:creationId xmlns:p14="http://schemas.microsoft.com/office/powerpoint/2010/main" val="42685728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Hietaharju, Nuuttila: Käytännön mielenterveystyö</a:t>
            </a:r>
          </a:p>
          <a:p>
            <a:r>
              <a:rPr lang="fi-FI" dirty="0"/>
              <a:t>THL Mielenterveyden ja häiriöiden ehkäisy</a:t>
            </a:r>
          </a:p>
          <a:p>
            <a:r>
              <a:rPr lang="fi-FI" dirty="0" err="1"/>
              <a:t>Kymsote</a:t>
            </a:r>
            <a:r>
              <a:rPr lang="fi-FI" dirty="0"/>
              <a:t> mielenterveyspalvelut</a:t>
            </a:r>
          </a:p>
          <a:p>
            <a:r>
              <a:rPr lang="fi-FI" dirty="0"/>
              <a:t>Mielenterveystalo</a:t>
            </a:r>
          </a:p>
          <a:p>
            <a:r>
              <a:rPr lang="fi-FI" dirty="0" err="1"/>
              <a:t>Kakspy</a:t>
            </a:r>
            <a:r>
              <a:rPr lang="fi-FI" dirty="0"/>
              <a:t> –</a:t>
            </a:r>
            <a:r>
              <a:rPr lang="fi-FI" dirty="0" err="1"/>
              <a:t>omais</a:t>
            </a:r>
            <a:r>
              <a:rPr lang="fi-FI" dirty="0"/>
              <a:t>- ja läheistyönkehittämisprojekti</a:t>
            </a:r>
          </a:p>
          <a:p>
            <a:r>
              <a:rPr lang="fi-FI" dirty="0"/>
              <a:t>Klubitalo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561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ielenterveys- ja kriisipalvelut - Toisen asteen yhtey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2088" y="1341120"/>
            <a:ext cx="6454232" cy="469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4081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Kiitos</a:t>
            </a:r>
          </a:p>
        </p:txBody>
      </p:sp>
      <p:pic>
        <p:nvPicPr>
          <p:cNvPr id="8194" name="Picture 2" descr="Mielenterveys- ja päihdepalvelut | espoo.f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258" y="653143"/>
            <a:ext cx="7039429" cy="5495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73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itä mielenterveys on? on Vim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371" y="923108"/>
            <a:ext cx="9492343" cy="567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32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Mielenterveys ja siihen vaikuttavat tekijät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Perimä</a:t>
            </a:r>
          </a:p>
          <a:p>
            <a:r>
              <a:rPr lang="fi-FI" b="1" dirty="0"/>
              <a:t>Biologiset tekijät</a:t>
            </a:r>
          </a:p>
          <a:p>
            <a:r>
              <a:rPr lang="fi-FI" b="1" dirty="0"/>
              <a:t>Sosiaaliset ja vuorovaikutukselliset tekijät</a:t>
            </a:r>
          </a:p>
          <a:p>
            <a:r>
              <a:rPr lang="fi-FI" b="1" dirty="0"/>
              <a:t>Yhteiskunnan rakenteelliset tekijät</a:t>
            </a:r>
          </a:p>
          <a:p>
            <a:r>
              <a:rPr lang="fi-FI" b="1" dirty="0"/>
              <a:t>Kulttuuriset  arvot</a:t>
            </a:r>
          </a:p>
          <a:p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345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Mielenterveyttä suojaavat tekijät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751546"/>
              </p:ext>
            </p:extLst>
          </p:nvPr>
        </p:nvGraphicFramePr>
        <p:xfrm>
          <a:off x="5118100" y="803275"/>
          <a:ext cx="6281738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0869">
                  <a:extLst>
                    <a:ext uri="{9D8B030D-6E8A-4147-A177-3AD203B41FA5}">
                      <a16:colId xmlns:a16="http://schemas.microsoft.com/office/drawing/2014/main" val="4150768343"/>
                    </a:ext>
                  </a:extLst>
                </a:gridCol>
                <a:gridCol w="3140869">
                  <a:extLst>
                    <a:ext uri="{9D8B030D-6E8A-4147-A177-3AD203B41FA5}">
                      <a16:colId xmlns:a16="http://schemas.microsoft.com/office/drawing/2014/main" val="708129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Sisäiset</a:t>
                      </a:r>
                      <a:r>
                        <a:rPr lang="fi-FI" baseline="0" dirty="0"/>
                        <a:t> suojaavat tekijät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Ulkoiset suojaavat tekijät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30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Hyvä</a:t>
                      </a:r>
                      <a:r>
                        <a:rPr lang="fi-FI" sz="1600" baseline="0" dirty="0"/>
                        <a:t> terveys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Ruoka ja suoja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277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Myönteiset</a:t>
                      </a:r>
                      <a:r>
                        <a:rPr lang="fi-FI" sz="1600" baseline="0" dirty="0"/>
                        <a:t> varhaiset ihmissuhteet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Sosiaalinen tuki: perhe</a:t>
                      </a:r>
                      <a:r>
                        <a:rPr lang="fi-FI" sz="1600" baseline="0" dirty="0"/>
                        <a:t> ja ystävät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545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Riittävä</a:t>
                      </a:r>
                      <a:r>
                        <a:rPr lang="fi-FI" sz="1600" baseline="0" dirty="0"/>
                        <a:t>n hyvä itsetunto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Myönteiset</a:t>
                      </a:r>
                      <a:r>
                        <a:rPr lang="fi-FI" sz="1600" baseline="0" dirty="0"/>
                        <a:t> mallit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336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Hyväksytyksi tulemisen</a:t>
                      </a:r>
                      <a:r>
                        <a:rPr lang="fi-FI" sz="1600" baseline="0" dirty="0"/>
                        <a:t> tunne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suvaitsevaisuus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67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ongelmanratkaisutaidot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koulutusmahdollisuudet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894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oppimiskyky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Työ ja muu toimeentulo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19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Ristiriitojen käsittelytaidot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Työyhteisön ja esimiehen tuki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35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vuorovaikutustaidot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Kuulluksi tuleminen ja vaikuttamisen mahdollisuudet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337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Kyky tyydyttäviin ihmissuhteisiin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Turvallinen</a:t>
                      </a:r>
                      <a:r>
                        <a:rPr lang="fi-FI" sz="1600" baseline="0" dirty="0"/>
                        <a:t> elinympäristö</a:t>
                      </a:r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59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Mahdollisuus</a:t>
                      </a:r>
                      <a:r>
                        <a:rPr lang="fi-FI" sz="1600" baseline="0" dirty="0"/>
                        <a:t> toteuttaa itseään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Toimiva yhteiskuntarakenne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711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1600" dirty="0"/>
                        <a:t>huumori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554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0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Mielenterveyttä haavoittavat tekijät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929935"/>
              </p:ext>
            </p:extLst>
          </p:nvPr>
        </p:nvGraphicFramePr>
        <p:xfrm>
          <a:off x="5118100" y="803275"/>
          <a:ext cx="6281738" cy="587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0869">
                  <a:extLst>
                    <a:ext uri="{9D8B030D-6E8A-4147-A177-3AD203B41FA5}">
                      <a16:colId xmlns:a16="http://schemas.microsoft.com/office/drawing/2014/main" val="1381065555"/>
                    </a:ext>
                  </a:extLst>
                </a:gridCol>
                <a:gridCol w="3140869">
                  <a:extLst>
                    <a:ext uri="{9D8B030D-6E8A-4147-A177-3AD203B41FA5}">
                      <a16:colId xmlns:a16="http://schemas.microsoft.com/office/drawing/2014/main" val="1726661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Sisäiset</a:t>
                      </a:r>
                      <a:r>
                        <a:rPr lang="fi-FI" baseline="0" dirty="0"/>
                        <a:t> haavoittavat tekijät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Ulkoiset haavoittavat</a:t>
                      </a:r>
                      <a:r>
                        <a:rPr lang="fi-FI" baseline="0" dirty="0"/>
                        <a:t> tekijät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000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sairaudet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Puute</a:t>
                      </a:r>
                      <a:r>
                        <a:rPr lang="fi-FI" baseline="0" dirty="0"/>
                        <a:t> ja kodittomuus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38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Itsetunnon haavoittuvuus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Erot</a:t>
                      </a:r>
                      <a:r>
                        <a:rPr lang="fi-FI" baseline="0" dirty="0"/>
                        <a:t> ja menetykset ihmissuhteissa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566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Avuttomuuden tunne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Hyväksikäyttö</a:t>
                      </a:r>
                      <a:r>
                        <a:rPr lang="fi-FI" baseline="0" dirty="0"/>
                        <a:t> ja väkivalta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33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Huonot ihmissuhteet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Kiusaaminen, suvaitsemattomuus ja syrjintä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453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Seksuaaliset</a:t>
                      </a:r>
                      <a:r>
                        <a:rPr lang="fi-FI" baseline="0" dirty="0"/>
                        <a:t> ongelmat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Työttömyys ja sen uhka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133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Huono</a:t>
                      </a:r>
                      <a:r>
                        <a:rPr lang="fi-FI" baseline="0" dirty="0"/>
                        <a:t> sosiaalinen asema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Päihteiden käyttö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570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eristäytyneisyys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Syrjäytyminen</a:t>
                      </a:r>
                      <a:r>
                        <a:rPr lang="fi-FI" baseline="0" dirty="0"/>
                        <a:t> ja köyhyys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423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vieraantuneisuus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Mielenterveysongelmat</a:t>
                      </a:r>
                      <a:r>
                        <a:rPr lang="fi-FI" baseline="0" dirty="0"/>
                        <a:t> perheessä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092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Haitallinen esim. väkivaltainen tai muuten epäsosiaalinen</a:t>
                      </a:r>
                      <a:r>
                        <a:rPr lang="fi-FI" baseline="0" dirty="0"/>
                        <a:t> elinympäristö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941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86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Miten mielenterveyden häiriöitä voitaisiin ehkäistä?</a:t>
            </a:r>
          </a:p>
        </p:txBody>
      </p:sp>
    </p:spTree>
    <p:extLst>
      <p:ext uri="{BB962C8B-B14F-4D97-AF65-F5344CB8AC3E}">
        <p14:creationId xmlns:p14="http://schemas.microsoft.com/office/powerpoint/2010/main" val="3674076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Mielenterveydenhäiriöiden ehkäisy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parantamalla ihmisten välisiä sosiaalisia suhteita.</a:t>
            </a:r>
          </a:p>
          <a:p>
            <a:r>
              <a:rPr lang="fi-FI" dirty="0"/>
              <a:t>vähentämällä päihteiden käyttöä</a:t>
            </a:r>
          </a:p>
          <a:p>
            <a:r>
              <a:rPr lang="fi-FI" dirty="0"/>
              <a:t>tarjoamalla apua perheiden ongelmiin.</a:t>
            </a:r>
          </a:p>
          <a:p>
            <a:r>
              <a:rPr lang="fi-FI" dirty="0"/>
              <a:t>tukemalla oppimisvaikeuksista koulussa kärsiviä lapsia ja nuoria.</a:t>
            </a:r>
          </a:p>
          <a:p>
            <a:r>
              <a:rPr lang="fi-FI" dirty="0"/>
              <a:t>puuttumalla kiusaamiseen, väkivaltaan ja hyväksikäyttöön.</a:t>
            </a:r>
          </a:p>
          <a:p>
            <a:r>
              <a:rPr lang="fi-FI" dirty="0"/>
              <a:t>ehkäisemällä syrjäytymistä</a:t>
            </a:r>
          </a:p>
          <a:p>
            <a:r>
              <a:rPr lang="fi-FI" dirty="0"/>
              <a:t>kehittämällä elinympäristöä.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622186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494</TotalTime>
  <Words>794</Words>
  <Application>Microsoft Office PowerPoint</Application>
  <PresentationFormat>Laajakuva</PresentationFormat>
  <Paragraphs>160</Paragraphs>
  <Slides>30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30</vt:i4>
      </vt:variant>
    </vt:vector>
  </HeadingPairs>
  <TitlesOfParts>
    <vt:vector size="34" baseType="lpstr">
      <vt:lpstr>Calibri Light</vt:lpstr>
      <vt:lpstr>Rockwell</vt:lpstr>
      <vt:lpstr>Wingdings</vt:lpstr>
      <vt:lpstr>Atlas</vt:lpstr>
      <vt:lpstr>Mielenterveyden edistäminen </vt:lpstr>
      <vt:lpstr>Opiskelija osaa</vt:lpstr>
      <vt:lpstr>PowerPoint-esitys</vt:lpstr>
      <vt:lpstr>PowerPoint-esitys</vt:lpstr>
      <vt:lpstr>Mielenterveys ja siihen vaikuttavat tekijät</vt:lpstr>
      <vt:lpstr>Mielenterveyttä suojaavat tekijät</vt:lpstr>
      <vt:lpstr>Mielenterveyttä haavoittavat tekijät</vt:lpstr>
      <vt:lpstr>Kysymys</vt:lpstr>
      <vt:lpstr>Mielenterveydenhäiriöiden ehkäisy</vt:lpstr>
      <vt:lpstr>Kysymys </vt:lpstr>
      <vt:lpstr>Mielenterveyden häiriön oireet</vt:lpstr>
      <vt:lpstr>Mielenterveyden häiriön oireet</vt:lpstr>
      <vt:lpstr>PowerPoint-esitys</vt:lpstr>
      <vt:lpstr>Mistä apua mielenterveysongelmiin?</vt:lpstr>
      <vt:lpstr>Mielenterveys- ja päihdepoliklinikat</vt:lpstr>
      <vt:lpstr>Yleissairaalapsykiatrian poliklinikka</vt:lpstr>
      <vt:lpstr>Psykiatrinen osastohoito</vt:lpstr>
      <vt:lpstr>Nuorisopsykiatrian poliklinikka</vt:lpstr>
      <vt:lpstr>Lastenspsykiarian poliklinikka ja osasto</vt:lpstr>
      <vt:lpstr>Asumispalvelut</vt:lpstr>
      <vt:lpstr>Valtakunnallisia palveluja</vt:lpstr>
      <vt:lpstr>Tehtävä</vt:lpstr>
      <vt:lpstr>PowerPoint-esitys</vt:lpstr>
      <vt:lpstr>PowerPoint-esitys</vt:lpstr>
      <vt:lpstr>PowerPoint-esitys</vt:lpstr>
      <vt:lpstr>Tutkimustietoa esimerkkinä korona</vt:lpstr>
      <vt:lpstr>Koronan vaikutus lasten ja nuorten hyvinvointiin</vt:lpstr>
      <vt:lpstr>Koronan vaikutus lasten ja nuorten hyvinvointiin</vt:lpstr>
      <vt:lpstr>Lähteet</vt:lpstr>
      <vt:lpstr>Kiitos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Mielenterveyden edistäminen</dc:title>
  <dc:creator>Huttunen Anne</dc:creator>
  <cp:lastModifiedBy>Huttunen Anne</cp:lastModifiedBy>
  <cp:revision>34</cp:revision>
  <dcterms:created xsi:type="dcterms:W3CDTF">2021-02-17T14:34:33Z</dcterms:created>
  <dcterms:modified xsi:type="dcterms:W3CDTF">2022-03-30T13:23:32Z</dcterms:modified>
</cp:coreProperties>
</file>