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7" r:id="rId11"/>
    <p:sldId id="266" r:id="rId12"/>
    <p:sldId id="269" r:id="rId13"/>
    <p:sldId id="268" r:id="rId14"/>
    <p:sldId id="270" r:id="rId15"/>
    <p:sldId id="271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-832" y="-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51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73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82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05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40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49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76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89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99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2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853369"/>
            <a:ext cx="10363200" cy="3088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0D4E46AA-1EC0-4433-9956-E798E94A6FB7}" type="datetimeFigureOut">
              <a:rPr lang="en-US" smtClean="0"/>
              <a:pPr/>
              <a:t>3/8/2022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9B62C-3402-4623-9A7C-AA048B56F8C3}"/>
              </a:ext>
            </a:extLst>
          </p:cNvPr>
          <p:cNvCxnSpPr>
            <a:cxnSpLocks/>
          </p:cNvCxnSpPr>
          <p:nvPr/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06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7196A52A-8B2D-4E62-AA2E-03B7A26FFB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9D00D9-C4F5-471E-BE2C-126CB112A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9D57177-17F3-476A-82CC-276715B79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914400"/>
            <a:ext cx="4892948" cy="3427867"/>
          </a:xfrm>
        </p:spPr>
        <p:txBody>
          <a:bodyPr anchor="t">
            <a:normAutofit/>
          </a:bodyPr>
          <a:lstStyle/>
          <a:p>
            <a:r>
              <a:rPr lang="fi-FI" dirty="0">
                <a:solidFill>
                  <a:srgbClr val="FFFFFF"/>
                </a:solidFill>
              </a:rPr>
              <a:t>ihmiskäsitykset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71B1415-7BFC-4109-ADEE-C2D6064E0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5290" y="5253051"/>
            <a:ext cx="4892948" cy="812923"/>
          </a:xfrm>
        </p:spPr>
        <p:txBody>
          <a:bodyPr anchor="t">
            <a:normAutofit fontScale="92500"/>
          </a:bodyPr>
          <a:lstStyle/>
          <a:p>
            <a:r>
              <a:rPr lang="fi-FI" dirty="0">
                <a:solidFill>
                  <a:srgbClr val="FFFFFF"/>
                </a:solidFill>
              </a:rPr>
              <a:t>Kunto </a:t>
            </a:r>
            <a:r>
              <a:rPr lang="fi-FI" dirty="0" err="1">
                <a:solidFill>
                  <a:srgbClr val="FFFFFF"/>
                </a:solidFill>
              </a:rPr>
              <a:t>eat</a:t>
            </a:r>
            <a:r>
              <a:rPr lang="fi-FI" dirty="0">
                <a:solidFill>
                  <a:srgbClr val="FFFFFF"/>
                </a:solidFill>
              </a:rPr>
              <a:t> asiantuntijana toimiminen asiakkaan </a:t>
            </a:r>
            <a:r>
              <a:rPr lang="fi-FI" dirty="0" err="1">
                <a:solidFill>
                  <a:srgbClr val="FFFFFF"/>
                </a:solidFill>
              </a:rPr>
              <a:t>toim.ymp</a:t>
            </a:r>
            <a:r>
              <a:rPr lang="fi-FI" dirty="0">
                <a:solidFill>
                  <a:srgbClr val="FFFFFF"/>
                </a:solidFill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7529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67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598456-1554-4DCB-84B3-2B8A3573A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Sosiokulttuurinen ihmiskäsitys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62645D-446C-44F5-A17C-C28F00C6B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 Korostaa persoonaa arvona sinänsä, mutta ei toisista irrallaan vaan suhteessa yhteisöön, osallisena, osallistuvana ja subjektina (tekijänä, toimijana) </a:t>
            </a:r>
          </a:p>
          <a:p>
            <a:r>
              <a:rPr lang="fi-FI" dirty="0"/>
              <a:t> Kokemus omasta </a:t>
            </a:r>
            <a:r>
              <a:rPr lang="fi-FI" dirty="0" err="1"/>
              <a:t>subjektiudesta</a:t>
            </a:r>
            <a:r>
              <a:rPr lang="fi-FI" dirty="0"/>
              <a:t>, oman persoonan erityislaadusta ja itseä koskevaan päätöksentekoon vaikuttamisesta, auttaa yksilöä arjessa selviytymisessä. </a:t>
            </a:r>
          </a:p>
          <a:p>
            <a:r>
              <a:rPr lang="fi-FI" dirty="0"/>
              <a:t> Ihmisten uskotaan omaavan kaikki ne ominaisuudet, joita yksilön parhaaseen mahdolliseen kehitykseen tarvitaan</a:t>
            </a:r>
          </a:p>
        </p:txBody>
      </p:sp>
    </p:spTree>
    <p:extLst>
      <p:ext uri="{BB962C8B-B14F-4D97-AF65-F5344CB8AC3E}">
        <p14:creationId xmlns:p14="http://schemas.microsoft.com/office/powerpoint/2010/main" val="97141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4BE8B5A-381C-43A7-B306-A8424A079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290237"/>
            <a:ext cx="4491547" cy="1500962"/>
          </a:xfrm>
        </p:spPr>
        <p:txBody>
          <a:bodyPr anchor="b">
            <a:normAutofit/>
          </a:bodyPr>
          <a:lstStyle/>
          <a:p>
            <a:r>
              <a:rPr lang="fi-FI" dirty="0"/>
              <a:t>Sosiokulttuurinen ihmiskäsitys 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003C1A2-B7E2-4970-9FD4-A21E56A0D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628" y="951750"/>
            <a:ext cx="4491547" cy="299810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DAFE29-04A0-463D-818A-CF92F3272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770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CE17571-1A53-426E-A102-F0488842F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366284"/>
            <a:ext cx="4796346" cy="4416409"/>
          </a:xfrm>
        </p:spPr>
        <p:txBody>
          <a:bodyPr anchor="t">
            <a:normAutofit/>
          </a:bodyPr>
          <a:lstStyle/>
          <a:p>
            <a:r>
              <a:rPr lang="fi-FI" dirty="0"/>
              <a:t> ”Lapsi/ vanhus on oras – ja oraassa on kaikki mitä kasvuun tarvitaan.” </a:t>
            </a:r>
          </a:p>
          <a:p>
            <a:r>
              <a:rPr lang="fi-FI" dirty="0"/>
              <a:t>Yksilön ja yhteisön välisestä suhteesta riippuu kuinka hyvin mahdollisuudet saadaan käyttöön </a:t>
            </a:r>
          </a:p>
          <a:p>
            <a:r>
              <a:rPr lang="fi-FI" dirty="0"/>
              <a:t> Ihmisten välisessä kohtaamisessa kunnioittava suhtautuminen, todellinen kumppanuus, joka uskoo kasvun, kehityksen ja muutoksen mahdollisuuteen.</a:t>
            </a:r>
          </a:p>
        </p:txBody>
      </p:sp>
    </p:spTree>
    <p:extLst>
      <p:ext uri="{BB962C8B-B14F-4D97-AF65-F5344CB8AC3E}">
        <p14:creationId xmlns:p14="http://schemas.microsoft.com/office/powerpoint/2010/main" val="2835898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9EC4BCE-3D22-4F05-AE4A-CD43D3639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038" y="1371600"/>
            <a:ext cx="3924562" cy="1314443"/>
          </a:xfrm>
        </p:spPr>
        <p:txBody>
          <a:bodyPr>
            <a:normAutofit/>
          </a:bodyPr>
          <a:lstStyle/>
          <a:p>
            <a:r>
              <a:rPr lang="fi-FI" sz="3700"/>
              <a:t>Sosiokulttuurinen ihmiskäsitys </a:t>
            </a:r>
          </a:p>
        </p:txBody>
      </p:sp>
      <p:pic>
        <p:nvPicPr>
          <p:cNvPr id="5" name="Picture 4" descr="Istuu henkilöt, jotka ovat käytössä ja aurinko">
            <a:extLst>
              <a:ext uri="{FF2B5EF4-FFF2-40B4-BE49-F238E27FC236}">
                <a16:creationId xmlns:a16="http://schemas.microsoft.com/office/drawing/2014/main" id="{0583B562-3597-46CB-B733-242AA9591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26" r="8285" b="-1"/>
          <a:stretch/>
        </p:blipFill>
        <p:spPr>
          <a:xfrm>
            <a:off x="20" y="10"/>
            <a:ext cx="6512527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1422F5-4221-4812-AFD9-5479C6D60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37121" y="1031005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10AEC16-AF66-45DA-BD1A-FDF315242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037" y="2853368"/>
            <a:ext cx="4339430" cy="385223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fi-FI" sz="1800" dirty="0"/>
              <a:t>Optimistinen ihmiskäsitys </a:t>
            </a:r>
          </a:p>
          <a:p>
            <a:pPr>
              <a:lnSpc>
                <a:spcPct val="110000"/>
              </a:lnSpc>
            </a:pPr>
            <a:r>
              <a:rPr lang="fi-FI" sz="1800" dirty="0"/>
              <a:t> jokainen ihminen kykenee reflektioon, dialogiin ja päätöksentekoon </a:t>
            </a:r>
          </a:p>
          <a:p>
            <a:pPr>
              <a:lnSpc>
                <a:spcPct val="110000"/>
              </a:lnSpc>
            </a:pPr>
            <a:r>
              <a:rPr lang="fi-FI" sz="1800" dirty="0"/>
              <a:t>Yksilön lisäksi ryhmä on merkittävä </a:t>
            </a:r>
          </a:p>
          <a:p>
            <a:pPr>
              <a:lnSpc>
                <a:spcPct val="110000"/>
              </a:lnSpc>
            </a:pPr>
            <a:r>
              <a:rPr lang="fi-FI" sz="1800" dirty="0"/>
              <a:t>vain dialogissa ja vuorovaikutuksessa toisten kanssa ihmisen on mahdollista rikastua ja kasvaa </a:t>
            </a:r>
          </a:p>
          <a:p>
            <a:pPr>
              <a:lnSpc>
                <a:spcPct val="110000"/>
              </a:lnSpc>
            </a:pPr>
            <a:r>
              <a:rPr lang="fi-FI" sz="1800" dirty="0"/>
              <a:t> Lisäksi uskotaan organisoituun toimintaan, yhdistymiseen ja yhdistyksiin</a:t>
            </a:r>
          </a:p>
        </p:txBody>
      </p:sp>
    </p:spTree>
    <p:extLst>
      <p:ext uri="{BB962C8B-B14F-4D97-AF65-F5344CB8AC3E}">
        <p14:creationId xmlns:p14="http://schemas.microsoft.com/office/powerpoint/2010/main" val="3547719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A564A7-3D6B-4589-B886-B9343A22E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Sosiokulttuurinen ihmiskäsitys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557C386-354C-4659-86ED-418E92420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 Jokainen yksilö pystyy vaikuttamaan muutosta siinä yhteiskunnassa jossa hän elää </a:t>
            </a:r>
          </a:p>
          <a:p>
            <a:r>
              <a:rPr lang="fi-FI" dirty="0"/>
              <a:t>mukana vapautuksen ulottuvuus </a:t>
            </a:r>
          </a:p>
          <a:p>
            <a:r>
              <a:rPr lang="fi-FI" dirty="0"/>
              <a:t> Pyrkimyksenä on yksilöiden ja ryhmien elämänlaadun parantaminen yhteiskunnassa siten, että ihmiset rohkaistaan osallistumaan kunnioittaen heidän itsemääräämisoikeuttaan.</a:t>
            </a:r>
          </a:p>
        </p:txBody>
      </p:sp>
    </p:spTree>
    <p:extLst>
      <p:ext uri="{BB962C8B-B14F-4D97-AF65-F5344CB8AC3E}">
        <p14:creationId xmlns:p14="http://schemas.microsoft.com/office/powerpoint/2010/main" val="3674375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A43F44-EFB5-4ED6-9D34-8FE7D0703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8495" y="1371600"/>
            <a:ext cx="4079987" cy="1314443"/>
          </a:xfrm>
        </p:spPr>
        <p:txBody>
          <a:bodyPr>
            <a:normAutofit/>
          </a:bodyPr>
          <a:lstStyle/>
          <a:p>
            <a:r>
              <a:rPr lang="fi-FI" dirty="0"/>
              <a:t>Elämänkatsomus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510D2F-80EE-44CA-8429-B632A2A43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132" y="1493262"/>
            <a:ext cx="5563652" cy="371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8D00D77-D299-4699-8F8E-BD436FF71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15786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29A595-1ACA-4275-AD22-6695A7868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8495" y="2853369"/>
            <a:ext cx="4079988" cy="3088460"/>
          </a:xfrm>
        </p:spPr>
        <p:txBody>
          <a:bodyPr>
            <a:normAutofit/>
          </a:bodyPr>
          <a:lstStyle/>
          <a:p>
            <a:r>
              <a:rPr lang="fi-FI" b="0" i="0" dirty="0">
                <a:effectLst/>
                <a:latin typeface="Arial" panose="020B0604020202020204" pitchFamily="34" charset="0"/>
              </a:rPr>
              <a:t> </a:t>
            </a:r>
            <a:r>
              <a:rPr lang="fi-FI" b="0" i="0" dirty="0">
                <a:effectLst/>
                <a:latin typeface="Grandview Display" panose="020B0502040204020203" pitchFamily="34" charset="0"/>
              </a:rPr>
              <a:t>määritelty muun muassa kokonaiskäsitykseksi ihmiselämän merkityksestä.</a:t>
            </a:r>
            <a:endParaRPr lang="fi-FI" b="0" i="0" baseline="30000" dirty="0">
              <a:effectLst/>
              <a:latin typeface="Grandview Display" panose="020B0502040204020203" pitchFamily="34" charset="0"/>
            </a:endParaRPr>
          </a:p>
          <a:p>
            <a:r>
              <a:rPr lang="fi-FI" b="0" i="0" dirty="0">
                <a:effectLst/>
                <a:latin typeface="Grandview Display" panose="020B0502040204020203" pitchFamily="34" charset="0"/>
              </a:rPr>
              <a:t> Elämänkatsomuksella saatetaan tarkoittaa samaa kuin maailmankatsomus</a:t>
            </a:r>
            <a:endParaRPr lang="fi-FI" dirty="0">
              <a:latin typeface="Grandview Display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645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0446993-309E-45FC-AF42-0796645A8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8495" y="1371600"/>
            <a:ext cx="4079987" cy="1314443"/>
          </a:xfrm>
        </p:spPr>
        <p:txBody>
          <a:bodyPr>
            <a:normAutofit/>
          </a:bodyPr>
          <a:lstStyle/>
          <a:p>
            <a:r>
              <a:rPr lang="fi-FI" dirty="0"/>
              <a:t>Vakaumus</a:t>
            </a:r>
          </a:p>
        </p:txBody>
      </p:sp>
      <p:pic>
        <p:nvPicPr>
          <p:cNvPr id="2050" name="Picture 2" descr="Mies, Portaat, Taivas, Vanha Mies">
            <a:extLst>
              <a:ext uri="{FF2B5EF4-FFF2-40B4-BE49-F238E27FC236}">
                <a16:creationId xmlns:a16="http://schemas.microsoft.com/office/drawing/2014/main" id="{106A3F63-608B-4F5E-89CC-FC65D5E5F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131" y="1797760"/>
            <a:ext cx="5799963" cy="326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8D00D77-D299-4699-8F8E-BD436FF71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15786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8A759A1-BDED-42D7-A273-12516D2D3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8495" y="2853369"/>
            <a:ext cx="4079988" cy="3088460"/>
          </a:xfrm>
        </p:spPr>
        <p:txBody>
          <a:bodyPr>
            <a:normAutofit/>
          </a:bodyPr>
          <a:lstStyle/>
          <a:p>
            <a:r>
              <a:rPr lang="fi-FI" dirty="0"/>
              <a:t>Vakaa käsitys jostain perusluonteisesta asiasta</a:t>
            </a:r>
          </a:p>
          <a:p>
            <a:r>
              <a:rPr lang="fi-FI" dirty="0"/>
              <a:t>Voi olla uskonnollinen, poliittinen, tiedollinen</a:t>
            </a:r>
          </a:p>
        </p:txBody>
      </p:sp>
    </p:spTree>
    <p:extLst>
      <p:ext uri="{BB962C8B-B14F-4D97-AF65-F5344CB8AC3E}">
        <p14:creationId xmlns:p14="http://schemas.microsoft.com/office/powerpoint/2010/main" val="3820842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FC200F9-EF6C-4874-ABE7-2CCADCF6A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4079987" cy="1314443"/>
          </a:xfrm>
        </p:spPr>
        <p:txBody>
          <a:bodyPr>
            <a:normAutofit/>
          </a:bodyPr>
          <a:lstStyle/>
          <a:p>
            <a:r>
              <a:rPr lang="fi-FI" dirty="0"/>
              <a:t>Ihmiskäsitys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989DCC-2180-4989-9EF3-D6F4A75E8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853369"/>
            <a:ext cx="4079988" cy="3088460"/>
          </a:xfrm>
        </p:spPr>
        <p:txBody>
          <a:bodyPr>
            <a:normAutofit/>
          </a:bodyPr>
          <a:lstStyle/>
          <a:p>
            <a:r>
              <a:rPr lang="fi-FI" b="0" i="0">
                <a:effectLst/>
                <a:latin typeface="Grandview Display" panose="020B0502040204020203" pitchFamily="34" charset="0"/>
              </a:rPr>
              <a:t>on yksilön tai yhteisön käsitys siitä, mikä on ihminen</a:t>
            </a:r>
          </a:p>
          <a:p>
            <a:pPr marL="0" indent="0">
              <a:buNone/>
            </a:pPr>
            <a:r>
              <a:rPr lang="fi-FI" b="0" i="0">
                <a:effectLst/>
                <a:latin typeface="Grandview Display" panose="020B0502040204020203" pitchFamily="34" charset="0"/>
              </a:rPr>
              <a:t> –&gt; mikä on ihmisen olemus, alkuperä ja päämäärä, mikä asema ihmisellä on suhteessa toisiin ja ympäristöön.</a:t>
            </a:r>
            <a:endParaRPr lang="fi-FI">
              <a:latin typeface="Grandview Display" panose="020B0502040204020203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0AB5DC9-CAAA-4819-8F47-E4D52D53F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569" y="1500512"/>
            <a:ext cx="5799963" cy="385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73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C0BE685-DC9C-4673-9732-7AD76E052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4079987" cy="1314443"/>
          </a:xfrm>
        </p:spPr>
        <p:txBody>
          <a:bodyPr>
            <a:normAutofit/>
          </a:bodyPr>
          <a:lstStyle/>
          <a:p>
            <a:r>
              <a:rPr lang="fi-FI" dirty="0"/>
              <a:t>Naturalistinen ihmiskäsitys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AAE01B4-B45A-4D2A-BDFA-1219934F3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853368"/>
            <a:ext cx="6196207" cy="365919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fi-FI" sz="1800" dirty="0"/>
              <a:t>Ihminen on olento, joka ei poikkea kovin paljon eläimistä: ajattelulle ja toiminnalle on olemassa aina jokin syy, joka voidaan saada selville. </a:t>
            </a:r>
          </a:p>
          <a:p>
            <a:pPr>
              <a:lnSpc>
                <a:spcPct val="110000"/>
              </a:lnSpc>
            </a:pPr>
            <a:r>
              <a:rPr lang="fi-FI" sz="1800" dirty="0"/>
              <a:t>Ihminen ei ole henkinen olento vaan pelkästään ainetta: siksi hänen toimintansa on samanlaista kuin jonkin koneen toiminta. </a:t>
            </a:r>
          </a:p>
          <a:p>
            <a:pPr>
              <a:lnSpc>
                <a:spcPct val="110000"/>
              </a:lnSpc>
            </a:pPr>
            <a:r>
              <a:rPr lang="fi-FI" sz="1800" dirty="0"/>
              <a:t>Mahdollisiin käyttöhäiriöihin on selkeä syy ja tämä syy – korjaamalla vika ihminen toimii taas.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DEF7838-FDE2-431A-AE5C-E2AA57AED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607" y="2448559"/>
            <a:ext cx="4437925" cy="282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21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3385A4B-CC41-4FF1-8EED-DA9D6E670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290237"/>
            <a:ext cx="4491547" cy="1500962"/>
          </a:xfrm>
        </p:spPr>
        <p:txBody>
          <a:bodyPr anchor="b">
            <a:normAutofit/>
          </a:bodyPr>
          <a:lstStyle/>
          <a:p>
            <a:r>
              <a:rPr lang="fi-FI" dirty="0"/>
              <a:t>Humanistinen ihmiskäsitys 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7511FF7-A787-47C6-8F90-FDC6B094E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970" y="842137"/>
            <a:ext cx="2758863" cy="321733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DAFE29-04A0-463D-818A-CF92F3272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770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B5D8679-011D-41B6-8430-FB7CFC836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366284"/>
            <a:ext cx="4796346" cy="4416409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fi-FI" sz="1700"/>
              <a:t>Uskotaan ihmisen tahtoon, hyvyyteen, luovuuteen sekä kykyyn kasvuun ja kehittymiseen.</a:t>
            </a:r>
          </a:p>
          <a:p>
            <a:pPr>
              <a:lnSpc>
                <a:spcPct val="110000"/>
              </a:lnSpc>
            </a:pPr>
            <a:r>
              <a:rPr lang="fi-FI" sz="1700"/>
              <a:t>Ihminen nähdään vapaana, itseohjautuvana ja tavoitteellisesti toimivana yksilönä, joka luottaa itse omiin kehitysmahdollisuuksiinsa. </a:t>
            </a:r>
          </a:p>
          <a:p>
            <a:pPr>
              <a:lnSpc>
                <a:spcPct val="110000"/>
              </a:lnSpc>
            </a:pPr>
            <a:r>
              <a:rPr lang="fi-FI" sz="1700"/>
              <a:t>Kehittyäkseen ihminen tarvitsee osakseen myönteistä huomiota ja rakkautta. </a:t>
            </a:r>
          </a:p>
          <a:p>
            <a:pPr>
              <a:lnSpc>
                <a:spcPct val="110000"/>
              </a:lnSpc>
            </a:pPr>
            <a:r>
              <a:rPr lang="fi-FI" sz="1700"/>
              <a:t>Tärkeää myös ihmisen vastuullisuus, yksilöllisyys ja ainutkertaisuus, kokemusten ja tietoisuuden kuvaaminen ja ymmärtäminen</a:t>
            </a:r>
          </a:p>
        </p:txBody>
      </p:sp>
    </p:spTree>
    <p:extLst>
      <p:ext uri="{BB962C8B-B14F-4D97-AF65-F5344CB8AC3E}">
        <p14:creationId xmlns:p14="http://schemas.microsoft.com/office/powerpoint/2010/main" val="2678283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EEA791-3E4B-4719-9E8F-17FDFB442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Humanistinen ihmiskäsitys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B3F3CB7-A057-48E4-99E2-11E35D8B2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Humanismin tärkeimpiä arvoja on ihmisen kunnioittaminen ja puolustaminen </a:t>
            </a:r>
          </a:p>
          <a:p>
            <a:r>
              <a:rPr lang="fi-FI" dirty="0"/>
              <a:t>Keskeistä ymmärtää ihminen ainutlaatuisena henkisenä olentona. </a:t>
            </a:r>
          </a:p>
          <a:p>
            <a:r>
              <a:rPr lang="fi-FI" dirty="0"/>
              <a:t>Työ ihmisten parissa perustuu yksilön kuunteluun, keskustelujen sisältöön, kokemuksiin ja tuntemuksiin: ihminen tavoitteellinen ja ainutkertainen yksilö, joka haluaa kehittyä ihmisenä ja tehdä omat elämän valintansa </a:t>
            </a:r>
          </a:p>
          <a:p>
            <a:r>
              <a:rPr lang="fi-FI" dirty="0"/>
              <a:t>Ihmisen kunnioittaminen ja positiivisen palautteen antaminen</a:t>
            </a:r>
          </a:p>
        </p:txBody>
      </p:sp>
    </p:spTree>
    <p:extLst>
      <p:ext uri="{BB962C8B-B14F-4D97-AF65-F5344CB8AC3E}">
        <p14:creationId xmlns:p14="http://schemas.microsoft.com/office/powerpoint/2010/main" val="1656680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351A334-0A84-46EA-B993-5D97BEB5F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290237"/>
            <a:ext cx="4491547" cy="1500962"/>
          </a:xfrm>
        </p:spPr>
        <p:txBody>
          <a:bodyPr anchor="b">
            <a:normAutofit/>
          </a:bodyPr>
          <a:lstStyle/>
          <a:p>
            <a:r>
              <a:rPr lang="fi-FI" dirty="0"/>
              <a:t>Holistinen ihmiskäsitys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3D726F3-3C49-485A-8FF8-BF223216B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9735" y="842137"/>
            <a:ext cx="3217333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BDAFE29-04A0-463D-818A-CF92F3272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770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292985-ACA3-498C-8865-470C98A1C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366284"/>
            <a:ext cx="4796346" cy="4416409"/>
          </a:xfrm>
        </p:spPr>
        <p:txBody>
          <a:bodyPr anchor="t">
            <a:normAutofit/>
          </a:bodyPr>
          <a:lstStyle/>
          <a:p>
            <a:r>
              <a:rPr lang="fi-FI" dirty="0"/>
              <a:t>Ihminen on monimutkainen kokonaisuus: jonka tarpeisiin, elämään ja vaikeuksiin on aina olemassa monta tarkastelunäkökulmaa. </a:t>
            </a:r>
          </a:p>
          <a:p>
            <a:r>
              <a:rPr lang="fi-FI" dirty="0"/>
              <a:t>Ihminen koostuu kolmesta olemassaolon muodosta, jotka kietoutuvat toisiinsa monimutkaisella ja vuorovaikutuksellisella tavalla: tajunnallinen, </a:t>
            </a:r>
            <a:r>
              <a:rPr lang="fi-FI" dirty="0" err="1"/>
              <a:t>situationaalinen</a:t>
            </a:r>
            <a:r>
              <a:rPr lang="fi-FI" dirty="0"/>
              <a:t> (aikaan ja paikkaan sidottu)ja kehollinen olemassaolo (Lauri Rauhala)</a:t>
            </a:r>
          </a:p>
        </p:txBody>
      </p:sp>
    </p:spTree>
    <p:extLst>
      <p:ext uri="{BB962C8B-B14F-4D97-AF65-F5344CB8AC3E}">
        <p14:creationId xmlns:p14="http://schemas.microsoft.com/office/powerpoint/2010/main" val="1476670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02F99D-3F5B-462C-8A3B-F36339E31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Ihmiskäsitys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80E3F95-5761-4C16-B556-4D00053E2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133600"/>
            <a:ext cx="10363200" cy="3808229"/>
          </a:xfrm>
        </p:spPr>
        <p:txBody>
          <a:bodyPr>
            <a:normAutofit/>
          </a:bodyPr>
          <a:lstStyle/>
          <a:p>
            <a:r>
              <a:rPr lang="fi-FI" dirty="0"/>
              <a:t>Holistinen ihmiskäsitys Ihminen biopsykososiaalinen kokonaisuus, </a:t>
            </a:r>
          </a:p>
          <a:p>
            <a:r>
              <a:rPr lang="fi-FI" dirty="0"/>
              <a:t>Tärkeää myös ihmisen uskonnollisten, elämänkatsomukseen liittyvien tarpeiden huomioiminen ja niihin vastaaminen: ihmisen hengellinen/henkinen tarve tai kipu kohdataan hänen omista lähtökohdistaan ja vakaumuksestaan käsin</a:t>
            </a:r>
          </a:p>
          <a:p>
            <a:r>
              <a:rPr lang="fi-FI" dirty="0"/>
              <a:t>Ihminen nähdään aktiivisena, vastuullisena ja tasavertaisena. </a:t>
            </a:r>
          </a:p>
          <a:p>
            <a:r>
              <a:rPr lang="fi-FI" dirty="0"/>
              <a:t>Työ ihmisten parissa kohdistuu paitsi ihmiseen itseensä fyysisellä, psyykkisellä, hengellisellä ja sosiaalisella elämän alueilla myös hänen elämäntilanteeseensa ja auttamis- ym. työn kokonaisuuteen: AUTTAMISESSA MONTA NÄKÖKULMAA</a:t>
            </a:r>
          </a:p>
        </p:txBody>
      </p:sp>
    </p:spTree>
    <p:extLst>
      <p:ext uri="{BB962C8B-B14F-4D97-AF65-F5344CB8AC3E}">
        <p14:creationId xmlns:p14="http://schemas.microsoft.com/office/powerpoint/2010/main" val="3038323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EBB915-F384-4D9A-AD70-30445A611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Kristillinen ihmiskäsitys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42B5F0F-49BD-47C9-9050-287DBE658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Ihmisen elämä on dialogia ja vuorovaikutusta Jumalan kanssa. </a:t>
            </a:r>
          </a:p>
          <a:p>
            <a:r>
              <a:rPr lang="fi-FI" dirty="0"/>
              <a:t>Kristillinen katsomus tulkitsee uskon ennen kaikkea luottamiseksi: jättäytymistä koko painollaan Jumalan varaan.</a:t>
            </a:r>
          </a:p>
          <a:p>
            <a:r>
              <a:rPr lang="fi-FI" dirty="0"/>
              <a:t> Armo tai anteeksiantamus ovat ihmisen arvon ja vapauden perusta. </a:t>
            </a:r>
          </a:p>
          <a:p>
            <a:r>
              <a:rPr lang="fi-FI" dirty="0"/>
              <a:t>Niin kuin Jumala hyväksyy ja ottaa ehdoitta vastaa luomansa ihmiselämän, samoin ihmisyyden syvin taso on löydettävissä toisen ihmisen hyväksymisessä.</a:t>
            </a:r>
          </a:p>
        </p:txBody>
      </p:sp>
    </p:spTree>
    <p:extLst>
      <p:ext uri="{BB962C8B-B14F-4D97-AF65-F5344CB8AC3E}">
        <p14:creationId xmlns:p14="http://schemas.microsoft.com/office/powerpoint/2010/main" val="3853244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10D9C21-C629-408D-B464-49D9B1731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290237"/>
            <a:ext cx="4491547" cy="1500962"/>
          </a:xfrm>
        </p:spPr>
        <p:txBody>
          <a:bodyPr anchor="b">
            <a:normAutofit/>
          </a:bodyPr>
          <a:lstStyle/>
          <a:p>
            <a:r>
              <a:rPr lang="fi-FI" dirty="0"/>
              <a:t>Kristillinen ihmiskäsitys 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E32B8C9-C3E2-4B33-B4A1-65003671B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628" y="1041581"/>
            <a:ext cx="4491547" cy="281844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DAFE29-04A0-463D-818A-CF92F3272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770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4D7DA4-805A-47ED-87AF-46964AFB7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366284"/>
            <a:ext cx="4796346" cy="4416409"/>
          </a:xfrm>
        </p:spPr>
        <p:txBody>
          <a:bodyPr anchor="t">
            <a:normAutofit/>
          </a:bodyPr>
          <a:lstStyle/>
          <a:p>
            <a:r>
              <a:rPr lang="fi-FI" dirty="0"/>
              <a:t> Ihminen on jakamaton kokonaisuus: sielunhoito on osa ihmisen ruumiilliset, psyykkiset, sosiaaliset ja hengelliset tarpeet huomioon ottavaa hoitotyötä. </a:t>
            </a:r>
          </a:p>
          <a:p>
            <a:r>
              <a:rPr lang="fi-FI" dirty="0"/>
              <a:t>Ihmisen elämän todellisuuteen sisältyy rikkinäisyyttä, sairautta, kärsimystä ja syyllisyyttä.</a:t>
            </a:r>
          </a:p>
          <a:p>
            <a:r>
              <a:rPr lang="fi-FI" dirty="0"/>
              <a:t> Ihmiselle kuuluu armo ja anteeksiantamus; uudelleen alkamisen mahdollisuus.</a:t>
            </a:r>
          </a:p>
        </p:txBody>
      </p:sp>
    </p:spTree>
    <p:extLst>
      <p:ext uri="{BB962C8B-B14F-4D97-AF65-F5344CB8AC3E}">
        <p14:creationId xmlns:p14="http://schemas.microsoft.com/office/powerpoint/2010/main" val="249527942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AnalogousFromDarkSeedLeftStep">
      <a:dk1>
        <a:srgbClr val="000000"/>
      </a:dk1>
      <a:lt1>
        <a:srgbClr val="FFFFFF"/>
      </a:lt1>
      <a:dk2>
        <a:srgbClr val="321C1C"/>
      </a:dk2>
      <a:lt2>
        <a:srgbClr val="F0F2F3"/>
      </a:lt2>
      <a:accent1>
        <a:srgbClr val="E76F29"/>
      </a:accent1>
      <a:accent2>
        <a:srgbClr val="D51720"/>
      </a:accent2>
      <a:accent3>
        <a:srgbClr val="E72981"/>
      </a:accent3>
      <a:accent4>
        <a:srgbClr val="D517BE"/>
      </a:accent4>
      <a:accent5>
        <a:srgbClr val="AE29E7"/>
      </a:accent5>
      <a:accent6>
        <a:srgbClr val="5825D7"/>
      </a:accent6>
      <a:hlink>
        <a:srgbClr val="AE3FBF"/>
      </a:hlink>
      <a:folHlink>
        <a:srgbClr val="7F7F7F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42B0E7C6-1071-483F-A575-9AF7EE1B96AC}" vid="{E18014FF-B132-4F63-9D72-5B85E99D64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643</Words>
  <Application>Microsoft Office PowerPoint</Application>
  <PresentationFormat>Laajakuva</PresentationFormat>
  <Paragraphs>60</Paragraphs>
  <Slides>15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8" baseType="lpstr">
      <vt:lpstr>Arial</vt:lpstr>
      <vt:lpstr>Grandview Display</vt:lpstr>
      <vt:lpstr>DashVTI</vt:lpstr>
      <vt:lpstr>ihmiskäsitykset</vt:lpstr>
      <vt:lpstr>Ihmiskäsitys</vt:lpstr>
      <vt:lpstr>Naturalistinen ihmiskäsitys </vt:lpstr>
      <vt:lpstr>Humanistinen ihmiskäsitys </vt:lpstr>
      <vt:lpstr>Humanistinen ihmiskäsitys </vt:lpstr>
      <vt:lpstr>Holistinen ihmiskäsitys </vt:lpstr>
      <vt:lpstr>Ihmiskäsitys</vt:lpstr>
      <vt:lpstr>Kristillinen ihmiskäsitys </vt:lpstr>
      <vt:lpstr>Kristillinen ihmiskäsitys </vt:lpstr>
      <vt:lpstr>Sosiokulttuurinen ihmiskäsitys </vt:lpstr>
      <vt:lpstr>Sosiokulttuurinen ihmiskäsitys </vt:lpstr>
      <vt:lpstr>Sosiokulttuurinen ihmiskäsitys </vt:lpstr>
      <vt:lpstr>Sosiokulttuurinen ihmiskäsitys </vt:lpstr>
      <vt:lpstr>Elämänkatsomus</vt:lpstr>
      <vt:lpstr>Vakaumus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ihmiskäsitykset</dc:title>
  <dc:creator>Sirke Väkevä</dc:creator>
  <cp:lastModifiedBy>Sirke Väkevä</cp:lastModifiedBy>
  <cp:revision>1</cp:revision>
  <dcterms:created xsi:type="dcterms:W3CDTF">2022-03-08T16:16:06Z</dcterms:created>
  <dcterms:modified xsi:type="dcterms:W3CDTF">2022-03-08T16:55:24Z</dcterms:modified>
</cp:coreProperties>
</file>