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73" r:id="rId5"/>
    <p:sldId id="277" r:id="rId6"/>
    <p:sldId id="278" r:id="rId7"/>
    <p:sldId id="279" r:id="rId8"/>
    <p:sldId id="280" r:id="rId9"/>
    <p:sldId id="262" r:id="rId10"/>
    <p:sldId id="263" r:id="rId11"/>
    <p:sldId id="264" r:id="rId12"/>
    <p:sldId id="265" r:id="rId13"/>
    <p:sldId id="266" r:id="rId14"/>
    <p:sldId id="267" r:id="rId15"/>
    <p:sldId id="268" r:id="rId16"/>
    <p:sldId id="269" r:id="rId17"/>
    <p:sldId id="270" r:id="rId18"/>
    <p:sldId id="271" r:id="rId19"/>
    <p:sldId id="276" r:id="rId20"/>
    <p:sldId id="272" r:id="rId2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546"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138657F-AA1D-42EF-8AE4-0704830AE9DB}" type="datetimeFigureOut">
              <a:rPr lang="fi-FI" smtClean="0"/>
              <a:t>30.9.2018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1216369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138657F-AA1D-42EF-8AE4-0704830AE9DB}" type="datetimeFigureOut">
              <a:rPr lang="fi-FI" smtClean="0"/>
              <a:t>30.9.2018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1965924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138657F-AA1D-42EF-8AE4-0704830AE9DB}" type="datetimeFigureOut">
              <a:rPr lang="fi-FI" smtClean="0"/>
              <a:t>30.9.2018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305136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138657F-AA1D-42EF-8AE4-0704830AE9DB}" type="datetimeFigureOut">
              <a:rPr lang="fi-FI" smtClean="0"/>
              <a:t>30.9.2018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2667142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1138657F-AA1D-42EF-8AE4-0704830AE9DB}" type="datetimeFigureOut">
              <a:rPr lang="fi-FI" smtClean="0"/>
              <a:t>30.9.2018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1378914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138657F-AA1D-42EF-8AE4-0704830AE9DB}" type="datetimeFigureOut">
              <a:rPr lang="fi-FI" smtClean="0"/>
              <a:t>30.9.2018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1270311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138657F-AA1D-42EF-8AE4-0704830AE9DB}" type="datetimeFigureOut">
              <a:rPr lang="fi-FI" smtClean="0"/>
              <a:t>30.9.2018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37279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138657F-AA1D-42EF-8AE4-0704830AE9DB}" type="datetimeFigureOut">
              <a:rPr lang="fi-FI" smtClean="0"/>
              <a:t>30.9.2018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167438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138657F-AA1D-42EF-8AE4-0704830AE9DB}" type="datetimeFigureOut">
              <a:rPr lang="fi-FI" smtClean="0"/>
              <a:t>30.9.2018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1670652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1138657F-AA1D-42EF-8AE4-0704830AE9DB}" type="datetimeFigureOut">
              <a:rPr lang="fi-FI" smtClean="0"/>
              <a:t>30.9.2018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3040144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1138657F-AA1D-42EF-8AE4-0704830AE9DB}" type="datetimeFigureOut">
              <a:rPr lang="fi-FI" smtClean="0"/>
              <a:t>30.9.2018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B2D47A1-A767-4811-83F1-0984AACB7954}" type="slidenum">
              <a:rPr lang="fi-FI" smtClean="0"/>
              <a:t>‹#›</a:t>
            </a:fld>
            <a:endParaRPr lang="fi-FI"/>
          </a:p>
        </p:txBody>
      </p:sp>
    </p:spTree>
    <p:extLst>
      <p:ext uri="{BB962C8B-B14F-4D97-AF65-F5344CB8AC3E}">
        <p14:creationId xmlns:p14="http://schemas.microsoft.com/office/powerpoint/2010/main" val="3123830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38657F-AA1D-42EF-8AE4-0704830AE9DB}" type="datetimeFigureOut">
              <a:rPr lang="fi-FI" smtClean="0"/>
              <a:t>30.9.2018</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2D47A1-A767-4811-83F1-0984AACB7954}" type="slidenum">
              <a:rPr lang="fi-FI" smtClean="0"/>
              <a:t>‹#›</a:t>
            </a:fld>
            <a:endParaRPr lang="fi-FI"/>
          </a:p>
        </p:txBody>
      </p:sp>
    </p:spTree>
    <p:extLst>
      <p:ext uri="{BB962C8B-B14F-4D97-AF65-F5344CB8AC3E}">
        <p14:creationId xmlns:p14="http://schemas.microsoft.com/office/powerpoint/2010/main" val="1547012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6zfNZdA11C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aspa.fi/sv/node/32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mfq8nLPJb6c"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7000"/>
            <a:lum/>
          </a:blip>
          <a:srcRect/>
          <a:stretch>
            <a:fillRect t="-17000" b="-17000"/>
          </a:stretch>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Vammaisuus ja seksuaalisuus</a:t>
            </a:r>
            <a:endParaRPr lang="fi-FI" dirty="0"/>
          </a:p>
        </p:txBody>
      </p:sp>
    </p:spTree>
    <p:extLst>
      <p:ext uri="{BB962C8B-B14F-4D97-AF65-F5344CB8AC3E}">
        <p14:creationId xmlns:p14="http://schemas.microsoft.com/office/powerpoint/2010/main" val="545287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866899"/>
            <a:ext cx="10515600" cy="5310064"/>
          </a:xfrm>
        </p:spPr>
        <p:txBody>
          <a:bodyPr>
            <a:normAutofit/>
          </a:bodyPr>
          <a:lstStyle/>
          <a:p>
            <a:r>
              <a:rPr lang="fi-FI" sz="3200" dirty="0" smtClean="0"/>
              <a:t>Asiakkaan kanssa voi esimerkiksi verkkokaupasta tilata sopivan seksivälineen</a:t>
            </a:r>
          </a:p>
          <a:p>
            <a:r>
              <a:rPr lang="fi-FI" sz="3200" dirty="0" smtClean="0"/>
              <a:t>Välineen käytössä voi ohjata ja opastaa </a:t>
            </a:r>
          </a:p>
          <a:p>
            <a:r>
              <a:rPr lang="fi-FI" sz="3200" dirty="0" smtClean="0"/>
              <a:t>Omien rajojen tunteminen!</a:t>
            </a:r>
          </a:p>
          <a:p>
            <a:endParaRPr lang="fi-FI" sz="3200" dirty="0"/>
          </a:p>
          <a:p>
            <a:r>
              <a:rPr lang="fi-FI" sz="3200" dirty="0" smtClean="0"/>
              <a:t>Jos hoitaja huudahtaa Hyi</a:t>
            </a:r>
            <a:r>
              <a:rPr lang="fi-FI" sz="3200" dirty="0" smtClean="0"/>
              <a:t>!, </a:t>
            </a:r>
            <a:r>
              <a:rPr lang="fi-FI" sz="3200" dirty="0" smtClean="0"/>
              <a:t>se voi aiheuttaa asiakkaalle lähtemättömän häpeän ja inhon tunteen seksuaalisuuttaan kohtaan</a:t>
            </a:r>
          </a:p>
          <a:p>
            <a:r>
              <a:rPr lang="fi-FI" sz="3200" dirty="0"/>
              <a:t>H</a:t>
            </a:r>
            <a:r>
              <a:rPr lang="fi-FI" sz="3200" dirty="0" smtClean="0"/>
              <a:t>oitajan tulisi tehdä asiakkaalle selväksi, että ei aio puhua asiakkaan seksuaalisuuteen liittyvistä asioista muille</a:t>
            </a:r>
            <a:endParaRPr lang="fi-FI" sz="3200" dirty="0"/>
          </a:p>
        </p:txBody>
      </p:sp>
    </p:spTree>
    <p:extLst>
      <p:ext uri="{BB962C8B-B14F-4D97-AF65-F5344CB8AC3E}">
        <p14:creationId xmlns:p14="http://schemas.microsoft.com/office/powerpoint/2010/main" val="2823657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1246909"/>
            <a:ext cx="10515600" cy="4930054"/>
          </a:xfrm>
        </p:spPr>
        <p:txBody>
          <a:bodyPr>
            <a:normAutofit/>
          </a:bodyPr>
          <a:lstStyle/>
          <a:p>
            <a:r>
              <a:rPr lang="fi-FI" sz="3200" dirty="0" smtClean="0"/>
              <a:t>Olet juuri asettamassa urinaalikondomia (peniksen päälle vedettävä, lateksinen virtsankerääjä), kun penis paisuu erektioon ja kondomin saaminen paikoilleen estyy. Miten toimit?</a:t>
            </a:r>
            <a:endParaRPr lang="fi-FI" sz="3200" dirty="0"/>
          </a:p>
        </p:txBody>
      </p:sp>
      <p:pic>
        <p:nvPicPr>
          <p:cNvPr id="4" name="Kuva 3"/>
          <p:cNvPicPr>
            <a:picLocks noChangeAspect="1"/>
          </p:cNvPicPr>
          <p:nvPr/>
        </p:nvPicPr>
        <p:blipFill>
          <a:blip r:embed="rId2"/>
          <a:stretch>
            <a:fillRect/>
          </a:stretch>
        </p:blipFill>
        <p:spPr>
          <a:xfrm>
            <a:off x="6624637" y="3494234"/>
            <a:ext cx="2600325" cy="176212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471414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831273"/>
            <a:ext cx="10515600" cy="5345690"/>
          </a:xfrm>
        </p:spPr>
        <p:txBody>
          <a:bodyPr>
            <a:normAutofit/>
          </a:bodyPr>
          <a:lstStyle/>
          <a:p>
            <a:r>
              <a:rPr lang="fi-FI" sz="3200" dirty="0" smtClean="0"/>
              <a:t>On ihan tavallista, että mies saa erektion tahdosta riippumattaankin, ja on tärkeää että hoitaja toimii tilanteessa mahdollisimman neutraalisti ja hienotunteisesti. Hän voi omaan tyyliinsä todeta ääneen että kappas vaan, laitetaan tähän peniksen päälle vaikka pyyhe vähäksi aikaa ja rupatellaan jostain ihan muusta, kunnes erektio on mennyt ohi ja saadaan ”</a:t>
            </a:r>
            <a:r>
              <a:rPr lang="fi-FI" sz="3200" dirty="0" err="1" smtClean="0"/>
              <a:t>urtsi</a:t>
            </a:r>
            <a:r>
              <a:rPr lang="fi-FI" sz="3200" dirty="0" smtClean="0"/>
              <a:t>” laitettua. </a:t>
            </a:r>
          </a:p>
          <a:p>
            <a:r>
              <a:rPr lang="fi-FI" sz="3200" dirty="0" smtClean="0"/>
              <a:t>Jos tilanteeseen joutuu yllättäen ja varautumatta, saattavat reaktiot olla monenlaisia, mutta ehkä koomisinta on, jos avustaja käyttäytyy ikään kuin erektiota ei olisikaan, vaikka sehän se on keskeisin asia koko tilanteessa.</a:t>
            </a:r>
            <a:endParaRPr lang="fi-FI" sz="3200" dirty="0"/>
          </a:p>
        </p:txBody>
      </p:sp>
    </p:spTree>
    <p:extLst>
      <p:ext uri="{BB962C8B-B14F-4D97-AF65-F5344CB8AC3E}">
        <p14:creationId xmlns:p14="http://schemas.microsoft.com/office/powerpoint/2010/main" val="3403477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1163782"/>
            <a:ext cx="10515600" cy="5013181"/>
          </a:xfrm>
        </p:spPr>
        <p:txBody>
          <a:bodyPr>
            <a:normAutofit/>
          </a:bodyPr>
          <a:lstStyle/>
          <a:p>
            <a:r>
              <a:rPr lang="fi-FI" sz="3200" dirty="0" smtClean="0"/>
              <a:t>Asukas haluaa katsella pornoelokuvaa pienessä yksiössään. Olet työajalla, joten sinun täytyisi olla paikalla elokuvan aikana. Miten toimit? Voitko kieltäytyä?</a:t>
            </a:r>
            <a:endParaRPr lang="fi-FI" sz="3200" dirty="0"/>
          </a:p>
        </p:txBody>
      </p:sp>
    </p:spTree>
    <p:extLst>
      <p:ext uri="{BB962C8B-B14F-4D97-AF65-F5344CB8AC3E}">
        <p14:creationId xmlns:p14="http://schemas.microsoft.com/office/powerpoint/2010/main" val="2170531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1033153"/>
            <a:ext cx="10515600" cy="5143810"/>
          </a:xfrm>
        </p:spPr>
        <p:txBody>
          <a:bodyPr>
            <a:normAutofit/>
          </a:bodyPr>
          <a:lstStyle/>
          <a:p>
            <a:r>
              <a:rPr lang="fi-FI" sz="3200" dirty="0" smtClean="0"/>
              <a:t>Kannattaa ottaa asia hienotunteisesti puheeksi.</a:t>
            </a:r>
          </a:p>
          <a:p>
            <a:endParaRPr lang="fi-FI" sz="3200" dirty="0" smtClean="0"/>
          </a:p>
          <a:p>
            <a:r>
              <a:rPr lang="fi-FI" sz="3200" dirty="0" smtClean="0"/>
              <a:t>Voit kertoa, ettet halua olla läsnä elokuvan aikana ja näin kunnioittaa molempien yksityisyyttä.</a:t>
            </a:r>
          </a:p>
          <a:p>
            <a:endParaRPr lang="fi-FI" sz="3200" dirty="0" smtClean="0"/>
          </a:p>
          <a:p>
            <a:r>
              <a:rPr lang="fi-FI" sz="3200" dirty="0" smtClean="0"/>
              <a:t>Kannattaa keskustella, voisiko toimia vaikka siten, että laitat elokuvan pyörimään mutta poistut muille asioille siksi aikaa.</a:t>
            </a:r>
          </a:p>
          <a:p>
            <a:endParaRPr lang="fi-FI" sz="3200" dirty="0" smtClean="0"/>
          </a:p>
          <a:p>
            <a:r>
              <a:rPr lang="fi-FI" sz="3200" dirty="0" smtClean="0"/>
              <a:t>Tärkeää asiasta puhuminen ja avoimuus</a:t>
            </a:r>
            <a:endParaRPr lang="fi-FI" sz="3200" dirty="0"/>
          </a:p>
        </p:txBody>
      </p:sp>
    </p:spTree>
    <p:extLst>
      <p:ext uri="{BB962C8B-B14F-4D97-AF65-F5344CB8AC3E}">
        <p14:creationId xmlns:p14="http://schemas.microsoft.com/office/powerpoint/2010/main" val="1277260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1246909"/>
            <a:ext cx="10515600" cy="4930054"/>
          </a:xfrm>
        </p:spPr>
        <p:txBody>
          <a:bodyPr>
            <a:normAutofit/>
          </a:bodyPr>
          <a:lstStyle/>
          <a:p>
            <a:r>
              <a:rPr lang="fi-FI" sz="3200" dirty="0" smtClean="0"/>
              <a:t>Sinua on pyydetään avustamaan kahta henkilöä, jotka haluavat rakastella mutta tarvitsevat siihen jonkin verran apua. He tarvitsevat apua sopivan asennon löytymisessä ja mahdollisen seksivälineen asettamisessa. Sen jälkeen voit poistua paikalta. Miten toimit?</a:t>
            </a:r>
            <a:endParaRPr lang="fi-FI" sz="3200" dirty="0"/>
          </a:p>
        </p:txBody>
      </p:sp>
    </p:spTree>
    <p:extLst>
      <p:ext uri="{BB962C8B-B14F-4D97-AF65-F5344CB8AC3E}">
        <p14:creationId xmlns:p14="http://schemas.microsoft.com/office/powerpoint/2010/main" val="1540679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878774"/>
            <a:ext cx="10515600" cy="5298189"/>
          </a:xfrm>
        </p:spPr>
        <p:txBody>
          <a:bodyPr>
            <a:normAutofit/>
          </a:bodyPr>
          <a:lstStyle/>
          <a:p>
            <a:r>
              <a:rPr lang="fi-FI" sz="3200" dirty="0" smtClean="0"/>
              <a:t>Taas puhuminen ja avoimuus tärkeää</a:t>
            </a:r>
          </a:p>
          <a:p>
            <a:r>
              <a:rPr lang="fi-FI" sz="3200" dirty="0" smtClean="0"/>
              <a:t>Jos tuntuu luonnolliselta, voit auttaa tarvittaessa kondomin tai seksivälineen asettamisessa ja mukavan asennon löytymisessä, mutta sitten poistua paikalta. </a:t>
            </a:r>
          </a:p>
          <a:p>
            <a:r>
              <a:rPr lang="fi-FI" sz="3200" dirty="0" smtClean="0"/>
              <a:t>Asumispalveluyksikössä voidaan yhteisesti sopia, että avustaja ei jää paikalle seksin ajaksi. </a:t>
            </a:r>
          </a:p>
          <a:p>
            <a:r>
              <a:rPr lang="fi-FI" sz="3200" dirty="0" smtClean="0"/>
              <a:t>Se on hyvä sopimus, joka suojaa jokaisen osapuolen seksuaalista reviiriä. </a:t>
            </a:r>
          </a:p>
          <a:p>
            <a:r>
              <a:rPr lang="fi-FI" sz="3200" dirty="0" smtClean="0"/>
              <a:t>Samanlainen käytäntö toimii itsetyydytyksen suhteen.</a:t>
            </a:r>
            <a:endParaRPr lang="fi-FI" sz="3200" dirty="0"/>
          </a:p>
        </p:txBody>
      </p:sp>
    </p:spTree>
    <p:extLst>
      <p:ext uri="{BB962C8B-B14F-4D97-AF65-F5344CB8AC3E}">
        <p14:creationId xmlns:p14="http://schemas.microsoft.com/office/powerpoint/2010/main" val="369364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1282535"/>
            <a:ext cx="10515600" cy="4894428"/>
          </a:xfrm>
        </p:spPr>
        <p:txBody>
          <a:bodyPr>
            <a:normAutofit/>
          </a:bodyPr>
          <a:lstStyle/>
          <a:p>
            <a:r>
              <a:rPr lang="fi-FI" sz="3200" dirty="0"/>
              <a:t>A</a:t>
            </a:r>
            <a:r>
              <a:rPr lang="fi-FI" sz="3200" dirty="0" smtClean="0"/>
              <a:t>sumispalveluyksikön asukas on rakastunut sinuun. </a:t>
            </a:r>
          </a:p>
          <a:p>
            <a:pPr marL="0" indent="0">
              <a:buNone/>
            </a:pPr>
            <a:r>
              <a:rPr lang="fi-FI" sz="3200" dirty="0"/>
              <a:t>  </a:t>
            </a:r>
            <a:r>
              <a:rPr lang="fi-FI" sz="3200" dirty="0" smtClean="0"/>
              <a:t> Miten toimit?</a:t>
            </a:r>
            <a:endParaRPr lang="fi-FI" sz="3200" dirty="0"/>
          </a:p>
        </p:txBody>
      </p:sp>
    </p:spTree>
    <p:extLst>
      <p:ext uri="{BB962C8B-B14F-4D97-AF65-F5344CB8AC3E}">
        <p14:creationId xmlns:p14="http://schemas.microsoft.com/office/powerpoint/2010/main" val="1107416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1235034"/>
            <a:ext cx="10515600" cy="4941929"/>
          </a:xfrm>
        </p:spPr>
        <p:txBody>
          <a:bodyPr>
            <a:normAutofit/>
          </a:bodyPr>
          <a:lstStyle/>
          <a:p>
            <a:r>
              <a:rPr lang="fi-FI" sz="3200" dirty="0" smtClean="0"/>
              <a:t>Teet omat tunteet heti selväksi hienotunteisesti</a:t>
            </a:r>
          </a:p>
          <a:p>
            <a:endParaRPr lang="fi-FI" sz="3200" dirty="0" smtClean="0"/>
          </a:p>
          <a:p>
            <a:r>
              <a:rPr lang="fi-FI" sz="3200" dirty="0" smtClean="0"/>
              <a:t>myötätuntoinen ja selkeä asennoituminen auttavat surun kohtaamisessa, hyväksymisessä ja lopulta irti päästämisessä. </a:t>
            </a:r>
            <a:endParaRPr lang="fi-FI" sz="3200" dirty="0"/>
          </a:p>
        </p:txBody>
      </p:sp>
    </p:spTree>
    <p:extLst>
      <p:ext uri="{BB962C8B-B14F-4D97-AF65-F5344CB8AC3E}">
        <p14:creationId xmlns:p14="http://schemas.microsoft.com/office/powerpoint/2010/main" val="3520865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Avusta ohjaa seksissä turvallisesti</a:t>
            </a:r>
          </a:p>
        </p:txBody>
      </p:sp>
      <p:sp>
        <p:nvSpPr>
          <p:cNvPr id="3" name="Sisällön paikkamerkki 2"/>
          <p:cNvSpPr>
            <a:spLocks noGrp="1"/>
          </p:cNvSpPr>
          <p:nvPr>
            <p:ph idx="1"/>
          </p:nvPr>
        </p:nvSpPr>
        <p:spPr/>
        <p:txBody>
          <a:bodyPr/>
          <a:lstStyle/>
          <a:p>
            <a:r>
              <a:rPr lang="fi-FI" dirty="0">
                <a:hlinkClick r:id="rId2"/>
              </a:rPr>
              <a:t>https://www.youtube.com/watch?v=6zfNZdA11C4</a:t>
            </a:r>
            <a:endParaRPr lang="fi-FI" dirty="0"/>
          </a:p>
          <a:p>
            <a:endParaRPr lang="fi-FI" dirty="0"/>
          </a:p>
        </p:txBody>
      </p:sp>
    </p:spTree>
    <p:extLst>
      <p:ext uri="{BB962C8B-B14F-4D97-AF65-F5344CB8AC3E}">
        <p14:creationId xmlns:p14="http://schemas.microsoft.com/office/powerpoint/2010/main" val="3160358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Seksuaalisuus</a:t>
            </a:r>
            <a:endParaRPr lang="fi-FI" dirty="0"/>
          </a:p>
        </p:txBody>
      </p:sp>
      <p:sp>
        <p:nvSpPr>
          <p:cNvPr id="3" name="Sisällön paikkamerkki 2"/>
          <p:cNvSpPr>
            <a:spLocks noGrp="1"/>
          </p:cNvSpPr>
          <p:nvPr>
            <p:ph idx="1"/>
          </p:nvPr>
        </p:nvSpPr>
        <p:spPr/>
        <p:txBody>
          <a:bodyPr/>
          <a:lstStyle/>
          <a:p>
            <a:pPr marL="0" indent="0">
              <a:buNone/>
            </a:pPr>
            <a:endParaRPr lang="fi-FI" dirty="0" smtClean="0"/>
          </a:p>
          <a:p>
            <a:r>
              <a:rPr lang="fi-FI" dirty="0" smtClean="0"/>
              <a:t>vammaisuus ei poista seksuaalisuutta, saattaa kuitenkin tuoda haasteita seksin toteutumiselle </a:t>
            </a:r>
            <a:r>
              <a:rPr lang="fi-FI" dirty="0" smtClean="0"/>
              <a:t>käytännössä</a:t>
            </a:r>
          </a:p>
          <a:p>
            <a:endParaRPr lang="fi-FI" dirty="0"/>
          </a:p>
          <a:p>
            <a:pPr marL="0" indent="0">
              <a:buNone/>
            </a:pPr>
            <a:endParaRPr lang="fi-FI" dirty="0" smtClean="0"/>
          </a:p>
          <a:p>
            <a:r>
              <a:rPr lang="fi-FI" dirty="0" smtClean="0"/>
              <a:t>seksuaalinen kehitys voi olla haasteellista, jos elää olosuhteissa, joissa on läsnä asenteellista suhtautumista vammaisen ihmisen seksuaalisuuteen</a:t>
            </a:r>
            <a:endParaRPr lang="fi-FI" dirty="0"/>
          </a:p>
        </p:txBody>
      </p:sp>
    </p:spTree>
    <p:extLst>
      <p:ext uri="{BB962C8B-B14F-4D97-AF65-F5344CB8AC3E}">
        <p14:creationId xmlns:p14="http://schemas.microsoft.com/office/powerpoint/2010/main" val="20435538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Lähteet</a:t>
            </a:r>
            <a:endParaRPr lang="fi-FI" dirty="0"/>
          </a:p>
        </p:txBody>
      </p:sp>
      <p:sp>
        <p:nvSpPr>
          <p:cNvPr id="3" name="Sisällön paikkamerkki 2"/>
          <p:cNvSpPr>
            <a:spLocks noGrp="1"/>
          </p:cNvSpPr>
          <p:nvPr>
            <p:ph idx="1"/>
          </p:nvPr>
        </p:nvSpPr>
        <p:spPr/>
        <p:txBody>
          <a:bodyPr/>
          <a:lstStyle/>
          <a:p>
            <a:r>
              <a:rPr lang="fi-FI" dirty="0" smtClean="0">
                <a:hlinkClick r:id="rId2"/>
              </a:rPr>
              <a:t>https://</a:t>
            </a:r>
            <a:r>
              <a:rPr lang="fi-FI" dirty="0" smtClean="0">
                <a:hlinkClick r:id="rId2"/>
              </a:rPr>
              <a:t>www.aspa.fi/sv/node/328</a:t>
            </a:r>
            <a:endParaRPr lang="fi-FI" dirty="0" smtClean="0"/>
          </a:p>
          <a:p>
            <a:endParaRPr lang="fi-FI" dirty="0"/>
          </a:p>
          <a:p>
            <a:r>
              <a:rPr lang="fi-FI" dirty="0" smtClean="0"/>
              <a:t>Tanj</a:t>
            </a:r>
            <a:r>
              <a:rPr lang="fi-FI" dirty="0" smtClean="0"/>
              <a:t>a Roth: avusta ja ohjaa </a:t>
            </a:r>
            <a:r>
              <a:rPr lang="fi-FI" smtClean="0"/>
              <a:t>seksissä turvallisesti</a:t>
            </a:r>
            <a:endParaRPr lang="fi-FI" dirty="0"/>
          </a:p>
        </p:txBody>
      </p:sp>
    </p:spTree>
    <p:extLst>
      <p:ext uri="{BB962C8B-B14F-4D97-AF65-F5344CB8AC3E}">
        <p14:creationId xmlns:p14="http://schemas.microsoft.com/office/powerpoint/2010/main" val="2292836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Myyttejä:</a:t>
            </a:r>
            <a:endParaRPr lang="fi-FI" dirty="0"/>
          </a:p>
        </p:txBody>
      </p:sp>
      <p:sp>
        <p:nvSpPr>
          <p:cNvPr id="3" name="Sisällön paikkamerkki 2"/>
          <p:cNvSpPr>
            <a:spLocks noGrp="1"/>
          </p:cNvSpPr>
          <p:nvPr>
            <p:ph idx="1"/>
          </p:nvPr>
        </p:nvSpPr>
        <p:spPr>
          <a:xfrm>
            <a:off x="838200" y="1555668"/>
            <a:ext cx="10515600" cy="4785755"/>
          </a:xfrm>
        </p:spPr>
        <p:txBody>
          <a:bodyPr>
            <a:normAutofit fontScale="92500" lnSpcReduction="10000"/>
          </a:bodyPr>
          <a:lstStyle/>
          <a:p>
            <a:r>
              <a:rPr lang="fi-FI" dirty="0" smtClean="0"/>
              <a:t>vammainen ihminen ei ole kiinnostunut seksistä</a:t>
            </a:r>
          </a:p>
          <a:p>
            <a:r>
              <a:rPr lang="fi-FI" dirty="0" smtClean="0"/>
              <a:t>vammaiselle ihmiselle ei kannata puhua seksistä, sillä se aiheuttaa vain mielipahaa</a:t>
            </a:r>
          </a:p>
          <a:p>
            <a:r>
              <a:rPr lang="fi-FI" dirty="0" smtClean="0"/>
              <a:t>mikäli vammainen ihminen haluaa seurustella, on paras seurustella toisen vammaisen kanssa</a:t>
            </a:r>
          </a:p>
          <a:p>
            <a:r>
              <a:rPr lang="fi-FI" dirty="0" smtClean="0"/>
              <a:t>vammaisesta ihmisestä ei ole isäksi tai äidiksi</a:t>
            </a:r>
          </a:p>
          <a:p>
            <a:r>
              <a:rPr lang="fi-FI" dirty="0" smtClean="0"/>
              <a:t>vammaisen naisen kuukautiset tulee lakkauttaa, niistä on vain lisää työtä avustajalle</a:t>
            </a:r>
          </a:p>
          <a:p>
            <a:r>
              <a:rPr lang="fi-FI" dirty="0" smtClean="0"/>
              <a:t>vammainen lapsi ei tarvitse </a:t>
            </a:r>
            <a:r>
              <a:rPr lang="fi-FI" dirty="0" smtClean="0"/>
              <a:t>seksuaalikasvatusta</a:t>
            </a:r>
            <a:endParaRPr lang="fi-FI" dirty="0" smtClean="0"/>
          </a:p>
          <a:p>
            <a:r>
              <a:rPr lang="fi-FI" dirty="0" smtClean="0"/>
              <a:t>vammaiset ihmiset ovat ikuisesti lapsia</a:t>
            </a:r>
          </a:p>
          <a:p>
            <a:r>
              <a:rPr lang="fi-FI" dirty="0" smtClean="0"/>
              <a:t>kaikki vammaiset ihmiset ovat heteroseksuaaleja</a:t>
            </a:r>
          </a:p>
          <a:p>
            <a:endParaRPr lang="fi-FI" dirty="0"/>
          </a:p>
        </p:txBody>
      </p:sp>
    </p:spTree>
    <p:extLst>
      <p:ext uri="{BB962C8B-B14F-4D97-AF65-F5344CB8AC3E}">
        <p14:creationId xmlns:p14="http://schemas.microsoft.com/office/powerpoint/2010/main" val="35943146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Oikeus rakkauteen</a:t>
            </a:r>
            <a:endParaRPr lang="fi-FI" dirty="0"/>
          </a:p>
        </p:txBody>
      </p:sp>
      <p:sp>
        <p:nvSpPr>
          <p:cNvPr id="3" name="Sisällön paikkamerkki 2"/>
          <p:cNvSpPr>
            <a:spLocks noGrp="1"/>
          </p:cNvSpPr>
          <p:nvPr>
            <p:ph idx="1"/>
          </p:nvPr>
        </p:nvSpPr>
        <p:spPr/>
        <p:txBody>
          <a:bodyPr/>
          <a:lstStyle/>
          <a:p>
            <a:r>
              <a:rPr lang="fi-FI" dirty="0" smtClean="0">
                <a:hlinkClick r:id="rId2"/>
              </a:rPr>
              <a:t>https://www.youtube.com/watch?v=mfq8nLPJb6c</a:t>
            </a:r>
            <a:endParaRPr lang="fi-FI" dirty="0" smtClean="0"/>
          </a:p>
          <a:p>
            <a:endParaRPr lang="fi-FI" dirty="0"/>
          </a:p>
        </p:txBody>
      </p:sp>
    </p:spTree>
    <p:extLst>
      <p:ext uri="{BB962C8B-B14F-4D97-AF65-F5344CB8AC3E}">
        <p14:creationId xmlns:p14="http://schemas.microsoft.com/office/powerpoint/2010/main" val="824121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Seksissä avustaminen</a:t>
            </a:r>
            <a:endParaRPr lang="fi-FI" dirty="0"/>
          </a:p>
        </p:txBody>
      </p:sp>
      <p:sp>
        <p:nvSpPr>
          <p:cNvPr id="3" name="Sisällön paikkamerkki 2"/>
          <p:cNvSpPr>
            <a:spLocks noGrp="1"/>
          </p:cNvSpPr>
          <p:nvPr>
            <p:ph idx="1"/>
          </p:nvPr>
        </p:nvSpPr>
        <p:spPr/>
        <p:txBody>
          <a:bodyPr/>
          <a:lstStyle/>
          <a:p>
            <a:r>
              <a:rPr lang="fi-FI" dirty="0" smtClean="0"/>
              <a:t>Toiminnallisen seksin mahdollistamista, kun henkilö tai henkilöt eivät pysty sitä itsenäisesti toteuttamaan</a:t>
            </a:r>
          </a:p>
          <a:p>
            <a:endParaRPr lang="fi-FI" dirty="0"/>
          </a:p>
          <a:p>
            <a:r>
              <a:rPr lang="fi-FI" dirty="0" smtClean="0"/>
              <a:t>Avustajan pitäisi kyetä suhtautumaan seksuaalisuuteen mutkattomasti, ammatillisesti ja neutraalisti</a:t>
            </a:r>
          </a:p>
          <a:p>
            <a:endParaRPr lang="fi-FI" dirty="0"/>
          </a:p>
        </p:txBody>
      </p:sp>
    </p:spTree>
    <p:extLst>
      <p:ext uri="{BB962C8B-B14F-4D97-AF65-F5344CB8AC3E}">
        <p14:creationId xmlns:p14="http://schemas.microsoft.com/office/powerpoint/2010/main" val="62943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Passiivinen avustaminen</a:t>
            </a:r>
            <a:endParaRPr lang="fi-FI" dirty="0"/>
          </a:p>
        </p:txBody>
      </p:sp>
      <p:sp>
        <p:nvSpPr>
          <p:cNvPr id="3" name="Sisällön paikkamerkki 2"/>
          <p:cNvSpPr>
            <a:spLocks noGrp="1"/>
          </p:cNvSpPr>
          <p:nvPr>
            <p:ph idx="1"/>
          </p:nvPr>
        </p:nvSpPr>
        <p:spPr/>
        <p:txBody>
          <a:bodyPr>
            <a:normAutofit fontScale="92500" lnSpcReduction="10000"/>
          </a:bodyPr>
          <a:lstStyle/>
          <a:p>
            <a:pPr marL="0" indent="0">
              <a:buNone/>
            </a:pPr>
            <a:r>
              <a:rPr lang="fi-FI" dirty="0" smtClean="0"/>
              <a:t>Seksitilanteiden mahdollistamista</a:t>
            </a:r>
          </a:p>
          <a:p>
            <a:r>
              <a:rPr lang="fi-FI" dirty="0" smtClean="0"/>
              <a:t>ohjausta ja apua tiedon etsimisessä</a:t>
            </a:r>
          </a:p>
          <a:p>
            <a:r>
              <a:rPr lang="fi-FI" dirty="0" smtClean="0"/>
              <a:t>ohjausta ja apua omasta hygieniasta noudattamiseen</a:t>
            </a:r>
          </a:p>
          <a:p>
            <a:r>
              <a:rPr lang="fi-FI" dirty="0" smtClean="0"/>
              <a:t>ohjausta ja apua tapailuun sekä siihen liittyvien tilanteiden mahdollistamiseen</a:t>
            </a:r>
          </a:p>
          <a:p>
            <a:r>
              <a:rPr lang="fi-FI" dirty="0" smtClean="0"/>
              <a:t>ohjausta ja apua seksin apuvälineiden hankkimiseen, ojentamiseen, puhdistamiseen ja säilyttämiseen</a:t>
            </a:r>
          </a:p>
          <a:p>
            <a:r>
              <a:rPr lang="fi-FI" dirty="0" smtClean="0"/>
              <a:t>apua riisuutumiseen ja pukeutumiseen</a:t>
            </a:r>
          </a:p>
          <a:p>
            <a:r>
              <a:rPr lang="fi-FI" dirty="0" smtClean="0"/>
              <a:t>apua seksivälineiden asentamisessa ja käyttöönotossa</a:t>
            </a:r>
          </a:p>
          <a:p>
            <a:r>
              <a:rPr lang="fi-FI" dirty="0" smtClean="0"/>
              <a:t>apua pornografian tai seksipalveluiden hankinnassa</a:t>
            </a:r>
          </a:p>
          <a:p>
            <a:endParaRPr lang="fi-FI" dirty="0" smtClean="0"/>
          </a:p>
        </p:txBody>
      </p:sp>
    </p:spTree>
    <p:extLst>
      <p:ext uri="{BB962C8B-B14F-4D97-AF65-F5344CB8AC3E}">
        <p14:creationId xmlns:p14="http://schemas.microsoft.com/office/powerpoint/2010/main" val="1137571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Aktiivinen avustaminen</a:t>
            </a:r>
            <a:endParaRPr lang="fi-FI" dirty="0"/>
          </a:p>
        </p:txBody>
      </p:sp>
      <p:sp>
        <p:nvSpPr>
          <p:cNvPr id="3" name="Sisällön paikkamerkki 2"/>
          <p:cNvSpPr>
            <a:spLocks noGrp="1"/>
          </p:cNvSpPr>
          <p:nvPr>
            <p:ph idx="1"/>
          </p:nvPr>
        </p:nvSpPr>
        <p:spPr/>
        <p:txBody>
          <a:bodyPr/>
          <a:lstStyle/>
          <a:p>
            <a:pPr marL="0" indent="0">
              <a:buNone/>
            </a:pPr>
            <a:r>
              <a:rPr lang="fi-FI" dirty="0" smtClean="0"/>
              <a:t>avustamista tilanteissa, jotka edellyttävät avustettavan henkilön koskettamista seksuaalisissa tilanteissa</a:t>
            </a:r>
          </a:p>
          <a:p>
            <a:r>
              <a:rPr lang="fi-FI" dirty="0" smtClean="0"/>
              <a:t>apua kondomin asettamisessa tai liukuvoiteen levittämisessä</a:t>
            </a:r>
          </a:p>
          <a:p>
            <a:r>
              <a:rPr lang="fi-FI" dirty="0" smtClean="0"/>
              <a:t>apua asentoihin asettumisessa</a:t>
            </a:r>
          </a:p>
          <a:p>
            <a:r>
              <a:rPr lang="fi-FI" dirty="0" smtClean="0"/>
              <a:t>apua apuvälineiden käytössä ja päälle pukemisessa</a:t>
            </a:r>
          </a:p>
          <a:p>
            <a:r>
              <a:rPr lang="fi-FI" dirty="0" smtClean="0"/>
              <a:t>kehon tukemista tai liikuttamista seksin aikana</a:t>
            </a:r>
          </a:p>
          <a:p>
            <a:r>
              <a:rPr lang="fi-FI" dirty="0" smtClean="0"/>
              <a:t>apuvälineen liikuttamista tai ohjaamista sooloseksissä</a:t>
            </a:r>
            <a:endParaRPr lang="fi-FI" dirty="0"/>
          </a:p>
        </p:txBody>
      </p:sp>
    </p:spTree>
    <p:extLst>
      <p:ext uri="{BB962C8B-B14F-4D97-AF65-F5344CB8AC3E}">
        <p14:creationId xmlns:p14="http://schemas.microsoft.com/office/powerpoint/2010/main" val="622081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Pohdittavaa</a:t>
            </a:r>
            <a:endParaRPr lang="fi-FI" dirty="0"/>
          </a:p>
        </p:txBody>
      </p:sp>
      <p:sp>
        <p:nvSpPr>
          <p:cNvPr id="3" name="Sisällön paikkamerkki 2"/>
          <p:cNvSpPr>
            <a:spLocks noGrp="1"/>
          </p:cNvSpPr>
          <p:nvPr>
            <p:ph idx="1"/>
          </p:nvPr>
        </p:nvSpPr>
        <p:spPr/>
        <p:txBody>
          <a:bodyPr/>
          <a:lstStyle/>
          <a:p>
            <a:r>
              <a:rPr lang="fi-FI" dirty="0" smtClean="0"/>
              <a:t>Asettaudu vaikeavammaisen tai vammautuneen henkilön rooliin. Kuvittele itsesi ja oma seksuaalisuutesi tässä tilanteessa. Millaista apua tarvitsisit tyydyttävän seksielämän mahdollistamiseksi?</a:t>
            </a:r>
            <a:endParaRPr lang="fi-FI" dirty="0"/>
          </a:p>
        </p:txBody>
      </p:sp>
    </p:spTree>
    <p:extLst>
      <p:ext uri="{BB962C8B-B14F-4D97-AF65-F5344CB8AC3E}">
        <p14:creationId xmlns:p14="http://schemas.microsoft.com/office/powerpoint/2010/main" val="1308320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38200" y="1282535"/>
            <a:ext cx="10515600" cy="4894428"/>
          </a:xfrm>
        </p:spPr>
        <p:txBody>
          <a:bodyPr>
            <a:normAutofit/>
          </a:bodyPr>
          <a:lstStyle/>
          <a:p>
            <a:r>
              <a:rPr lang="fi-FI" sz="3200" dirty="0"/>
              <a:t>A</a:t>
            </a:r>
            <a:r>
              <a:rPr lang="fi-FI" sz="3200" dirty="0" smtClean="0"/>
              <a:t>siakas pyytää sinulta apua saadakseen jonkin seksivälineen käyttöönsä masturbointiin sekä avustamaan välineen käytössä ja puhdistamisessa, miten toimit?</a:t>
            </a:r>
            <a:endParaRPr lang="fi-FI" sz="3200" dirty="0"/>
          </a:p>
        </p:txBody>
      </p:sp>
      <p:pic>
        <p:nvPicPr>
          <p:cNvPr id="2" name="Kuva 1"/>
          <p:cNvPicPr>
            <a:picLocks noChangeAspect="1"/>
          </p:cNvPicPr>
          <p:nvPr/>
        </p:nvPicPr>
        <p:blipFill>
          <a:blip r:embed="rId2"/>
          <a:stretch>
            <a:fillRect/>
          </a:stretch>
        </p:blipFill>
        <p:spPr>
          <a:xfrm>
            <a:off x="8830155" y="2376144"/>
            <a:ext cx="2633700" cy="370059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80939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640</Words>
  <Application>Microsoft Office PowerPoint</Application>
  <PresentationFormat>Laajakuva</PresentationFormat>
  <Paragraphs>75</Paragraphs>
  <Slides>20</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20</vt:i4>
      </vt:variant>
    </vt:vector>
  </HeadingPairs>
  <TitlesOfParts>
    <vt:vector size="24" baseType="lpstr">
      <vt:lpstr>Arial</vt:lpstr>
      <vt:lpstr>Calibri</vt:lpstr>
      <vt:lpstr>Calibri Light</vt:lpstr>
      <vt:lpstr>Office-teema</vt:lpstr>
      <vt:lpstr>Vammaisuus ja seksuaalisuus</vt:lpstr>
      <vt:lpstr>Seksuaalisuus</vt:lpstr>
      <vt:lpstr>Myyttejä:</vt:lpstr>
      <vt:lpstr>Oikeus rakkauteen</vt:lpstr>
      <vt:lpstr>Seksissä avustaminen</vt:lpstr>
      <vt:lpstr>Passiivinen avustaminen</vt:lpstr>
      <vt:lpstr>Aktiivinen avustaminen</vt:lpstr>
      <vt:lpstr>Pohdittavaa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Avusta ohjaa seksissä turvallisesti</vt:lpstr>
      <vt:lpstr>Lähteet</vt:lpstr>
    </vt:vector>
  </TitlesOfParts>
  <Company>Kouvolan Kaupunki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Vammaisuus ja seksuaalisuus</dc:title>
  <dc:creator>Lähteenmäki Tanja</dc:creator>
  <cp:lastModifiedBy>Tanja Lähteenmäki</cp:lastModifiedBy>
  <cp:revision>10</cp:revision>
  <dcterms:created xsi:type="dcterms:W3CDTF">2018-08-31T11:13:10Z</dcterms:created>
  <dcterms:modified xsi:type="dcterms:W3CDTF">2018-09-30T12:53:55Z</dcterms:modified>
</cp:coreProperties>
</file>