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4"/>
  </p:handoutMasterIdLst>
  <p:sldIdLst>
    <p:sldId id="334" r:id="rId2"/>
    <p:sldId id="335" r:id="rId3"/>
    <p:sldId id="330" r:id="rId4"/>
    <p:sldId id="333" r:id="rId5"/>
    <p:sldId id="331" r:id="rId6"/>
    <p:sldId id="336" r:id="rId7"/>
    <p:sldId id="264" r:id="rId8"/>
    <p:sldId id="292" r:id="rId9"/>
    <p:sldId id="306" r:id="rId10"/>
    <p:sldId id="307" r:id="rId11"/>
    <p:sldId id="308" r:id="rId12"/>
    <p:sldId id="332" r:id="rId13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14A34-58B7-4070-84AF-C608988D07AC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C4F9A-B84E-468C-9A33-DA845E47650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978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648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11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32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758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03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260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93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58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848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561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56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AE93-28A7-4ED1-ABC1-B9BFFD7A1114}" type="datetimeFigureOut">
              <a:rPr lang="fi-FI" smtClean="0"/>
              <a:pPr/>
              <a:t>17.4.2020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99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i 2"/>
          <p:cNvSpPr/>
          <p:nvPr/>
        </p:nvSpPr>
        <p:spPr>
          <a:xfrm>
            <a:off x="3707904" y="2780928"/>
            <a:ext cx="4248472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Insuliinihoito</a:t>
            </a:r>
            <a:endParaRPr lang="fi-FI" sz="3200" dirty="0"/>
          </a:p>
        </p:txBody>
      </p:sp>
      <p:sp>
        <p:nvSpPr>
          <p:cNvPr id="4" name="Ellipsi 3"/>
          <p:cNvSpPr/>
          <p:nvPr/>
        </p:nvSpPr>
        <p:spPr>
          <a:xfrm>
            <a:off x="755576" y="1196752"/>
            <a:ext cx="4536504" cy="22322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Tyypin 1 diabeetikon hoito</a:t>
            </a:r>
            <a:endParaRPr lang="fi-FI" sz="3200" b="1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4365104"/>
            <a:ext cx="2670279" cy="121930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828" y="5157192"/>
            <a:ext cx="2231329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54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jos ateria sisältää </a:t>
            </a:r>
            <a:r>
              <a:rPr lang="fi-FI" dirty="0"/>
              <a:t>50 grammaa </a:t>
            </a:r>
            <a:r>
              <a:rPr lang="fi-FI" dirty="0" smtClean="0"/>
              <a:t>hiilihydraattia</a:t>
            </a:r>
          </a:p>
          <a:p>
            <a:endParaRPr lang="fi-FI" dirty="0" smtClean="0"/>
          </a:p>
          <a:p>
            <a:r>
              <a:rPr lang="fi-FI" b="1" dirty="0" smtClean="0"/>
              <a:t>pikainsuliinia pistetään 1 yksikkö 10 hiilihydraattigrammaa kohden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eli 50 </a:t>
            </a:r>
            <a:r>
              <a:rPr lang="fi-FI" dirty="0"/>
              <a:t>hiilihydraattigrammalle sopiva annos </a:t>
            </a:r>
            <a:r>
              <a:rPr lang="fi-FI" dirty="0" smtClean="0"/>
              <a:t>on ___</a:t>
            </a:r>
            <a:r>
              <a:rPr lang="fi-FI" dirty="0" err="1" smtClean="0"/>
              <a:t>ky</a:t>
            </a:r>
            <a:r>
              <a:rPr lang="fi-FI" dirty="0" smtClean="0"/>
              <a:t> pikainsuliinia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Pekka annostelee aterian yhteydessä yhteensä </a:t>
            </a:r>
            <a:r>
              <a:rPr lang="fi-FI" b="1" dirty="0" smtClean="0"/>
              <a:t>8</a:t>
            </a:r>
            <a:r>
              <a:rPr lang="fi-FI" dirty="0" smtClean="0"/>
              <a:t> </a:t>
            </a:r>
            <a:r>
              <a:rPr lang="fi-FI" b="1" dirty="0" smtClean="0"/>
              <a:t>yksikköä</a:t>
            </a:r>
            <a:r>
              <a:rPr lang="fi-FI" dirty="0" smtClean="0"/>
              <a:t> pikainsuliinia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3 </a:t>
            </a:r>
            <a:r>
              <a:rPr lang="fi-FI" dirty="0" err="1" smtClean="0"/>
              <a:t>ky</a:t>
            </a:r>
            <a:r>
              <a:rPr lang="fi-FI" dirty="0" smtClean="0"/>
              <a:t> korjauksena korkealle verensokerille</a:t>
            </a:r>
          </a:p>
          <a:p>
            <a:r>
              <a:rPr lang="fi-FI" dirty="0" smtClean="0"/>
              <a:t>5 </a:t>
            </a:r>
            <a:r>
              <a:rPr lang="fi-FI" dirty="0" err="1" smtClean="0"/>
              <a:t>ky</a:t>
            </a:r>
            <a:r>
              <a:rPr lang="fi-FI" dirty="0" smtClean="0"/>
              <a:t> ruuan hiilihydraateille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Insuliinihoidon toteutus: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 sz="3200" dirty="0"/>
              <a:t>m</a:t>
            </a:r>
            <a:r>
              <a:rPr lang="fi-FI" sz="3200" dirty="0" smtClean="0"/>
              <a:t>onipistoshoito (pitkävaikutteinen insuliini ja ateriainsuliini</a:t>
            </a:r>
          </a:p>
          <a:p>
            <a:pPr lvl="1"/>
            <a:r>
              <a:rPr lang="fi-FI" sz="3200" dirty="0" smtClean="0"/>
              <a:t>insuliinipumppu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3356992"/>
            <a:ext cx="3240360" cy="215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90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Tyypin 1 diabeetikon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</a:t>
            </a:r>
            <a:r>
              <a:rPr lang="fi-FI" dirty="0" smtClean="0"/>
              <a:t>ärkeintä toimiva </a:t>
            </a:r>
            <a:r>
              <a:rPr lang="fi-FI" b="1" dirty="0" smtClean="0"/>
              <a:t>insuliinihoito, </a:t>
            </a:r>
            <a:r>
              <a:rPr lang="fi-FI" dirty="0" smtClean="0"/>
              <a:t>sovitetaan yhteen </a:t>
            </a:r>
            <a:r>
              <a:rPr lang="fi-FI" b="1" dirty="0" smtClean="0"/>
              <a:t>syömisen</a:t>
            </a:r>
            <a:r>
              <a:rPr lang="fi-FI" dirty="0" smtClean="0"/>
              <a:t> ja </a:t>
            </a:r>
            <a:r>
              <a:rPr lang="fi-FI" b="1" dirty="0" smtClean="0"/>
              <a:t>liikunnan</a:t>
            </a:r>
            <a:r>
              <a:rPr lang="fi-FI" dirty="0" smtClean="0"/>
              <a:t> kanssa</a:t>
            </a:r>
            <a:endParaRPr lang="fi-FI" b="1" dirty="0" smtClean="0"/>
          </a:p>
          <a:p>
            <a:r>
              <a:rPr lang="fi-FI" dirty="0" smtClean="0"/>
              <a:t>hoidon suunnittelussa lähdetään liikkeelle yksilöllisistä perusasioista:</a:t>
            </a:r>
          </a:p>
          <a:p>
            <a:pPr lvl="1"/>
            <a:r>
              <a:rPr lang="fi-FI" dirty="0" smtClean="0"/>
              <a:t>ikä</a:t>
            </a:r>
          </a:p>
          <a:p>
            <a:pPr lvl="1"/>
            <a:r>
              <a:rPr lang="fi-FI" dirty="0" smtClean="0"/>
              <a:t>työ</a:t>
            </a:r>
          </a:p>
          <a:p>
            <a:pPr lvl="1"/>
            <a:r>
              <a:rPr lang="fi-FI" dirty="0" smtClean="0"/>
              <a:t>ruoka-ajat</a:t>
            </a:r>
          </a:p>
          <a:p>
            <a:pPr lvl="1"/>
            <a:r>
              <a:rPr lang="fi-FI" dirty="0" smtClean="0"/>
              <a:t>harrastukset</a:t>
            </a:r>
          </a:p>
          <a:p>
            <a:pPr lvl="1"/>
            <a:r>
              <a:rPr lang="fi-FI" dirty="0" smtClean="0"/>
              <a:t>elämänrytmi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10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insuliinin väkevyys </a:t>
            </a:r>
            <a:r>
              <a:rPr lang="fi-FI" b="1" dirty="0" smtClean="0"/>
              <a:t>KY tai IU / ml</a:t>
            </a:r>
          </a:p>
          <a:p>
            <a:r>
              <a:rPr lang="fi-FI" b="1" dirty="0"/>
              <a:t>i</a:t>
            </a:r>
            <a:r>
              <a:rPr lang="fi-FI" b="1" dirty="0" smtClean="0"/>
              <a:t>nsuliinikynä, insuliiniruisku, insuliinipumppu</a:t>
            </a:r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4185" y="3416647"/>
            <a:ext cx="2733675" cy="1676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3136893"/>
            <a:ext cx="3314700" cy="13811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1060" y="3808455"/>
            <a:ext cx="2143125" cy="21431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a</a:t>
            </a:r>
            <a:r>
              <a:rPr lang="fi-FI" dirty="0" smtClean="0"/>
              <a:t>vaamaton säilytetään </a:t>
            </a:r>
            <a:r>
              <a:rPr lang="fi-FI" dirty="0"/>
              <a:t>+2 - +8, </a:t>
            </a:r>
            <a:r>
              <a:rPr lang="fi-FI" b="1" dirty="0"/>
              <a:t>jääkaappi</a:t>
            </a:r>
          </a:p>
          <a:p>
            <a:pPr lvl="1"/>
            <a:r>
              <a:rPr lang="fi-FI" dirty="0"/>
              <a:t>avattu </a:t>
            </a:r>
            <a:r>
              <a:rPr lang="fi-FI" b="1" dirty="0"/>
              <a:t>huoneenlämmössä</a:t>
            </a:r>
            <a:r>
              <a:rPr lang="fi-FI" dirty="0"/>
              <a:t> (avauspäivä etikettiin</a:t>
            </a:r>
            <a:r>
              <a:rPr lang="fi-FI" dirty="0" smtClean="0"/>
              <a:t>)</a:t>
            </a:r>
          </a:p>
          <a:p>
            <a:pPr lvl="1"/>
            <a:endParaRPr lang="fi-FI" dirty="0"/>
          </a:p>
          <a:p>
            <a:r>
              <a:rPr lang="fi-FI" dirty="0"/>
              <a:t>ei saa jäätyä eikä lämmetä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964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perusinsuliini</a:t>
            </a:r>
            <a:r>
              <a:rPr lang="fi-FI" dirty="0" smtClean="0"/>
              <a:t> 	</a:t>
            </a:r>
          </a:p>
          <a:p>
            <a:pPr lvl="1"/>
            <a:r>
              <a:rPr lang="fi-FI" dirty="0" smtClean="0"/>
              <a:t>vaikuttaa </a:t>
            </a:r>
            <a:r>
              <a:rPr lang="fi-FI" dirty="0"/>
              <a:t>ympäri </a:t>
            </a:r>
            <a:r>
              <a:rPr lang="fi-FI" dirty="0" smtClean="0"/>
              <a:t>vuorokauden</a:t>
            </a:r>
          </a:p>
          <a:p>
            <a:pPr lvl="1"/>
            <a:r>
              <a:rPr lang="fi-FI" dirty="0" smtClean="0"/>
              <a:t>säätää </a:t>
            </a:r>
            <a:r>
              <a:rPr lang="fi-FI" dirty="0"/>
              <a:t>sokerin vapautumista maksasta yöllä ja aterioiden </a:t>
            </a:r>
            <a:r>
              <a:rPr lang="fi-FI" dirty="0" smtClean="0"/>
              <a:t>välillä</a:t>
            </a:r>
          </a:p>
          <a:p>
            <a:pPr lvl="1"/>
            <a:r>
              <a:rPr lang="fi-FI" b="1" dirty="0" smtClean="0"/>
              <a:t>ei </a:t>
            </a:r>
            <a:r>
              <a:rPr lang="fi-FI" b="1" dirty="0"/>
              <a:t>keskeytetä </a:t>
            </a:r>
            <a:r>
              <a:rPr lang="fi-FI" dirty="0"/>
              <a:t>missään </a:t>
            </a:r>
            <a:r>
              <a:rPr lang="fi-FI" dirty="0" smtClean="0"/>
              <a:t>olosuhteissa</a:t>
            </a:r>
          </a:p>
          <a:p>
            <a:endParaRPr lang="fi-FI" dirty="0" smtClean="0"/>
          </a:p>
          <a:p>
            <a:r>
              <a:rPr lang="fi-FI" b="1" dirty="0" smtClean="0"/>
              <a:t>ateriainsuliini</a:t>
            </a:r>
          </a:p>
          <a:p>
            <a:pPr lvl="1"/>
            <a:r>
              <a:rPr lang="fi-FI" dirty="0" smtClean="0"/>
              <a:t>otetaan syömisen yhteydessä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63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pitkävaikutteinen</a:t>
            </a:r>
          </a:p>
          <a:p>
            <a:endParaRPr lang="fi-FI" dirty="0" smtClean="0"/>
          </a:p>
          <a:p>
            <a:r>
              <a:rPr lang="fi-FI" dirty="0"/>
              <a:t>perusinsuliinin määrä on sopiva, kun:</a:t>
            </a:r>
          </a:p>
          <a:p>
            <a:pPr lvl="1"/>
            <a:r>
              <a:rPr lang="fi-FI" dirty="0"/>
              <a:t>verensokerit ovat aamulla ja ennen aterioita toivotulla tasolla</a:t>
            </a:r>
          </a:p>
          <a:p>
            <a:pPr lvl="1"/>
            <a:r>
              <a:rPr lang="fi-FI" dirty="0"/>
              <a:t>matalaa veren sokeripitoisuutta ei esiinny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3298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Ateriainsuliini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annos määräytyy aterian sisältämän </a:t>
            </a:r>
            <a:r>
              <a:rPr lang="fi-FI" b="1" dirty="0" smtClean="0"/>
              <a:t>hiilihydraattimäärän</a:t>
            </a:r>
            <a:r>
              <a:rPr lang="fi-FI" dirty="0" smtClean="0"/>
              <a:t> mukaan</a:t>
            </a:r>
          </a:p>
          <a:p>
            <a:endParaRPr lang="fi-FI" dirty="0" smtClean="0"/>
          </a:p>
          <a:p>
            <a:r>
              <a:rPr lang="fi-FI" dirty="0" smtClean="0"/>
              <a:t>jos verensokeri on ennen ateriaa korkea, niin lisäksi otetaan </a:t>
            </a:r>
            <a:r>
              <a:rPr lang="fi-FI" b="1" dirty="0" smtClean="0"/>
              <a:t>korjaava annos</a:t>
            </a:r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Ateriainsuliini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1 insuliiniyksikkö laskee verensokeria noin 2mmol</a:t>
            </a:r>
          </a:p>
          <a:p>
            <a:pPr>
              <a:buNone/>
            </a:pPr>
            <a:endParaRPr lang="fi-FI" dirty="0" smtClean="0"/>
          </a:p>
          <a:p>
            <a:r>
              <a:rPr lang="fi-FI" b="1" dirty="0" smtClean="0"/>
              <a:t>ateriainsuliinia pistetään 1 yksikkö 10 hiilihydraattigrammaa kohden</a:t>
            </a:r>
          </a:p>
          <a:p>
            <a:endParaRPr lang="fi-FI" dirty="0" smtClean="0"/>
          </a:p>
          <a:p>
            <a:pPr>
              <a:buNone/>
            </a:pPr>
            <a:endParaRPr lang="fi-FI" sz="2600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Pekan </a:t>
            </a:r>
            <a:r>
              <a:rPr lang="fi-FI" dirty="0"/>
              <a:t>tavoitteena on </a:t>
            </a:r>
            <a:r>
              <a:rPr lang="fi-FI" dirty="0" smtClean="0"/>
              <a:t>pitää verensokeri </a:t>
            </a:r>
            <a:r>
              <a:rPr lang="fi-FI" dirty="0"/>
              <a:t>ennen </a:t>
            </a:r>
            <a:r>
              <a:rPr lang="fi-FI" dirty="0" smtClean="0"/>
              <a:t>ateriaa alle 6 </a:t>
            </a:r>
            <a:r>
              <a:rPr lang="fi-FI" dirty="0" err="1" smtClean="0"/>
              <a:t>mmol/l</a:t>
            </a:r>
            <a:endParaRPr lang="fi-FI" dirty="0" smtClean="0"/>
          </a:p>
          <a:p>
            <a:r>
              <a:rPr lang="fi-FI" dirty="0" smtClean="0"/>
              <a:t>hänen </a:t>
            </a:r>
            <a:r>
              <a:rPr lang="fi-FI" dirty="0"/>
              <a:t>verensokerinsa </a:t>
            </a:r>
            <a:r>
              <a:rPr lang="fi-FI" dirty="0" smtClean="0"/>
              <a:t>on nyt ennen ateriaa 12 </a:t>
            </a:r>
            <a:r>
              <a:rPr lang="fi-FI" dirty="0" err="1" smtClean="0"/>
              <a:t>mmol/l</a:t>
            </a:r>
            <a:r>
              <a:rPr lang="fi-FI" dirty="0" smtClean="0"/>
              <a:t>, </a:t>
            </a:r>
            <a:r>
              <a:rPr lang="fi-FI" dirty="0"/>
              <a:t>eli </a:t>
            </a:r>
            <a:r>
              <a:rPr lang="fi-FI" b="1" dirty="0" smtClean="0"/>
              <a:t>6 </a:t>
            </a:r>
            <a:r>
              <a:rPr lang="fi-FI" b="1" dirty="0" err="1"/>
              <a:t>mmol/l</a:t>
            </a:r>
            <a:r>
              <a:rPr lang="fi-FI" b="1" dirty="0"/>
              <a:t> </a:t>
            </a:r>
            <a:r>
              <a:rPr lang="fi-FI" dirty="0" smtClean="0"/>
              <a:t>yli tavoitetason</a:t>
            </a:r>
          </a:p>
          <a:p>
            <a:r>
              <a:rPr lang="fi-FI" b="1" dirty="0" smtClean="0"/>
              <a:t>1 </a:t>
            </a:r>
            <a:r>
              <a:rPr lang="fi-FI" b="1" dirty="0" err="1" smtClean="0"/>
              <a:t>ky</a:t>
            </a:r>
            <a:r>
              <a:rPr lang="fi-FI" b="1" dirty="0" smtClean="0"/>
              <a:t> pikainsuliinia laskee verensokeria 2 </a:t>
            </a:r>
            <a:r>
              <a:rPr lang="fi-FI" b="1" dirty="0" err="1" smtClean="0"/>
              <a:t>mmol</a:t>
            </a:r>
            <a:r>
              <a:rPr lang="fi-FI" b="1" dirty="0" smtClean="0"/>
              <a:t>/l</a:t>
            </a:r>
          </a:p>
          <a:p>
            <a:r>
              <a:rPr lang="fi-FI" dirty="0" smtClean="0"/>
              <a:t>6mmol laskemiseen tarvitaan siis ___</a:t>
            </a:r>
            <a:r>
              <a:rPr lang="fi-FI" dirty="0" err="1" smtClean="0"/>
              <a:t>ky</a:t>
            </a:r>
            <a:r>
              <a:rPr lang="fi-FI" dirty="0" smtClean="0"/>
              <a:t> insuliinia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232</Words>
  <Application>Microsoft Office PowerPoint</Application>
  <PresentationFormat>Näytössä katseltava diaesitys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PowerPoint-esitys</vt:lpstr>
      <vt:lpstr>Tyypin 1 diabeetikon hoito</vt:lpstr>
      <vt:lpstr>Insuliini</vt:lpstr>
      <vt:lpstr>Insuliini</vt:lpstr>
      <vt:lpstr>Insuliinihoito</vt:lpstr>
      <vt:lpstr>Perusinsuliini</vt:lpstr>
      <vt:lpstr>Ateriainsuliini</vt:lpstr>
      <vt:lpstr>Ateriainsuliini</vt:lpstr>
      <vt:lpstr>Esimerkki</vt:lpstr>
      <vt:lpstr>Esimerkki</vt:lpstr>
      <vt:lpstr>Esimerkki</vt:lpstr>
      <vt:lpstr>Insuliinihoidon toteutus: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Aikuisen tyypin 1 diabeetikon insuliinihoito</dc:title>
  <dc:creator>Tanja</dc:creator>
  <cp:lastModifiedBy>Lähteenmäki Tanja</cp:lastModifiedBy>
  <cp:revision>163</cp:revision>
  <dcterms:created xsi:type="dcterms:W3CDTF">2013-10-10T16:09:50Z</dcterms:created>
  <dcterms:modified xsi:type="dcterms:W3CDTF">2020-04-17T10:00:07Z</dcterms:modified>
</cp:coreProperties>
</file>