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7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2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fi-FI"/>
              <a:t>Lisää kuva napsauttamalla kuvaketta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93B5EA58-C15E-432B-9E98-818BC54F417D}" type="datetimeFigureOut">
              <a:rPr lang="fi-FI" smtClean="0"/>
              <a:t>7.2.2024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98161CBF-B6DD-43BD-813B-3FC465EA5881}" type="slidenum">
              <a:rPr lang="fi-FI" smtClean="0"/>
              <a:t>‹#›</a:t>
            </a:fld>
            <a:endParaRPr lang="fi-FI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Castro </a:t>
            </a:r>
            <a:r>
              <a:rPr lang="fi-FI" dirty="0" err="1"/>
              <a:t>successful</a:t>
            </a:r>
            <a:r>
              <a:rPr lang="fi-FI" dirty="0"/>
              <a:t> in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bid</a:t>
            </a:r>
            <a:r>
              <a:rPr lang="fi-FI" dirty="0"/>
              <a:t> to </a:t>
            </a:r>
            <a:r>
              <a:rPr lang="fi-FI" dirty="0" err="1"/>
              <a:t>overthrow</a:t>
            </a:r>
            <a:r>
              <a:rPr lang="fi-FI" dirty="0"/>
              <a:t> </a:t>
            </a:r>
            <a:r>
              <a:rPr lang="fi-FI" dirty="0" err="1"/>
              <a:t>Batista</a:t>
            </a:r>
            <a:r>
              <a:rPr lang="fi-FI" dirty="0"/>
              <a:t>?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85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In </a:t>
            </a:r>
            <a:r>
              <a:rPr lang="fi-FI" dirty="0" err="1"/>
              <a:t>Sept</a:t>
            </a:r>
            <a:r>
              <a:rPr lang="fi-FI" dirty="0"/>
              <a:t>. 1960,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speech</a:t>
            </a:r>
            <a:r>
              <a:rPr lang="fi-FI" dirty="0"/>
              <a:t> to </a:t>
            </a:r>
            <a:r>
              <a:rPr lang="fi-FI" dirty="0" err="1"/>
              <a:t>condemn</a:t>
            </a:r>
            <a:r>
              <a:rPr lang="fi-FI" dirty="0"/>
              <a:t> US </a:t>
            </a:r>
            <a:r>
              <a:rPr lang="fi-FI" dirty="0" err="1"/>
              <a:t>imperialism</a:t>
            </a:r>
            <a:r>
              <a:rPr lang="fi-FI" dirty="0"/>
              <a:t> ( ”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declaration</a:t>
            </a:r>
            <a:r>
              <a:rPr lang="fi-FI" dirty="0"/>
              <a:t> of </a:t>
            </a:r>
            <a:r>
              <a:rPr lang="fi-FI" dirty="0" err="1"/>
              <a:t>Havana</a:t>
            </a:r>
            <a:r>
              <a:rPr lang="fi-FI" dirty="0"/>
              <a:t>)</a:t>
            </a:r>
          </a:p>
          <a:p>
            <a:r>
              <a:rPr lang="fi-FI" dirty="0"/>
              <a:t>US embargo on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exports</a:t>
            </a:r>
            <a:r>
              <a:rPr lang="fi-FI" dirty="0"/>
              <a:t> to </a:t>
            </a:r>
            <a:r>
              <a:rPr lang="fi-FI" dirty="0" err="1"/>
              <a:t>Cuba</a:t>
            </a:r>
            <a:r>
              <a:rPr lang="fi-FI" dirty="0"/>
              <a:t> ( </a:t>
            </a:r>
            <a:r>
              <a:rPr lang="fi-FI" dirty="0" err="1"/>
              <a:t>except</a:t>
            </a:r>
            <a:r>
              <a:rPr lang="fi-FI" dirty="0"/>
              <a:t> food and </a:t>
            </a:r>
            <a:r>
              <a:rPr lang="fi-FI" dirty="0" err="1"/>
              <a:t>medical</a:t>
            </a:r>
            <a:r>
              <a:rPr lang="fi-FI" dirty="0"/>
              <a:t> </a:t>
            </a:r>
            <a:r>
              <a:rPr lang="fi-FI" dirty="0" err="1"/>
              <a:t>supplies</a:t>
            </a:r>
            <a:r>
              <a:rPr lang="fi-FI" dirty="0"/>
              <a:t>) </a:t>
            </a:r>
            <a:r>
              <a:rPr lang="fi-FI" dirty="0" err="1"/>
              <a:t>imposed</a:t>
            </a:r>
            <a:r>
              <a:rPr lang="fi-FI" dirty="0"/>
              <a:t> in </a:t>
            </a:r>
            <a:r>
              <a:rPr lang="fi-FI" dirty="0" err="1"/>
              <a:t>Nov</a:t>
            </a:r>
            <a:r>
              <a:rPr lang="fi-FI" dirty="0"/>
              <a:t>. 1960</a:t>
            </a:r>
          </a:p>
          <a:p>
            <a:r>
              <a:rPr lang="fi-FI" dirty="0"/>
              <a:t>Castro </a:t>
            </a:r>
            <a:r>
              <a:rPr lang="fi-FI" dirty="0" err="1"/>
              <a:t>turned</a:t>
            </a:r>
            <a:r>
              <a:rPr lang="fi-FI" dirty="0"/>
              <a:t> to the </a:t>
            </a:r>
            <a:r>
              <a:rPr lang="fi-FI" dirty="0" err="1"/>
              <a:t>Soviet</a:t>
            </a:r>
            <a:r>
              <a:rPr lang="fi-FI" dirty="0"/>
              <a:t> Union; SU </a:t>
            </a:r>
            <a:r>
              <a:rPr lang="fi-FI" dirty="0" err="1"/>
              <a:t>promised</a:t>
            </a:r>
            <a:r>
              <a:rPr lang="fi-FI" dirty="0"/>
              <a:t> to </a:t>
            </a:r>
            <a:r>
              <a:rPr lang="fi-FI" dirty="0" err="1"/>
              <a:t>buy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the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sugar</a:t>
            </a:r>
            <a:r>
              <a:rPr lang="fi-FI" dirty="0"/>
              <a:t>!</a:t>
            </a:r>
          </a:p>
          <a:p>
            <a:r>
              <a:rPr lang="fi-FI" dirty="0"/>
              <a:t>The Bay of </a:t>
            </a:r>
            <a:r>
              <a:rPr lang="fi-FI" dirty="0" err="1"/>
              <a:t>Pigs</a:t>
            </a:r>
            <a:r>
              <a:rPr lang="fi-FI" dirty="0"/>
              <a:t>, 1961</a:t>
            </a:r>
          </a:p>
          <a:p>
            <a:r>
              <a:rPr lang="fi-FI" dirty="0"/>
              <a:t>The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/>
              <a:t>Missile</a:t>
            </a:r>
            <a:r>
              <a:rPr lang="fi-FI" dirty="0"/>
              <a:t> </a:t>
            </a:r>
            <a:r>
              <a:rPr lang="fi-FI" dirty="0" err="1"/>
              <a:t>Crisis</a:t>
            </a:r>
            <a:r>
              <a:rPr lang="fi-FI" dirty="0"/>
              <a:t> 1962</a:t>
            </a:r>
          </a:p>
        </p:txBody>
      </p:sp>
    </p:spTree>
    <p:extLst>
      <p:ext uri="{BB962C8B-B14F-4D97-AF65-F5344CB8AC3E}">
        <p14:creationId xmlns:p14="http://schemas.microsoft.com/office/powerpoint/2010/main" val="111593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Identify</a:t>
            </a:r>
            <a:r>
              <a:rPr lang="fi-FI" dirty="0"/>
              <a:t> the </a:t>
            </a:r>
            <a:r>
              <a:rPr lang="fi-FI" dirty="0" err="1"/>
              <a:t>nature</a:t>
            </a:r>
            <a:r>
              <a:rPr lang="fi-FI" dirty="0"/>
              <a:t> of </a:t>
            </a:r>
            <a:r>
              <a:rPr lang="fi-FI" dirty="0" err="1"/>
              <a:t>Cuba´s</a:t>
            </a:r>
            <a:r>
              <a:rPr lang="fi-FI" dirty="0"/>
              <a:t> </a:t>
            </a:r>
            <a:r>
              <a:rPr lang="fi-FI" dirty="0" err="1"/>
              <a:t>Castroist</a:t>
            </a:r>
            <a:r>
              <a:rPr lang="fi-FI" dirty="0"/>
              <a:t> </a:t>
            </a:r>
            <a:r>
              <a:rPr lang="fi-FI" dirty="0" err="1"/>
              <a:t>state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How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statements</a:t>
            </a:r>
            <a:r>
              <a:rPr lang="fi-FI" dirty="0"/>
              <a:t> and </a:t>
            </a:r>
            <a:r>
              <a:rPr lang="fi-FI" dirty="0" err="1"/>
              <a:t>policies</a:t>
            </a:r>
            <a:r>
              <a:rPr lang="fi-FI" dirty="0"/>
              <a:t> </a:t>
            </a:r>
            <a:r>
              <a:rPr lang="fi-FI" dirty="0" err="1"/>
              <a:t>reflect</a:t>
            </a:r>
            <a:r>
              <a:rPr lang="fi-FI" dirty="0"/>
              <a:t> the </a:t>
            </a:r>
            <a:r>
              <a:rPr lang="fi-FI" dirty="0" err="1"/>
              <a:t>views</a:t>
            </a:r>
            <a:r>
              <a:rPr lang="fi-FI" dirty="0"/>
              <a:t> of Marx and Engels?</a:t>
            </a:r>
          </a:p>
          <a:p>
            <a:r>
              <a:rPr lang="fi-FI" dirty="0"/>
              <a:t>To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extent</a:t>
            </a:r>
            <a:r>
              <a:rPr lang="fi-FI" dirty="0"/>
              <a:t> is </a:t>
            </a:r>
            <a:r>
              <a:rPr lang="fi-FI" dirty="0" err="1"/>
              <a:t>it</a:t>
            </a:r>
            <a:r>
              <a:rPr lang="fi-FI" dirty="0"/>
              <a:t> </a:t>
            </a:r>
            <a:r>
              <a:rPr lang="fi-FI" dirty="0" err="1"/>
              <a:t>fair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Cuba</a:t>
            </a:r>
            <a:r>
              <a:rPr lang="fi-FI" dirty="0"/>
              <a:t> is a </a:t>
            </a:r>
            <a:r>
              <a:rPr lang="fi-FI" dirty="0" err="1"/>
              <a:t>democracy</a:t>
            </a:r>
            <a:r>
              <a:rPr lang="fi-FI"/>
              <a:t>?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446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5869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fi-FI" dirty="0" err="1"/>
              <a:t>Quality</a:t>
            </a:r>
            <a:r>
              <a:rPr lang="fi-FI" dirty="0"/>
              <a:t> of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commanders</a:t>
            </a:r>
            <a:r>
              <a:rPr lang="fi-FI" dirty="0"/>
              <a:t>: Raul Castro, </a:t>
            </a:r>
            <a:r>
              <a:rPr lang="fi-FI" dirty="0" err="1"/>
              <a:t>Camilo</a:t>
            </a:r>
            <a:r>
              <a:rPr lang="fi-FI" dirty="0"/>
              <a:t> </a:t>
            </a:r>
            <a:r>
              <a:rPr lang="fi-FI" dirty="0" err="1"/>
              <a:t>Cienfuegos</a:t>
            </a:r>
            <a:r>
              <a:rPr lang="fi-FI" dirty="0"/>
              <a:t> and Che Guevara ( Sierra </a:t>
            </a:r>
            <a:r>
              <a:rPr lang="fi-FI" dirty="0" err="1"/>
              <a:t>Maestra</a:t>
            </a:r>
            <a:r>
              <a:rPr lang="fi-FI" dirty="0"/>
              <a:t> guerilla </a:t>
            </a:r>
            <a:r>
              <a:rPr lang="fi-FI" dirty="0" err="1"/>
              <a:t>campaign</a:t>
            </a:r>
            <a:r>
              <a:rPr lang="fi-FI" dirty="0"/>
              <a:t>), Frank </a:t>
            </a:r>
            <a:r>
              <a:rPr lang="fi-FI" dirty="0" err="1"/>
              <a:t>Pais</a:t>
            </a:r>
            <a:r>
              <a:rPr lang="fi-FI" dirty="0"/>
              <a:t> (Urban </a:t>
            </a:r>
            <a:r>
              <a:rPr lang="fi-FI" dirty="0" err="1"/>
              <a:t>revolutionary</a:t>
            </a:r>
            <a:r>
              <a:rPr lang="fi-FI" dirty="0"/>
              <a:t> </a:t>
            </a:r>
            <a:r>
              <a:rPr lang="fi-FI" dirty="0" err="1"/>
              <a:t>movements</a:t>
            </a:r>
            <a:r>
              <a:rPr lang="fi-FI" dirty="0"/>
              <a:t>, </a:t>
            </a:r>
            <a:r>
              <a:rPr lang="fi-FI" dirty="0" err="1"/>
              <a:t>Campaign</a:t>
            </a:r>
            <a:r>
              <a:rPr lang="fi-FI" dirty="0"/>
              <a:t> of </a:t>
            </a:r>
            <a:r>
              <a:rPr lang="fi-FI" dirty="0" err="1"/>
              <a:t>sabotage</a:t>
            </a:r>
            <a:r>
              <a:rPr lang="fi-FI" dirty="0"/>
              <a:t> and propaganda)</a:t>
            </a:r>
          </a:p>
          <a:p>
            <a:pPr marL="514350" indent="-514350">
              <a:buAutoNum type="arabicParenR"/>
            </a:pPr>
            <a:r>
              <a:rPr lang="fi-FI" dirty="0"/>
              <a:t>The </a:t>
            </a:r>
            <a:r>
              <a:rPr lang="fi-FI" dirty="0" err="1"/>
              <a:t>area</a:t>
            </a:r>
            <a:r>
              <a:rPr lang="fi-FI" dirty="0"/>
              <a:t> the </a:t>
            </a:r>
            <a:r>
              <a:rPr lang="fi-FI" dirty="0" err="1"/>
              <a:t>Fidelists</a:t>
            </a:r>
            <a:r>
              <a:rPr lang="fi-FI" dirty="0"/>
              <a:t> </a:t>
            </a:r>
            <a:r>
              <a:rPr lang="fi-FI" dirty="0" err="1"/>
              <a:t>started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operations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an </a:t>
            </a:r>
            <a:r>
              <a:rPr lang="fi-FI" dirty="0" err="1"/>
              <a:t>important</a:t>
            </a:r>
            <a:r>
              <a:rPr lang="fi-FI" dirty="0"/>
              <a:t> </a:t>
            </a:r>
            <a:r>
              <a:rPr lang="fi-FI" dirty="0" err="1"/>
              <a:t>part</a:t>
            </a:r>
            <a:r>
              <a:rPr lang="fi-FI" dirty="0"/>
              <a:t> of the </a:t>
            </a:r>
            <a:r>
              <a:rPr lang="fi-FI" dirty="0" err="1"/>
              <a:t>island</a:t>
            </a:r>
            <a:r>
              <a:rPr lang="fi-FI" dirty="0"/>
              <a:t> with </a:t>
            </a:r>
            <a:r>
              <a:rPr lang="fi-FI" dirty="0" err="1"/>
              <a:t>only</a:t>
            </a:r>
            <a:r>
              <a:rPr lang="fi-FI" dirty="0"/>
              <a:t> a </a:t>
            </a:r>
            <a:r>
              <a:rPr lang="fi-FI" dirty="0" err="1"/>
              <a:t>few</a:t>
            </a:r>
            <a:r>
              <a:rPr lang="fi-FI" dirty="0"/>
              <a:t>  </a:t>
            </a:r>
            <a:r>
              <a:rPr lang="fi-FI" dirty="0" err="1"/>
              <a:t>Rural</a:t>
            </a:r>
            <a:r>
              <a:rPr lang="fi-FI" dirty="0"/>
              <a:t> </a:t>
            </a:r>
            <a:r>
              <a:rPr lang="fi-FI" dirty="0" err="1"/>
              <a:t>Guard</a:t>
            </a:r>
            <a:r>
              <a:rPr lang="fi-FI" dirty="0"/>
              <a:t> ( </a:t>
            </a:r>
            <a:r>
              <a:rPr lang="fi-FI" dirty="0" err="1"/>
              <a:t>police</a:t>
            </a:r>
            <a:r>
              <a:rPr lang="fi-FI" dirty="0"/>
              <a:t> </a:t>
            </a:r>
            <a:r>
              <a:rPr lang="fi-FI" dirty="0" err="1"/>
              <a:t>force</a:t>
            </a:r>
            <a:r>
              <a:rPr lang="fi-FI" dirty="0"/>
              <a:t>) </a:t>
            </a:r>
            <a:r>
              <a:rPr lang="fi-FI" dirty="0" err="1"/>
              <a:t>outposts</a:t>
            </a:r>
            <a:r>
              <a:rPr lang="fi-FI" dirty="0"/>
              <a:t> (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poor</a:t>
            </a:r>
            <a:r>
              <a:rPr lang="fi-FI" dirty="0"/>
              <a:t> Eastern </a:t>
            </a:r>
            <a:r>
              <a:rPr lang="fi-FI" dirty="0" err="1"/>
              <a:t>provinces</a:t>
            </a:r>
            <a:r>
              <a:rPr lang="fi-FI" dirty="0"/>
              <a:t>, </a:t>
            </a:r>
            <a:r>
              <a:rPr lang="fi-FI" dirty="0" err="1"/>
              <a:t>Oriente</a:t>
            </a:r>
            <a:r>
              <a:rPr lang="fi-FI" dirty="0"/>
              <a:t>)</a:t>
            </a:r>
          </a:p>
          <a:p>
            <a:pPr marL="514350" indent="-514350">
              <a:buAutoNum type="arabicParenR"/>
            </a:pPr>
            <a:r>
              <a:rPr lang="fi-FI" dirty="0"/>
              <a:t> The </a:t>
            </a:r>
            <a:r>
              <a:rPr lang="fi-FI" dirty="0" err="1"/>
              <a:t>local</a:t>
            </a:r>
            <a:r>
              <a:rPr lang="fi-FI" dirty="0"/>
              <a:t> </a:t>
            </a:r>
            <a:r>
              <a:rPr lang="fi-FI" dirty="0" err="1"/>
              <a:t>population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terrorised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the </a:t>
            </a:r>
            <a:r>
              <a:rPr lang="fi-FI" dirty="0" err="1"/>
              <a:t>Rural</a:t>
            </a:r>
            <a:r>
              <a:rPr lang="fi-FI" dirty="0"/>
              <a:t> </a:t>
            </a:r>
            <a:r>
              <a:rPr lang="fi-FI" dirty="0" err="1"/>
              <a:t>Guard</a:t>
            </a:r>
            <a:r>
              <a:rPr lang="fi-FI" dirty="0"/>
              <a:t> </a:t>
            </a:r>
            <a:r>
              <a:rPr lang="fi-FI" dirty="0" err="1"/>
              <a:t>commanders</a:t>
            </a:r>
            <a:r>
              <a:rPr lang="fi-FI" dirty="0"/>
              <a:t> for </a:t>
            </a:r>
            <a:r>
              <a:rPr lang="fi-FI" dirty="0" err="1"/>
              <a:t>decades→</a:t>
            </a:r>
            <a:r>
              <a:rPr lang="fi-FI" dirty="0"/>
              <a:t>  the </a:t>
            </a:r>
            <a:r>
              <a:rPr lang="fi-FI" dirty="0" err="1"/>
              <a:t>growing</a:t>
            </a:r>
            <a:r>
              <a:rPr lang="fi-FI" dirty="0"/>
              <a:t> </a:t>
            </a:r>
            <a:r>
              <a:rPr lang="fi-FI" dirty="0" err="1"/>
              <a:t>success</a:t>
            </a:r>
            <a:r>
              <a:rPr lang="fi-FI" dirty="0"/>
              <a:t> of the guerilla </a:t>
            </a:r>
            <a:r>
              <a:rPr lang="fi-FI" dirty="0" err="1"/>
              <a:t>troops</a:t>
            </a:r>
            <a:r>
              <a:rPr lang="fi-FI" dirty="0"/>
              <a:t> of Castro</a:t>
            </a:r>
          </a:p>
        </p:txBody>
      </p:sp>
    </p:spTree>
    <p:extLst>
      <p:ext uri="{BB962C8B-B14F-4D97-AF65-F5344CB8AC3E}">
        <p14:creationId xmlns:p14="http://schemas.microsoft.com/office/powerpoint/2010/main" val="236298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4) </a:t>
            </a:r>
            <a:r>
              <a:rPr lang="fi-FI" dirty="0" err="1"/>
              <a:t>Batista´s</a:t>
            </a:r>
            <a:r>
              <a:rPr lang="fi-FI" dirty="0"/>
              <a:t> </a:t>
            </a:r>
            <a:r>
              <a:rPr lang="fi-FI" dirty="0" err="1"/>
              <a:t>army</a:t>
            </a:r>
            <a:r>
              <a:rPr lang="fi-FI" dirty="0"/>
              <a:t> </a:t>
            </a:r>
            <a:r>
              <a:rPr lang="fi-FI" dirty="0" err="1"/>
              <a:t>became</a:t>
            </a:r>
            <a:r>
              <a:rPr lang="fi-FI" dirty="0"/>
              <a:t> </a:t>
            </a:r>
            <a:r>
              <a:rPr lang="fi-FI" dirty="0" err="1"/>
              <a:t>unloyal</a:t>
            </a:r>
            <a:r>
              <a:rPr lang="fi-FI" dirty="0"/>
              <a:t> and </a:t>
            </a:r>
            <a:r>
              <a:rPr lang="fi-FI" dirty="0" err="1"/>
              <a:t>unreliable</a:t>
            </a:r>
            <a:r>
              <a:rPr lang="fi-FI" dirty="0"/>
              <a:t>, </a:t>
            </a:r>
            <a:r>
              <a:rPr lang="fi-FI" dirty="0" err="1"/>
              <a:t>Batista´s</a:t>
            </a:r>
            <a:r>
              <a:rPr lang="fi-FI" dirty="0"/>
              <a:t> </a:t>
            </a:r>
            <a:r>
              <a:rPr lang="fi-FI" dirty="0" err="1"/>
              <a:t>regime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corrupt</a:t>
            </a:r>
            <a:r>
              <a:rPr lang="fi-FI" dirty="0"/>
              <a:t> and </a:t>
            </a:r>
            <a:r>
              <a:rPr lang="fi-FI" dirty="0" err="1"/>
              <a:t>barbarious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5) </a:t>
            </a:r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recessions</a:t>
            </a:r>
            <a:r>
              <a:rPr lang="fi-FI" dirty="0"/>
              <a:t> in the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economy</a:t>
            </a:r>
            <a:r>
              <a:rPr lang="fi-FI" dirty="0"/>
              <a:t>;  the  1934 </a:t>
            </a:r>
            <a:r>
              <a:rPr lang="fi-FI" dirty="0" err="1"/>
              <a:t>trade</a:t>
            </a:r>
            <a:r>
              <a:rPr lang="fi-FI" dirty="0"/>
              <a:t> </a:t>
            </a:r>
            <a:r>
              <a:rPr lang="fi-FI" dirty="0" err="1"/>
              <a:t>treaty</a:t>
            </a:r>
            <a:r>
              <a:rPr lang="fi-FI" dirty="0"/>
              <a:t> with the USA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removed</a:t>
            </a:r>
            <a:r>
              <a:rPr lang="fi-FI" dirty="0"/>
              <a:t> </a:t>
            </a:r>
            <a:r>
              <a:rPr lang="fi-FI" dirty="0" err="1"/>
              <a:t>tariffs</a:t>
            </a:r>
            <a:r>
              <a:rPr lang="fi-FI" dirty="0"/>
              <a:t> and </a:t>
            </a:r>
            <a:r>
              <a:rPr lang="fi-FI" dirty="0" err="1"/>
              <a:t>contributed</a:t>
            </a:r>
            <a:r>
              <a:rPr lang="fi-FI" dirty="0"/>
              <a:t>  to the </a:t>
            </a:r>
            <a:r>
              <a:rPr lang="fi-FI" dirty="0" err="1"/>
              <a:t>inability</a:t>
            </a:r>
            <a:r>
              <a:rPr lang="fi-FI" dirty="0"/>
              <a:t> of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industry</a:t>
            </a:r>
            <a:r>
              <a:rPr lang="fi-FI" dirty="0"/>
              <a:t> to </a:t>
            </a:r>
            <a:r>
              <a:rPr lang="fi-FI" dirty="0" err="1"/>
              <a:t>develop</a:t>
            </a:r>
            <a:r>
              <a:rPr lang="fi-FI" dirty="0"/>
              <a:t> →</a:t>
            </a:r>
            <a:r>
              <a:rPr lang="fi-FI" dirty="0" err="1"/>
              <a:t>growing</a:t>
            </a:r>
            <a:r>
              <a:rPr lang="fi-FI" dirty="0"/>
              <a:t> </a:t>
            </a:r>
            <a:r>
              <a:rPr lang="fi-FI" dirty="0" err="1"/>
              <a:t>unemployment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6) The </a:t>
            </a:r>
            <a:r>
              <a:rPr lang="fi-FI" dirty="0" err="1"/>
              <a:t>role</a:t>
            </a:r>
            <a:r>
              <a:rPr lang="fi-FI" dirty="0"/>
              <a:t> of the USA;  in the </a:t>
            </a:r>
            <a:r>
              <a:rPr lang="fi-FI" dirty="0" err="1"/>
              <a:t>late</a:t>
            </a:r>
            <a:r>
              <a:rPr lang="fi-FI" dirty="0"/>
              <a:t> 1957 the US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took</a:t>
            </a:r>
            <a:r>
              <a:rPr lang="fi-FI" dirty="0"/>
              <a:t> </a:t>
            </a:r>
            <a:r>
              <a:rPr lang="fi-FI" dirty="0" err="1"/>
              <a:t>away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support</a:t>
            </a:r>
            <a:r>
              <a:rPr lang="fi-FI" dirty="0"/>
              <a:t> to </a:t>
            </a:r>
            <a:r>
              <a:rPr lang="fi-FI" dirty="0" err="1"/>
              <a:t>Batista</a:t>
            </a:r>
            <a:r>
              <a:rPr lang="fi-FI" dirty="0"/>
              <a:t>; a </a:t>
            </a:r>
            <a:r>
              <a:rPr lang="fi-FI" dirty="0" err="1"/>
              <a:t>caretaker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acceptable</a:t>
            </a:r>
            <a:r>
              <a:rPr lang="fi-FI" dirty="0"/>
              <a:t> to the US </a:t>
            </a:r>
            <a:r>
              <a:rPr lang="fi-FI" dirty="0" err="1"/>
              <a:t>interest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formed</a:t>
            </a:r>
            <a:r>
              <a:rPr lang="fi-FI" dirty="0"/>
              <a:t>→ an </a:t>
            </a:r>
            <a:r>
              <a:rPr lang="fi-FI" dirty="0" err="1"/>
              <a:t>arms</a:t>
            </a:r>
            <a:r>
              <a:rPr lang="fi-FI" dirty="0"/>
              <a:t> embargo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placed</a:t>
            </a:r>
            <a:r>
              <a:rPr lang="fi-FI" dirty="0"/>
              <a:t> on </a:t>
            </a:r>
            <a:r>
              <a:rPr lang="fi-FI" dirty="0" err="1"/>
              <a:t>both</a:t>
            </a:r>
            <a:r>
              <a:rPr lang="fi-FI" dirty="0"/>
              <a:t> </a:t>
            </a:r>
            <a:r>
              <a:rPr lang="fi-FI" dirty="0" err="1"/>
              <a:t>sides</a:t>
            </a:r>
            <a:r>
              <a:rPr lang="fi-FI" dirty="0"/>
              <a:t>→ made it </a:t>
            </a:r>
            <a:r>
              <a:rPr lang="fi-FI" dirty="0" err="1"/>
              <a:t>difficult</a:t>
            </a:r>
            <a:r>
              <a:rPr lang="fi-FI" dirty="0"/>
              <a:t> to </a:t>
            </a:r>
            <a:r>
              <a:rPr lang="fi-FI" dirty="0" err="1"/>
              <a:t>resist</a:t>
            </a:r>
            <a:r>
              <a:rPr lang="fi-FI" dirty="0"/>
              <a:t> Castro</a:t>
            </a:r>
          </a:p>
          <a:p>
            <a:pPr marL="0" indent="0">
              <a:buNone/>
            </a:pPr>
            <a:r>
              <a:rPr lang="fi-FI" dirty="0"/>
              <a:t>7)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ability</a:t>
            </a:r>
            <a:r>
              <a:rPr lang="fi-FI" dirty="0"/>
              <a:t> to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media </a:t>
            </a:r>
            <a:r>
              <a:rPr lang="fi-FI"/>
              <a:t>and propaganda ( </a:t>
            </a:r>
            <a:r>
              <a:rPr lang="fi-FI" dirty="0" err="1"/>
              <a:t>e.g</a:t>
            </a:r>
            <a:r>
              <a:rPr lang="fi-FI" dirty="0"/>
              <a:t>. Herbert </a:t>
            </a:r>
            <a:r>
              <a:rPr lang="fi-FI" dirty="0" err="1"/>
              <a:t>Matthews</a:t>
            </a:r>
            <a:r>
              <a:rPr lang="fi-FI" dirty="0"/>
              <a:t> </a:t>
            </a:r>
            <a:r>
              <a:rPr lang="fi-FI" dirty="0" err="1"/>
              <a:t>Interview</a:t>
            </a:r>
            <a:r>
              <a:rPr lang="fi-FI" dirty="0"/>
              <a:t>, New </a:t>
            </a:r>
            <a:r>
              <a:rPr lang="fi-FI" dirty="0" err="1"/>
              <a:t>york</a:t>
            </a:r>
            <a:r>
              <a:rPr lang="fi-FI" dirty="0"/>
              <a:t> Times)</a:t>
            </a:r>
          </a:p>
        </p:txBody>
      </p:sp>
    </p:spTree>
    <p:extLst>
      <p:ext uri="{BB962C8B-B14F-4D97-AF65-F5344CB8AC3E}">
        <p14:creationId xmlns:p14="http://schemas.microsoft.com/office/powerpoint/2010/main" val="303742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Ideology</a:t>
            </a:r>
            <a:r>
              <a:rPr lang="fi-FI" dirty="0"/>
              <a:t> and the </a:t>
            </a:r>
            <a:r>
              <a:rPr lang="fi-FI" dirty="0" err="1"/>
              <a:t>nature</a:t>
            </a:r>
            <a:r>
              <a:rPr lang="fi-FI" dirty="0"/>
              <a:t> of the </a:t>
            </a:r>
            <a:r>
              <a:rPr lang="fi-FI" dirty="0" err="1"/>
              <a:t>state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Key </a:t>
            </a:r>
            <a:r>
              <a:rPr lang="fi-FI" dirty="0" err="1"/>
              <a:t>questions</a:t>
            </a:r>
            <a:endParaRPr lang="fi-FI" dirty="0"/>
          </a:p>
          <a:p>
            <a:pPr>
              <a:buFontTx/>
              <a:buChar char="-"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role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/>
              <a:t>ideology</a:t>
            </a:r>
            <a:r>
              <a:rPr lang="fi-FI" dirty="0"/>
              <a:t> play in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rise</a:t>
            </a:r>
            <a:r>
              <a:rPr lang="fi-FI" dirty="0"/>
              <a:t> to </a:t>
            </a:r>
            <a:r>
              <a:rPr lang="fi-FI" dirty="0" err="1"/>
              <a:t>power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 1959?</a:t>
            </a:r>
          </a:p>
          <a:p>
            <a:pPr>
              <a:buFontTx/>
              <a:buChar char="-"/>
            </a:pPr>
            <a:r>
              <a:rPr lang="fi-FI" dirty="0" err="1"/>
              <a:t>Did</a:t>
            </a:r>
            <a:r>
              <a:rPr lang="fi-FI" dirty="0"/>
              <a:t> Castro </a:t>
            </a:r>
            <a:r>
              <a:rPr lang="fi-FI" dirty="0" err="1"/>
              <a:t>become</a:t>
            </a:r>
            <a:r>
              <a:rPr lang="fi-FI" dirty="0"/>
              <a:t> a </a:t>
            </a:r>
            <a:r>
              <a:rPr lang="fi-FI" dirty="0" err="1"/>
              <a:t>communist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1959?</a:t>
            </a:r>
          </a:p>
          <a:p>
            <a:pPr>
              <a:buFontTx/>
              <a:buChar char="-"/>
            </a:pPr>
            <a:r>
              <a:rPr lang="fi-FI" dirty="0" err="1"/>
              <a:t>What</a:t>
            </a:r>
            <a:r>
              <a:rPr lang="fi-FI" dirty="0"/>
              <a:t> is the </a:t>
            </a:r>
            <a:r>
              <a:rPr lang="fi-FI" dirty="0" err="1"/>
              <a:t>nature</a:t>
            </a:r>
            <a:r>
              <a:rPr lang="fi-FI" dirty="0"/>
              <a:t> of </a:t>
            </a:r>
            <a:r>
              <a:rPr lang="fi-FI" dirty="0" err="1"/>
              <a:t>Cuba´s</a:t>
            </a:r>
            <a:r>
              <a:rPr lang="fi-FI" dirty="0"/>
              <a:t> </a:t>
            </a:r>
            <a:r>
              <a:rPr lang="fi-FI" dirty="0" err="1"/>
              <a:t>Castroist</a:t>
            </a:r>
            <a:r>
              <a:rPr lang="fi-FI" dirty="0"/>
              <a:t> </a:t>
            </a:r>
            <a:r>
              <a:rPr lang="fi-FI" dirty="0" err="1"/>
              <a:t>state</a:t>
            </a:r>
            <a:r>
              <a:rPr lang="fi-FI" dirty="0"/>
              <a:t>?</a:t>
            </a:r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8785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The </a:t>
            </a:r>
            <a:r>
              <a:rPr lang="fi-FI" dirty="0" err="1"/>
              <a:t>role</a:t>
            </a:r>
            <a:r>
              <a:rPr lang="fi-FI" dirty="0"/>
              <a:t> of </a:t>
            </a:r>
            <a:r>
              <a:rPr lang="fi-FI" dirty="0" err="1"/>
              <a:t>ideology</a:t>
            </a:r>
            <a:r>
              <a:rPr lang="fi-FI" dirty="0"/>
              <a:t> in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rise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 1959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Richard </a:t>
            </a:r>
            <a:r>
              <a:rPr lang="fi-FI" dirty="0" err="1"/>
              <a:t>Gott</a:t>
            </a:r>
            <a:r>
              <a:rPr lang="fi-FI" dirty="0"/>
              <a:t>; </a:t>
            </a:r>
            <a:r>
              <a:rPr lang="fi-FI" dirty="0" err="1"/>
              <a:t>nationalism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important</a:t>
            </a:r>
            <a:r>
              <a:rPr lang="fi-FI" dirty="0"/>
              <a:t> in </a:t>
            </a:r>
            <a:r>
              <a:rPr lang="fi-FI" dirty="0" err="1"/>
              <a:t>Castro´s</a:t>
            </a:r>
            <a:r>
              <a:rPr lang="fi-FI" dirty="0"/>
              <a:t>  </a:t>
            </a:r>
            <a:r>
              <a:rPr lang="fi-FI" dirty="0" err="1"/>
              <a:t>ideology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</a:t>
            </a:r>
            <a:r>
              <a:rPr lang="fi-FI" dirty="0" err="1"/>
              <a:t>socialism</a:t>
            </a:r>
            <a:endParaRPr lang="fi-FI" dirty="0"/>
          </a:p>
          <a:p>
            <a:r>
              <a:rPr lang="fi-FI" dirty="0"/>
              <a:t>Jose </a:t>
            </a:r>
            <a:r>
              <a:rPr lang="fi-FI" dirty="0" err="1"/>
              <a:t>MARTI´s</a:t>
            </a:r>
            <a:r>
              <a:rPr lang="fi-FI" dirty="0"/>
              <a:t> </a:t>
            </a:r>
            <a:r>
              <a:rPr lang="fi-FI" dirty="0" err="1"/>
              <a:t>influence</a:t>
            </a:r>
            <a:r>
              <a:rPr lang="fi-FI" dirty="0"/>
              <a:t>:</a:t>
            </a:r>
          </a:p>
          <a:p>
            <a:pPr marL="0" indent="0">
              <a:buNone/>
            </a:pPr>
            <a:r>
              <a:rPr lang="fi-FI" dirty="0"/>
              <a:t>Herbert </a:t>
            </a:r>
            <a:r>
              <a:rPr lang="fi-FI" dirty="0" err="1"/>
              <a:t>Matthews</a:t>
            </a:r>
            <a:r>
              <a:rPr lang="fi-FI" dirty="0"/>
              <a:t>; 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attack</a:t>
            </a:r>
            <a:r>
              <a:rPr lang="fi-FI" dirty="0"/>
              <a:t> on the </a:t>
            </a:r>
            <a:r>
              <a:rPr lang="fi-FI" dirty="0" err="1"/>
              <a:t>Moncada</a:t>
            </a:r>
            <a:r>
              <a:rPr lang="fi-FI" dirty="0"/>
              <a:t> </a:t>
            </a:r>
            <a:r>
              <a:rPr lang="fi-FI" dirty="0" err="1"/>
              <a:t>barracks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inspired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patriotism</a:t>
            </a:r>
            <a:r>
              <a:rPr lang="fi-FI" dirty="0"/>
              <a:t>, with </a:t>
            </a:r>
            <a:r>
              <a:rPr lang="fi-FI" dirty="0" err="1"/>
              <a:t>aims</a:t>
            </a:r>
            <a:r>
              <a:rPr lang="fi-FI" dirty="0"/>
              <a:t> </a:t>
            </a:r>
            <a:r>
              <a:rPr lang="fi-FI" dirty="0" err="1"/>
              <a:t>similar</a:t>
            </a:r>
            <a:r>
              <a:rPr lang="fi-FI" dirty="0"/>
              <a:t> to </a:t>
            </a:r>
            <a:r>
              <a:rPr lang="fi-FI" dirty="0" err="1"/>
              <a:t>those</a:t>
            </a:r>
            <a:r>
              <a:rPr lang="fi-FI" dirty="0"/>
              <a:t> of </a:t>
            </a:r>
            <a:r>
              <a:rPr lang="fi-FI" dirty="0" err="1"/>
              <a:t>Marti</a:t>
            </a:r>
            <a:r>
              <a:rPr lang="fi-FI" dirty="0"/>
              <a:t> and </a:t>
            </a:r>
            <a:r>
              <a:rPr lang="fi-FI" dirty="0" err="1"/>
              <a:t>Guiteras</a:t>
            </a:r>
            <a:r>
              <a:rPr lang="fi-FI" dirty="0"/>
              <a:t> ( </a:t>
            </a:r>
            <a:r>
              <a:rPr lang="fi-FI" dirty="0" err="1"/>
              <a:t>served</a:t>
            </a:r>
            <a:r>
              <a:rPr lang="fi-FI" dirty="0"/>
              <a:t> in </a:t>
            </a:r>
            <a:r>
              <a:rPr lang="fi-FI" dirty="0" err="1"/>
              <a:t>Grau´s</a:t>
            </a:r>
            <a:r>
              <a:rPr lang="fi-FI" dirty="0"/>
              <a:t> </a:t>
            </a:r>
            <a:r>
              <a:rPr lang="fi-FI" dirty="0" err="1"/>
              <a:t>democratic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1)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Manifesto</a:t>
            </a:r>
            <a:r>
              <a:rPr lang="fi-FI" dirty="0"/>
              <a:t> ” </a:t>
            </a:r>
            <a:r>
              <a:rPr lang="fi-FI" dirty="0" err="1"/>
              <a:t>Manifesto</a:t>
            </a:r>
            <a:r>
              <a:rPr lang="fi-FI" dirty="0"/>
              <a:t> of the </a:t>
            </a:r>
            <a:r>
              <a:rPr lang="fi-FI" dirty="0" err="1"/>
              <a:t>Revolutionaries</a:t>
            </a:r>
            <a:r>
              <a:rPr lang="fi-FI" dirty="0"/>
              <a:t> of </a:t>
            </a:r>
            <a:r>
              <a:rPr lang="fi-FI" dirty="0" err="1"/>
              <a:t>Moncada</a:t>
            </a:r>
            <a:r>
              <a:rPr lang="fi-FI" dirty="0"/>
              <a:t> to the Nation”/ </a:t>
            </a:r>
            <a:r>
              <a:rPr lang="fi-FI" dirty="0" err="1"/>
              <a:t>July</a:t>
            </a:r>
            <a:r>
              <a:rPr lang="fi-FI" dirty="0"/>
              <a:t> 1953</a:t>
            </a:r>
          </a:p>
          <a:p>
            <a:pPr marL="0" indent="0">
              <a:buNone/>
            </a:pPr>
            <a:r>
              <a:rPr lang="fi-FI" dirty="0"/>
              <a:t>		- </a:t>
            </a:r>
            <a:r>
              <a:rPr lang="fi-FI" dirty="0" err="1"/>
              <a:t>independence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foreign</a:t>
            </a:r>
            <a:r>
              <a:rPr lang="fi-FI" dirty="0"/>
              <a:t> </a:t>
            </a:r>
            <a:r>
              <a:rPr lang="fi-FI" dirty="0" err="1"/>
              <a:t>control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	- social </a:t>
            </a:r>
            <a:r>
              <a:rPr lang="fi-FI" dirty="0" err="1"/>
              <a:t>justice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	- </a:t>
            </a:r>
            <a:r>
              <a:rPr lang="fi-FI" dirty="0" err="1"/>
              <a:t>economic</a:t>
            </a:r>
            <a:r>
              <a:rPr lang="fi-FI" dirty="0"/>
              <a:t> and </a:t>
            </a:r>
            <a:r>
              <a:rPr lang="fi-FI" dirty="0" err="1"/>
              <a:t>industrial</a:t>
            </a:r>
            <a:r>
              <a:rPr lang="fi-FI" dirty="0"/>
              <a:t> </a:t>
            </a:r>
            <a:r>
              <a:rPr lang="fi-FI" dirty="0" err="1"/>
              <a:t>modernisation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	- the 1940 </a:t>
            </a:r>
            <a:r>
              <a:rPr lang="fi-FI" dirty="0" err="1"/>
              <a:t>Constitution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8317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2)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second</a:t>
            </a:r>
            <a:r>
              <a:rPr lang="fi-FI" dirty="0"/>
              <a:t> </a:t>
            </a:r>
            <a:r>
              <a:rPr lang="fi-FI" dirty="0" err="1"/>
              <a:t>manifesto</a:t>
            </a:r>
            <a:r>
              <a:rPr lang="fi-FI" dirty="0"/>
              <a:t> ” ” </a:t>
            </a:r>
            <a:r>
              <a:rPr lang="fi-FI" dirty="0" err="1"/>
              <a:t>History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absolve</a:t>
            </a:r>
            <a:r>
              <a:rPr lang="fi-FI" dirty="0"/>
              <a:t> me”/ </a:t>
            </a:r>
            <a:r>
              <a:rPr lang="fi-FI" dirty="0" err="1"/>
              <a:t>October</a:t>
            </a:r>
            <a:r>
              <a:rPr lang="fi-FI" dirty="0"/>
              <a:t> 1953</a:t>
            </a:r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promises</a:t>
            </a:r>
            <a:r>
              <a:rPr lang="fi-FI" dirty="0"/>
              <a:t> of </a:t>
            </a:r>
            <a:r>
              <a:rPr lang="fi-FI" dirty="0" err="1"/>
              <a:t>agrarian</a:t>
            </a:r>
            <a:r>
              <a:rPr lang="fi-FI" dirty="0"/>
              <a:t> </a:t>
            </a:r>
            <a:r>
              <a:rPr lang="fi-FI" dirty="0" err="1"/>
              <a:t>reform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rent</a:t>
            </a:r>
            <a:r>
              <a:rPr lang="fi-FI" dirty="0"/>
              <a:t> </a:t>
            </a:r>
            <a:r>
              <a:rPr lang="fi-FI" dirty="0" err="1"/>
              <a:t>reductions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industrial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and </a:t>
            </a:r>
            <a:r>
              <a:rPr lang="fi-FI" dirty="0" err="1"/>
              <a:t>modernisation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expansion</a:t>
            </a:r>
            <a:r>
              <a:rPr lang="fi-FI" dirty="0"/>
              <a:t> of </a:t>
            </a:r>
            <a:r>
              <a:rPr lang="fi-FI" dirty="0" err="1"/>
              <a:t>education</a:t>
            </a:r>
            <a:r>
              <a:rPr lang="fi-FI" dirty="0"/>
              <a:t> and </a:t>
            </a:r>
            <a:r>
              <a:rPr lang="fi-FI" dirty="0" err="1"/>
              <a:t>healthcare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taking</a:t>
            </a:r>
            <a:r>
              <a:rPr lang="fi-FI" dirty="0"/>
              <a:t> </a:t>
            </a:r>
            <a:r>
              <a:rPr lang="fi-FI" dirty="0" err="1"/>
              <a:t>control</a:t>
            </a:r>
            <a:r>
              <a:rPr lang="fi-FI" dirty="0"/>
              <a:t> of </a:t>
            </a:r>
            <a:r>
              <a:rPr lang="fi-FI" dirty="0" err="1"/>
              <a:t>public</a:t>
            </a:r>
            <a:r>
              <a:rPr lang="fi-FI" dirty="0"/>
              <a:t> </a:t>
            </a:r>
            <a:r>
              <a:rPr lang="fi-FI" dirty="0" err="1"/>
              <a:t>utilities</a:t>
            </a:r>
            <a:r>
              <a:rPr lang="fi-FI" dirty="0"/>
              <a:t> (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mostly</a:t>
            </a:r>
            <a:r>
              <a:rPr lang="fi-FI" dirty="0"/>
              <a:t> 	</a:t>
            </a:r>
            <a:r>
              <a:rPr lang="fi-FI" dirty="0" err="1"/>
              <a:t>under</a:t>
            </a:r>
            <a:r>
              <a:rPr lang="fi-FI" dirty="0"/>
              <a:t> the US </a:t>
            </a:r>
            <a:r>
              <a:rPr lang="fi-FI" dirty="0" err="1"/>
              <a:t>control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3) </a:t>
            </a:r>
            <a:r>
              <a:rPr lang="fi-FI" dirty="0" err="1"/>
              <a:t>Several</a:t>
            </a:r>
            <a:r>
              <a:rPr lang="fi-FI" dirty="0"/>
              <a:t> </a:t>
            </a:r>
            <a:r>
              <a:rPr lang="fi-FI" dirty="0" err="1"/>
              <a:t>manifestos</a:t>
            </a:r>
            <a:r>
              <a:rPr lang="fi-FI" dirty="0"/>
              <a:t> </a:t>
            </a:r>
            <a:r>
              <a:rPr lang="fi-FI" dirty="0" err="1"/>
              <a:t>issued</a:t>
            </a:r>
            <a:r>
              <a:rPr lang="fi-FI" dirty="0"/>
              <a:t> in the Sierra </a:t>
            </a:r>
            <a:r>
              <a:rPr lang="fi-FI" dirty="0" err="1"/>
              <a:t>Maestra</a:t>
            </a:r>
            <a:r>
              <a:rPr lang="fi-FI" dirty="0"/>
              <a:t>; the </a:t>
            </a:r>
            <a:r>
              <a:rPr lang="fi-FI" dirty="0" err="1"/>
              <a:t>manifesto</a:t>
            </a:r>
            <a:r>
              <a:rPr lang="fi-FI" dirty="0"/>
              <a:t> of 1958 to help the </a:t>
            </a:r>
            <a:r>
              <a:rPr lang="fi-FI" dirty="0" err="1"/>
              <a:t>unsuccessful</a:t>
            </a:r>
            <a:r>
              <a:rPr lang="fi-FI" dirty="0"/>
              <a:t> 9 </a:t>
            </a:r>
            <a:r>
              <a:rPr lang="fi-FI" dirty="0" err="1"/>
              <a:t>April</a:t>
            </a:r>
            <a:r>
              <a:rPr lang="fi-FI" dirty="0"/>
              <a:t> general </a:t>
            </a:r>
            <a:r>
              <a:rPr lang="fi-FI" dirty="0" err="1"/>
              <a:t>strike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4) </a:t>
            </a:r>
            <a:r>
              <a:rPr lang="fi-FI" dirty="0" err="1"/>
              <a:t>After</a:t>
            </a:r>
            <a:r>
              <a:rPr lang="fi-FI" dirty="0"/>
              <a:t> the Caracas </a:t>
            </a:r>
            <a:r>
              <a:rPr lang="fi-FI" dirty="0" err="1"/>
              <a:t>Pact</a:t>
            </a:r>
            <a:r>
              <a:rPr lang="fi-FI" dirty="0"/>
              <a:t> (an </a:t>
            </a:r>
            <a:r>
              <a:rPr lang="fi-FI" dirty="0" err="1"/>
              <a:t>united</a:t>
            </a:r>
            <a:r>
              <a:rPr lang="fi-FI" dirty="0"/>
              <a:t> opposition </a:t>
            </a:r>
            <a:r>
              <a:rPr lang="fi-FI" dirty="0" err="1"/>
              <a:t>against</a:t>
            </a:r>
            <a:r>
              <a:rPr lang="fi-FI" dirty="0"/>
              <a:t> </a:t>
            </a:r>
            <a:r>
              <a:rPr lang="fi-FI" dirty="0" err="1"/>
              <a:t>Batista</a:t>
            </a:r>
            <a:r>
              <a:rPr lang="fi-FI" dirty="0"/>
              <a:t>) a new </a:t>
            </a:r>
            <a:r>
              <a:rPr lang="fi-FI" dirty="0" err="1"/>
              <a:t>manifesto</a:t>
            </a:r>
            <a:r>
              <a:rPr lang="fi-FI" dirty="0"/>
              <a:t> with the </a:t>
            </a:r>
            <a:r>
              <a:rPr lang="fi-FI" dirty="0" err="1"/>
              <a:t>mention</a:t>
            </a:r>
            <a:r>
              <a:rPr lang="fi-FI" dirty="0"/>
              <a:t> of an </a:t>
            </a:r>
            <a:r>
              <a:rPr lang="fi-FI" dirty="0" err="1"/>
              <a:t>agrarian</a:t>
            </a:r>
            <a:r>
              <a:rPr lang="fi-FI" dirty="0"/>
              <a:t> </a:t>
            </a:r>
            <a:r>
              <a:rPr lang="fi-FI" dirty="0" err="1"/>
              <a:t>reform</a:t>
            </a:r>
            <a:r>
              <a:rPr lang="fi-FI" dirty="0"/>
              <a:t> ( </a:t>
            </a:r>
            <a:r>
              <a:rPr lang="fi-FI" dirty="0" err="1"/>
              <a:t>but</a:t>
            </a:r>
            <a:r>
              <a:rPr lang="fi-FI" dirty="0"/>
              <a:t> no </a:t>
            </a:r>
            <a:r>
              <a:rPr lang="fi-FI" dirty="0" err="1"/>
              <a:t>radical</a:t>
            </a:r>
            <a:r>
              <a:rPr lang="fi-FI" dirty="0"/>
              <a:t> </a:t>
            </a:r>
            <a:r>
              <a:rPr lang="fi-FI" dirty="0" err="1"/>
              <a:t>socialist</a:t>
            </a:r>
            <a:r>
              <a:rPr lang="fi-FI" dirty="0"/>
              <a:t> </a:t>
            </a:r>
            <a:r>
              <a:rPr lang="fi-FI" dirty="0" err="1"/>
              <a:t>policies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9248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Nationalism</a:t>
            </a:r>
            <a:r>
              <a:rPr lang="fi-FI" dirty="0"/>
              <a:t> and </a:t>
            </a:r>
            <a:r>
              <a:rPr lang="fi-FI" dirty="0" err="1"/>
              <a:t>Cubiana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Cubiana</a:t>
            </a:r>
            <a:r>
              <a:rPr lang="fi-FI" dirty="0"/>
              <a:t>; a </a:t>
            </a:r>
            <a:r>
              <a:rPr lang="fi-FI" dirty="0" err="1"/>
              <a:t>radical</a:t>
            </a:r>
            <a:r>
              <a:rPr lang="fi-FI" dirty="0"/>
              <a:t> version of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nationalism</a:t>
            </a:r>
            <a:r>
              <a:rPr lang="fi-FI" dirty="0"/>
              <a:t>, </a:t>
            </a:r>
            <a:r>
              <a:rPr lang="fi-FI" dirty="0" err="1"/>
              <a:t>refers</a:t>
            </a:r>
            <a:r>
              <a:rPr lang="fi-FI" dirty="0"/>
              <a:t> to the </a:t>
            </a:r>
            <a:r>
              <a:rPr lang="fi-FI" dirty="0" err="1"/>
              <a:t>collective</a:t>
            </a:r>
            <a:r>
              <a:rPr lang="fi-FI" dirty="0"/>
              <a:t> national </a:t>
            </a:r>
            <a:r>
              <a:rPr lang="fi-FI" dirty="0" err="1"/>
              <a:t>interest</a:t>
            </a:r>
            <a:r>
              <a:rPr lang="fi-FI" dirty="0"/>
              <a:t> of </a:t>
            </a:r>
            <a:r>
              <a:rPr lang="fi-FI" dirty="0" err="1"/>
              <a:t>Cuba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meant</a:t>
            </a:r>
            <a:r>
              <a:rPr lang="fi-FI" dirty="0"/>
              <a:t> </a:t>
            </a:r>
            <a:r>
              <a:rPr lang="fi-FI" dirty="0" err="1"/>
              <a:t>modernisation</a:t>
            </a:r>
            <a:r>
              <a:rPr lang="fi-FI" dirty="0"/>
              <a:t>; </a:t>
            </a:r>
            <a:r>
              <a:rPr lang="fi-FI" dirty="0" err="1"/>
              <a:t>socio-economic</a:t>
            </a:r>
            <a:r>
              <a:rPr lang="fi-FI" dirty="0"/>
              <a:t> and </a:t>
            </a:r>
            <a:r>
              <a:rPr lang="fi-FI" dirty="0" err="1"/>
              <a:t>cultural</a:t>
            </a:r>
            <a:r>
              <a:rPr lang="fi-FI" dirty="0"/>
              <a:t> 	</a:t>
            </a:r>
            <a:r>
              <a:rPr lang="fi-FI" dirty="0" err="1"/>
              <a:t>development</a:t>
            </a:r>
            <a:r>
              <a:rPr lang="fi-FI" dirty="0"/>
              <a:t> of </a:t>
            </a:r>
            <a:r>
              <a:rPr lang="fi-FI" dirty="0" err="1"/>
              <a:t>Cuba</a:t>
            </a:r>
            <a:r>
              <a:rPr lang="fi-FI" dirty="0"/>
              <a:t> on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terms</a:t>
            </a:r>
            <a:r>
              <a:rPr lang="fi-FI" dirty="0"/>
              <a:t> ( </a:t>
            </a:r>
            <a:r>
              <a:rPr lang="fi-FI" dirty="0" err="1"/>
              <a:t>not</a:t>
            </a:r>
            <a:r>
              <a:rPr lang="fi-FI" dirty="0"/>
              <a:t> on the </a:t>
            </a:r>
            <a:r>
              <a:rPr lang="fi-FI" dirty="0" err="1"/>
              <a:t>terms</a:t>
            </a:r>
            <a:r>
              <a:rPr lang="fi-FI" dirty="0"/>
              <a:t> of </a:t>
            </a:r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capitalism</a:t>
            </a:r>
            <a:r>
              <a:rPr lang="fi-FI" dirty="0"/>
              <a:t> and </a:t>
            </a:r>
            <a:r>
              <a:rPr lang="fi-FI" dirty="0" err="1"/>
              <a:t>foreign</a:t>
            </a:r>
            <a:r>
              <a:rPr lang="fi-FI" dirty="0"/>
              <a:t> </a:t>
            </a:r>
            <a:r>
              <a:rPr lang="fi-FI" dirty="0" err="1"/>
              <a:t>imperialism</a:t>
            </a:r>
            <a:r>
              <a:rPr lang="fi-FI" dirty="0"/>
              <a:t>)</a:t>
            </a:r>
          </a:p>
          <a:p>
            <a:pPr>
              <a:buFont typeface="Arial" charset="0"/>
              <a:buChar char="•"/>
            </a:pPr>
            <a:r>
              <a:rPr lang="fi-FI" dirty="0" err="1"/>
              <a:t>Before</a:t>
            </a:r>
            <a:r>
              <a:rPr lang="fi-FI" dirty="0"/>
              <a:t> 1959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political</a:t>
            </a:r>
            <a:r>
              <a:rPr lang="fi-FI" dirty="0"/>
              <a:t> </a:t>
            </a:r>
            <a:r>
              <a:rPr lang="fi-FI" dirty="0" err="1"/>
              <a:t>ideas</a:t>
            </a:r>
            <a:r>
              <a:rPr lang="fi-FI" dirty="0"/>
              <a:t> </a:t>
            </a:r>
            <a:r>
              <a:rPr lang="fi-FI" dirty="0" err="1"/>
              <a:t>appear</a:t>
            </a:r>
            <a:r>
              <a:rPr lang="fi-FI" dirty="0"/>
              <a:t> to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nationalistic</a:t>
            </a:r>
            <a:r>
              <a:rPr lang="fi-FI" dirty="0"/>
              <a:t> and </a:t>
            </a:r>
            <a:r>
              <a:rPr lang="fi-FI" dirty="0" err="1"/>
              <a:t>less</a:t>
            </a:r>
            <a:r>
              <a:rPr lang="fi-FI" dirty="0"/>
              <a:t> </a:t>
            </a:r>
            <a:r>
              <a:rPr lang="fi-FI" dirty="0" err="1"/>
              <a:t>radical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</a:t>
            </a:r>
            <a:r>
              <a:rPr lang="fi-FI" dirty="0" err="1"/>
              <a:t>those</a:t>
            </a:r>
            <a:r>
              <a:rPr lang="fi-FI" dirty="0"/>
              <a:t> of the </a:t>
            </a:r>
            <a:r>
              <a:rPr lang="fi-FI" dirty="0" err="1"/>
              <a:t>closest</a:t>
            </a:r>
            <a:r>
              <a:rPr lang="fi-FI" dirty="0"/>
              <a:t>  </a:t>
            </a:r>
            <a:r>
              <a:rPr lang="fi-FI" dirty="0" err="1"/>
              <a:t>allies</a:t>
            </a:r>
            <a:r>
              <a:rPr lang="fi-FI" dirty="0"/>
              <a:t> ( Raul and Che)</a:t>
            </a:r>
          </a:p>
          <a:p>
            <a:pPr marL="0" indent="0">
              <a:buNone/>
            </a:pPr>
            <a:r>
              <a:rPr lang="fi-FI" dirty="0"/>
              <a:t>		- a </a:t>
            </a:r>
            <a:r>
              <a:rPr lang="fi-FI" dirty="0" err="1"/>
              <a:t>Cuban</a:t>
            </a:r>
            <a:r>
              <a:rPr lang="fi-FI" dirty="0"/>
              <a:t> version of ” </a:t>
            </a:r>
            <a:r>
              <a:rPr lang="fi-FI" dirty="0" err="1"/>
              <a:t>socialism</a:t>
            </a:r>
            <a:r>
              <a:rPr lang="fi-FI" dirty="0"/>
              <a:t> in </a:t>
            </a:r>
            <a:r>
              <a:rPr lang="fi-FI" dirty="0" err="1"/>
              <a:t>one</a:t>
            </a:r>
            <a:r>
              <a:rPr lang="fi-FI" dirty="0"/>
              <a:t> country”</a:t>
            </a:r>
          </a:p>
          <a:p>
            <a:pPr marL="0" indent="0">
              <a:buNone/>
            </a:pPr>
            <a:r>
              <a:rPr lang="fi-FI" dirty="0"/>
              <a:t>		- Castro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inspired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the </a:t>
            </a:r>
            <a:r>
              <a:rPr lang="fi-FI" dirty="0" err="1"/>
              <a:t>various</a:t>
            </a:r>
            <a:r>
              <a:rPr lang="fi-FI" dirty="0"/>
              <a:t> </a:t>
            </a:r>
            <a:r>
              <a:rPr lang="fi-FI" dirty="0" err="1"/>
              <a:t>Latin</a:t>
            </a:r>
            <a:r>
              <a:rPr lang="fi-FI" dirty="0"/>
              <a:t> and Central America </a:t>
            </a:r>
            <a:r>
              <a:rPr lang="fi-FI" dirty="0" err="1"/>
              <a:t>anti-imperialist</a:t>
            </a:r>
            <a:r>
              <a:rPr lang="fi-FI" dirty="0"/>
              <a:t> </a:t>
            </a:r>
            <a:r>
              <a:rPr lang="fi-FI" dirty="0" err="1"/>
              <a:t>movements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6614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Did</a:t>
            </a:r>
            <a:r>
              <a:rPr lang="fi-FI" dirty="0"/>
              <a:t> USA </a:t>
            </a:r>
            <a:r>
              <a:rPr lang="fi-FI" dirty="0" err="1"/>
              <a:t>make</a:t>
            </a:r>
            <a:r>
              <a:rPr lang="fi-FI" dirty="0"/>
              <a:t> Castro a </a:t>
            </a:r>
            <a:r>
              <a:rPr lang="fi-FI" dirty="0" err="1"/>
              <a:t>communist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Sebastian </a:t>
            </a:r>
            <a:r>
              <a:rPr lang="fi-FI" dirty="0" err="1"/>
              <a:t>Balfour</a:t>
            </a:r>
            <a:r>
              <a:rPr lang="fi-FI" dirty="0"/>
              <a:t>;  </a:t>
            </a:r>
            <a:r>
              <a:rPr lang="fi-FI" dirty="0" err="1"/>
              <a:t>before</a:t>
            </a:r>
            <a:r>
              <a:rPr lang="fi-FI" dirty="0"/>
              <a:t> 1959 Castro </a:t>
            </a:r>
            <a:r>
              <a:rPr lang="fi-FI" dirty="0" err="1"/>
              <a:t>hd</a:t>
            </a:r>
            <a:r>
              <a:rPr lang="fi-FI" dirty="0"/>
              <a:t> a </a:t>
            </a:r>
            <a:r>
              <a:rPr lang="fi-FI" dirty="0" err="1"/>
              <a:t>radical</a:t>
            </a:r>
            <a:r>
              <a:rPr lang="fi-FI" dirty="0"/>
              <a:t> </a:t>
            </a:r>
            <a:r>
              <a:rPr lang="fi-FI" dirty="0" err="1"/>
              <a:t>programme</a:t>
            </a:r>
            <a:r>
              <a:rPr lang="fi-FI" dirty="0"/>
              <a:t> of </a:t>
            </a:r>
            <a:r>
              <a:rPr lang="fi-FI" dirty="0" err="1"/>
              <a:t>reform</a:t>
            </a:r>
            <a:r>
              <a:rPr lang="fi-FI" dirty="0"/>
              <a:t>, </a:t>
            </a:r>
            <a:r>
              <a:rPr lang="fi-FI" dirty="0" err="1"/>
              <a:t>but</a:t>
            </a:r>
            <a:r>
              <a:rPr lang="fi-FI" dirty="0"/>
              <a:t> no </a:t>
            </a:r>
            <a:r>
              <a:rPr lang="fi-FI" dirty="0" err="1"/>
              <a:t>clear</a:t>
            </a:r>
            <a:r>
              <a:rPr lang="fi-FI" dirty="0"/>
              <a:t> </a:t>
            </a:r>
            <a:r>
              <a:rPr lang="fi-FI" dirty="0" err="1"/>
              <a:t>view</a:t>
            </a:r>
            <a:r>
              <a:rPr lang="fi-FI" dirty="0"/>
              <a:t> of the </a:t>
            </a:r>
            <a:r>
              <a:rPr lang="fi-FI" dirty="0" err="1"/>
              <a:t>future</a:t>
            </a:r>
            <a:r>
              <a:rPr lang="fi-FI" dirty="0"/>
              <a:t> </a:t>
            </a:r>
            <a:r>
              <a:rPr lang="fi-FI" dirty="0" err="1"/>
              <a:t>direction</a:t>
            </a:r>
            <a:r>
              <a:rPr lang="fi-FI" dirty="0"/>
              <a:t> of the </a:t>
            </a:r>
            <a:r>
              <a:rPr lang="fi-FI" dirty="0" err="1"/>
              <a:t>revolution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Batista´s</a:t>
            </a:r>
            <a:r>
              <a:rPr lang="fi-FI" dirty="0"/>
              <a:t> </a:t>
            </a:r>
            <a:r>
              <a:rPr lang="fi-FI" dirty="0" err="1"/>
              <a:t>fall</a:t>
            </a:r>
            <a:r>
              <a:rPr lang="fi-FI" dirty="0"/>
              <a:t>; </a:t>
            </a:r>
            <a:r>
              <a:rPr lang="fi-FI" dirty="0" err="1"/>
              <a:t>president</a:t>
            </a:r>
            <a:r>
              <a:rPr lang="fi-FI" dirty="0"/>
              <a:t> </a:t>
            </a:r>
            <a:r>
              <a:rPr lang="fi-FI" dirty="0" err="1"/>
              <a:t>Urrutia´s</a:t>
            </a:r>
            <a:r>
              <a:rPr lang="fi-FI" dirty="0"/>
              <a:t> </a:t>
            </a:r>
            <a:r>
              <a:rPr lang="fi-FI" dirty="0" err="1"/>
              <a:t>goverment</a:t>
            </a:r>
            <a:r>
              <a:rPr lang="fi-FI" dirty="0"/>
              <a:t>  with </a:t>
            </a:r>
            <a:r>
              <a:rPr lang="fi-FI" dirty="0" err="1"/>
              <a:t>moderate</a:t>
            </a:r>
            <a:r>
              <a:rPr lang="fi-FI" dirty="0"/>
              <a:t> </a:t>
            </a:r>
            <a:r>
              <a:rPr lang="fi-FI" dirty="0" err="1"/>
              <a:t>members</a:t>
            </a:r>
            <a:r>
              <a:rPr lang="fi-FI" dirty="0"/>
              <a:t> of the 26 </a:t>
            </a:r>
            <a:r>
              <a:rPr lang="fi-FI" dirty="0" err="1"/>
              <a:t>July</a:t>
            </a:r>
            <a:r>
              <a:rPr lang="fi-FI" dirty="0"/>
              <a:t> </a:t>
            </a:r>
            <a:r>
              <a:rPr lang="fi-FI" dirty="0" err="1"/>
              <a:t>movement</a:t>
            </a:r>
            <a:r>
              <a:rPr lang="fi-FI" dirty="0"/>
              <a:t>, </a:t>
            </a:r>
            <a:r>
              <a:rPr lang="fi-FI" dirty="0" err="1"/>
              <a:t>acceptable</a:t>
            </a:r>
            <a:r>
              <a:rPr lang="fi-FI" dirty="0"/>
              <a:t> to the USA </a:t>
            </a:r>
            <a:r>
              <a:rPr lang="fi-FI" dirty="0" err="1"/>
              <a:t>aswell</a:t>
            </a:r>
            <a:endParaRPr lang="fi-FI" dirty="0"/>
          </a:p>
          <a:p>
            <a:r>
              <a:rPr lang="fi-FI" dirty="0"/>
              <a:t>1959 </a:t>
            </a:r>
            <a:r>
              <a:rPr lang="fi-FI" dirty="0" err="1"/>
              <a:t>Agrarian</a:t>
            </a:r>
            <a:r>
              <a:rPr lang="fi-FI" dirty="0"/>
              <a:t> </a:t>
            </a:r>
            <a:r>
              <a:rPr lang="fi-FI" dirty="0" err="1"/>
              <a:t>reform</a:t>
            </a:r>
            <a:r>
              <a:rPr lang="fi-FI" dirty="0"/>
              <a:t> </a:t>
            </a:r>
            <a:r>
              <a:rPr lang="fi-FI" dirty="0" err="1"/>
              <a:t>paved</a:t>
            </a:r>
            <a:r>
              <a:rPr lang="fi-FI" dirty="0"/>
              <a:t> the </a:t>
            </a:r>
            <a:r>
              <a:rPr lang="fi-FI" dirty="0" err="1"/>
              <a:t>way</a:t>
            </a:r>
            <a:r>
              <a:rPr lang="fi-FI" dirty="0"/>
              <a:t> for the US </a:t>
            </a:r>
            <a:r>
              <a:rPr lang="fi-FI" dirty="0" err="1"/>
              <a:t>anger</a:t>
            </a:r>
            <a:endParaRPr lang="fi-FI" dirty="0"/>
          </a:p>
          <a:p>
            <a:r>
              <a:rPr lang="fi-FI" dirty="0"/>
              <a:t>USA </a:t>
            </a:r>
            <a:r>
              <a:rPr lang="fi-FI" dirty="0" err="1"/>
              <a:t>issued</a:t>
            </a:r>
            <a:r>
              <a:rPr lang="fi-FI" dirty="0"/>
              <a:t> a </a:t>
            </a:r>
            <a:r>
              <a:rPr lang="fi-FI" dirty="0" err="1"/>
              <a:t>Note</a:t>
            </a:r>
            <a:r>
              <a:rPr lang="fi-FI" dirty="0"/>
              <a:t> of </a:t>
            </a:r>
            <a:r>
              <a:rPr lang="fi-FI" dirty="0" err="1"/>
              <a:t>Protest</a:t>
            </a:r>
            <a:r>
              <a:rPr lang="fi-FI" dirty="0"/>
              <a:t> and </a:t>
            </a:r>
            <a:r>
              <a:rPr lang="fi-FI" dirty="0" err="1"/>
              <a:t>began</a:t>
            </a:r>
            <a:r>
              <a:rPr lang="fi-FI" dirty="0"/>
              <a:t> to </a:t>
            </a:r>
            <a:r>
              <a:rPr lang="fi-FI" dirty="0" err="1"/>
              <a:t>plan</a:t>
            </a:r>
            <a:r>
              <a:rPr lang="fi-FI" dirty="0"/>
              <a:t>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overthrow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520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USA </a:t>
            </a:r>
            <a:r>
              <a:rPr lang="fi-FI" dirty="0" err="1"/>
              <a:t>started</a:t>
            </a:r>
            <a:r>
              <a:rPr lang="fi-FI" dirty="0"/>
              <a:t> CIA </a:t>
            </a:r>
            <a:r>
              <a:rPr lang="fi-FI" dirty="0" err="1"/>
              <a:t>sabotage</a:t>
            </a:r>
            <a:r>
              <a:rPr lang="fi-FI" dirty="0"/>
              <a:t> </a:t>
            </a:r>
            <a:r>
              <a:rPr lang="fi-FI" dirty="0" err="1"/>
              <a:t>attacks</a:t>
            </a:r>
            <a:r>
              <a:rPr lang="fi-FI" dirty="0"/>
              <a:t> on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sugar</a:t>
            </a:r>
            <a:r>
              <a:rPr lang="fi-FI" dirty="0"/>
              <a:t> </a:t>
            </a:r>
            <a:r>
              <a:rPr lang="fi-FI" dirty="0" err="1"/>
              <a:t>mills</a:t>
            </a:r>
            <a:endParaRPr lang="fi-FI" dirty="0"/>
          </a:p>
          <a:p>
            <a:r>
              <a:rPr lang="fi-FI" dirty="0"/>
              <a:t>Castro </a:t>
            </a:r>
            <a:r>
              <a:rPr lang="fi-FI" dirty="0" err="1"/>
              <a:t>began</a:t>
            </a:r>
            <a:r>
              <a:rPr lang="fi-FI" dirty="0"/>
              <a:t> to  </a:t>
            </a:r>
            <a:r>
              <a:rPr lang="fi-FI" dirty="0" err="1"/>
              <a:t>establish</a:t>
            </a:r>
            <a:r>
              <a:rPr lang="fi-FI" dirty="0"/>
              <a:t> </a:t>
            </a:r>
            <a:r>
              <a:rPr lang="fi-FI" dirty="0" err="1"/>
              <a:t>trade</a:t>
            </a:r>
            <a:r>
              <a:rPr lang="fi-FI" dirty="0"/>
              <a:t> </a:t>
            </a:r>
            <a:r>
              <a:rPr lang="fi-FI" dirty="0" err="1"/>
              <a:t>links</a:t>
            </a:r>
            <a:r>
              <a:rPr lang="fi-FI" dirty="0"/>
              <a:t> with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countries</a:t>
            </a:r>
            <a:r>
              <a:rPr lang="fi-FI" dirty="0"/>
              <a:t>, </a:t>
            </a:r>
            <a:r>
              <a:rPr lang="fi-FI" dirty="0" err="1"/>
              <a:t>including</a:t>
            </a:r>
            <a:r>
              <a:rPr lang="fi-FI" dirty="0"/>
              <a:t> the </a:t>
            </a:r>
            <a:r>
              <a:rPr lang="fi-FI" dirty="0" err="1"/>
              <a:t>Soviet</a:t>
            </a:r>
            <a:r>
              <a:rPr lang="fi-FI" dirty="0"/>
              <a:t> Union</a:t>
            </a:r>
          </a:p>
          <a:p>
            <a:pPr marL="0" indent="0">
              <a:buNone/>
            </a:pPr>
            <a:r>
              <a:rPr lang="fi-FI" dirty="0"/>
              <a:t>		- </a:t>
            </a:r>
            <a:r>
              <a:rPr lang="fi-FI" dirty="0" err="1"/>
              <a:t>e.g</a:t>
            </a:r>
            <a:r>
              <a:rPr lang="fi-FI" dirty="0"/>
              <a:t>. in 1959 Guevara </a:t>
            </a:r>
            <a:r>
              <a:rPr lang="fi-FI" dirty="0" err="1"/>
              <a:t>visited</a:t>
            </a:r>
            <a:r>
              <a:rPr lang="fi-FI" dirty="0"/>
              <a:t> </a:t>
            </a:r>
            <a:r>
              <a:rPr lang="fi-FI" dirty="0" err="1"/>
              <a:t>various</a:t>
            </a:r>
            <a:r>
              <a:rPr lang="fi-FI" dirty="0"/>
              <a:t> </a:t>
            </a:r>
            <a:r>
              <a:rPr lang="fi-FI" dirty="0" err="1"/>
              <a:t>developing</a:t>
            </a:r>
            <a:r>
              <a:rPr lang="fi-FI" dirty="0"/>
              <a:t> </a:t>
            </a:r>
            <a:r>
              <a:rPr lang="fi-FI" dirty="0" err="1"/>
              <a:t>countries</a:t>
            </a:r>
            <a:r>
              <a:rPr lang="fi-FI" dirty="0"/>
              <a:t> to </a:t>
            </a:r>
            <a:r>
              <a:rPr lang="fi-FI" dirty="0" err="1"/>
              <a:t>find</a:t>
            </a:r>
            <a:r>
              <a:rPr lang="fi-FI" dirty="0"/>
              <a:t> new </a:t>
            </a:r>
            <a:r>
              <a:rPr lang="fi-FI" dirty="0" err="1"/>
              <a:t>markets</a:t>
            </a:r>
            <a:r>
              <a:rPr lang="fi-FI" dirty="0"/>
              <a:t> for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sugar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	- </a:t>
            </a:r>
            <a:r>
              <a:rPr lang="fi-FI" dirty="0" err="1"/>
              <a:t>Cuba</a:t>
            </a:r>
            <a:r>
              <a:rPr lang="fi-FI" dirty="0"/>
              <a:t> </a:t>
            </a:r>
            <a:r>
              <a:rPr lang="fi-FI" dirty="0" err="1"/>
              <a:t>signed</a:t>
            </a:r>
            <a:r>
              <a:rPr lang="fi-FI" dirty="0"/>
              <a:t> </a:t>
            </a:r>
            <a:r>
              <a:rPr lang="fi-FI" dirty="0" err="1"/>
              <a:t>agreements</a:t>
            </a:r>
            <a:r>
              <a:rPr lang="fi-FI" dirty="0"/>
              <a:t> with the </a:t>
            </a:r>
            <a:r>
              <a:rPr lang="fi-FI" dirty="0" err="1"/>
              <a:t>Soviet</a:t>
            </a:r>
            <a:r>
              <a:rPr lang="fi-FI" dirty="0"/>
              <a:t> Union </a:t>
            </a:r>
            <a:r>
              <a:rPr lang="fi-FI" dirty="0" err="1"/>
              <a:t>together</a:t>
            </a:r>
            <a:r>
              <a:rPr lang="fi-FI" dirty="0"/>
              <a:t> with </a:t>
            </a:r>
            <a:r>
              <a:rPr lang="fi-FI" dirty="0" err="1"/>
              <a:t>other</a:t>
            </a:r>
            <a:r>
              <a:rPr lang="fi-FI" dirty="0"/>
              <a:t> Eastern </a:t>
            </a:r>
            <a:r>
              <a:rPr lang="fi-FI" dirty="0" err="1"/>
              <a:t>European</a:t>
            </a:r>
            <a:r>
              <a:rPr lang="fi-FI" dirty="0"/>
              <a:t> </a:t>
            </a:r>
            <a:r>
              <a:rPr lang="fi-FI" dirty="0" err="1"/>
              <a:t>countries</a:t>
            </a:r>
            <a:r>
              <a:rPr lang="fi-FI" dirty="0"/>
              <a:t> ( SU </a:t>
            </a:r>
            <a:r>
              <a:rPr lang="fi-FI" dirty="0" err="1"/>
              <a:t>promised</a:t>
            </a:r>
            <a:r>
              <a:rPr lang="fi-FI" dirty="0"/>
              <a:t> to </a:t>
            </a:r>
            <a:r>
              <a:rPr lang="fi-FI" dirty="0" err="1"/>
              <a:t>buy</a:t>
            </a:r>
            <a:r>
              <a:rPr lang="fi-FI" dirty="0"/>
              <a:t> a </a:t>
            </a:r>
            <a:r>
              <a:rPr lang="fi-FI" dirty="0" err="1"/>
              <a:t>million</a:t>
            </a:r>
            <a:r>
              <a:rPr lang="fi-FI" dirty="0"/>
              <a:t> </a:t>
            </a:r>
            <a:r>
              <a:rPr lang="fi-FI" dirty="0" err="1"/>
              <a:t>tonnes</a:t>
            </a:r>
            <a:r>
              <a:rPr lang="fi-FI" dirty="0"/>
              <a:t> of </a:t>
            </a:r>
            <a:r>
              <a:rPr lang="fi-FI" dirty="0" err="1"/>
              <a:t>sugar</a:t>
            </a:r>
            <a:r>
              <a:rPr lang="fi-FI" dirty="0"/>
              <a:t>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 for </a:t>
            </a:r>
            <a:r>
              <a:rPr lang="fi-FI" dirty="0" err="1"/>
              <a:t>five</a:t>
            </a:r>
            <a:r>
              <a:rPr lang="fi-FI" dirty="0"/>
              <a:t> </a:t>
            </a:r>
            <a:r>
              <a:rPr lang="fi-FI" dirty="0" err="1"/>
              <a:t>years</a:t>
            </a:r>
            <a:r>
              <a:rPr lang="fi-FI" dirty="0"/>
              <a:t> and to </a:t>
            </a:r>
            <a:r>
              <a:rPr lang="fi-FI" dirty="0" err="1"/>
              <a:t>provide</a:t>
            </a:r>
            <a:r>
              <a:rPr lang="fi-FI" dirty="0"/>
              <a:t> </a:t>
            </a:r>
            <a:r>
              <a:rPr lang="fi-FI" dirty="0" err="1"/>
              <a:t>loans</a:t>
            </a:r>
            <a:r>
              <a:rPr lang="fi-FI" dirty="0"/>
              <a:t> for </a:t>
            </a:r>
            <a:r>
              <a:rPr lang="fi-FI" dirty="0" err="1"/>
              <a:t>Cuba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* In </a:t>
            </a:r>
            <a:r>
              <a:rPr lang="fi-FI" dirty="0" err="1"/>
              <a:t>June</a:t>
            </a:r>
            <a:r>
              <a:rPr lang="fi-FI" dirty="0"/>
              <a:t> of 1960 Castro </a:t>
            </a:r>
            <a:r>
              <a:rPr lang="fi-FI" dirty="0" err="1"/>
              <a:t>nationalised</a:t>
            </a:r>
            <a:r>
              <a:rPr lang="fi-FI" dirty="0"/>
              <a:t> the </a:t>
            </a:r>
            <a:r>
              <a:rPr lang="fi-FI" dirty="0" err="1"/>
              <a:t>oil</a:t>
            </a:r>
            <a:r>
              <a:rPr lang="fi-FI" dirty="0"/>
              <a:t> </a:t>
            </a:r>
            <a:r>
              <a:rPr lang="fi-FI" dirty="0" err="1"/>
              <a:t>companies</a:t>
            </a:r>
            <a:r>
              <a:rPr lang="fi-FI" dirty="0"/>
              <a:t>, </a:t>
            </a:r>
            <a:r>
              <a:rPr lang="fi-FI" dirty="0" err="1"/>
              <a:t>all</a:t>
            </a:r>
            <a:r>
              <a:rPr lang="fi-FI" dirty="0"/>
              <a:t> the US </a:t>
            </a:r>
            <a:r>
              <a:rPr lang="fi-FI" dirty="0" err="1"/>
              <a:t>owned</a:t>
            </a:r>
            <a:r>
              <a:rPr lang="fi-FI" dirty="0"/>
              <a:t> </a:t>
            </a:r>
            <a:r>
              <a:rPr lang="fi-FI" dirty="0" err="1"/>
              <a:t>properties</a:t>
            </a:r>
            <a:r>
              <a:rPr lang="fi-FI" dirty="0"/>
              <a:t> </a:t>
            </a:r>
            <a:r>
              <a:rPr lang="fi-FI" dirty="0" err="1"/>
              <a:t>including</a:t>
            </a:r>
            <a:r>
              <a:rPr lang="fi-FI" dirty="0"/>
              <a:t> </a:t>
            </a:r>
            <a:r>
              <a:rPr lang="fi-FI" dirty="0" err="1"/>
              <a:t>sugal</a:t>
            </a:r>
            <a:r>
              <a:rPr lang="fi-FI" dirty="0"/>
              <a:t> </a:t>
            </a:r>
            <a:r>
              <a:rPr lang="fi-FI" dirty="0" err="1"/>
              <a:t>mills</a:t>
            </a:r>
            <a:r>
              <a:rPr lang="fi-FI" dirty="0"/>
              <a:t> ( The US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reduced</a:t>
            </a:r>
            <a:r>
              <a:rPr lang="fi-FI" dirty="0"/>
              <a:t> the import </a:t>
            </a:r>
            <a:r>
              <a:rPr lang="fi-FI" dirty="0" err="1"/>
              <a:t>quota</a:t>
            </a:r>
            <a:r>
              <a:rPr lang="fi-FI" dirty="0"/>
              <a:t> for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sugar</a:t>
            </a:r>
            <a:r>
              <a:rPr lang="fi-FI" dirty="0"/>
              <a:t>, </a:t>
            </a:r>
            <a:r>
              <a:rPr lang="fi-FI" dirty="0" err="1"/>
              <a:t>leaving</a:t>
            </a:r>
            <a:r>
              <a:rPr lang="fi-FI" dirty="0"/>
              <a:t> </a:t>
            </a:r>
            <a:r>
              <a:rPr lang="fi-FI" dirty="0" err="1"/>
              <a:t>Cuba</a:t>
            </a:r>
            <a:r>
              <a:rPr lang="fi-FI" dirty="0"/>
              <a:t> with </a:t>
            </a:r>
            <a:r>
              <a:rPr lang="fi-FI" dirty="0" err="1"/>
              <a:t>huge</a:t>
            </a:r>
            <a:r>
              <a:rPr lang="fi-FI" dirty="0"/>
              <a:t> </a:t>
            </a:r>
            <a:r>
              <a:rPr lang="fi-FI" dirty="0" err="1"/>
              <a:t>anounts</a:t>
            </a:r>
            <a:r>
              <a:rPr lang="fi-FI" dirty="0"/>
              <a:t> of </a:t>
            </a:r>
            <a:r>
              <a:rPr lang="fi-FI" dirty="0" err="1"/>
              <a:t>unsold</a:t>
            </a:r>
            <a:r>
              <a:rPr lang="fi-FI" dirty="0"/>
              <a:t> Sugar; </a:t>
            </a:r>
            <a:r>
              <a:rPr lang="fi-FI" dirty="0" err="1"/>
              <a:t>SU´s</a:t>
            </a:r>
            <a:r>
              <a:rPr lang="fi-FI" dirty="0"/>
              <a:t> help for </a:t>
            </a:r>
            <a:r>
              <a:rPr lang="fi-FI" dirty="0" err="1"/>
              <a:t>that</a:t>
            </a:r>
            <a:r>
              <a:rPr lang="fi-FI" dirty="0"/>
              <a:t>!)</a:t>
            </a:r>
          </a:p>
        </p:txBody>
      </p:sp>
    </p:spTree>
    <p:extLst>
      <p:ext uri="{BB962C8B-B14F-4D97-AF65-F5344CB8AC3E}">
        <p14:creationId xmlns:p14="http://schemas.microsoft.com/office/powerpoint/2010/main" val="3388016105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TC102455610[[fn=Syksy]]</Template>
  <TotalTime>63</TotalTime>
  <Words>905</Words>
  <Application>Microsoft Macintosh PowerPoint</Application>
  <PresentationFormat>Näytössä katseltava diaesitys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Courier New</vt:lpstr>
      <vt:lpstr>Verdana</vt:lpstr>
      <vt:lpstr>Wingdings 2</vt:lpstr>
      <vt:lpstr>Autumn</vt:lpstr>
      <vt:lpstr>Why was Castro successful in his bid to overthrow Batista?</vt:lpstr>
      <vt:lpstr>PowerPoint-esitys</vt:lpstr>
      <vt:lpstr>PowerPoint-esitys</vt:lpstr>
      <vt:lpstr>Ideology and the nature of the state</vt:lpstr>
      <vt:lpstr>The role of ideology in Castro´s rise before 1959</vt:lpstr>
      <vt:lpstr>PowerPoint-esitys</vt:lpstr>
      <vt:lpstr>Nationalism and Cubiana</vt:lpstr>
      <vt:lpstr>Did USA make Castro a communist?</vt:lpstr>
      <vt:lpstr>PowerPoint-esitys</vt:lpstr>
      <vt:lpstr>PowerPoint-esitys</vt:lpstr>
      <vt:lpstr>Identify the nature of Cuba´s Castroist state</vt:lpstr>
      <vt:lpstr>PowerPoint-esitys</vt:lpstr>
    </vt:vector>
  </TitlesOfParts>
  <Company>JAO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was Castro successful in his bid to overthrow Batista?</dc:title>
  <dc:creator>Soininen Sari</dc:creator>
  <cp:lastModifiedBy>Soininen Susanna</cp:lastModifiedBy>
  <cp:revision>16</cp:revision>
  <dcterms:created xsi:type="dcterms:W3CDTF">2014-01-14T10:33:16Z</dcterms:created>
  <dcterms:modified xsi:type="dcterms:W3CDTF">2024-02-07T09:56:27Z</dcterms:modified>
</cp:coreProperties>
</file>