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7"/>
  </p:notesMasterIdLst>
  <p:handoutMasterIdLst>
    <p:handoutMasterId r:id="rId108"/>
  </p:handoutMasterIdLst>
  <p:sldIdLst>
    <p:sldId id="257" r:id="rId2"/>
    <p:sldId id="377" r:id="rId3"/>
    <p:sldId id="379" r:id="rId4"/>
    <p:sldId id="380" r:id="rId5"/>
    <p:sldId id="381" r:id="rId6"/>
    <p:sldId id="382" r:id="rId7"/>
    <p:sldId id="383" r:id="rId8"/>
    <p:sldId id="384" r:id="rId9"/>
    <p:sldId id="378" r:id="rId10"/>
    <p:sldId id="417" r:id="rId11"/>
    <p:sldId id="419" r:id="rId12"/>
    <p:sldId id="420" r:id="rId13"/>
    <p:sldId id="421" r:id="rId14"/>
    <p:sldId id="418" r:id="rId15"/>
    <p:sldId id="413" r:id="rId16"/>
    <p:sldId id="414" r:id="rId17"/>
    <p:sldId id="415" r:id="rId18"/>
    <p:sldId id="416" r:id="rId19"/>
    <p:sldId id="392" r:id="rId20"/>
    <p:sldId id="391" r:id="rId21"/>
    <p:sldId id="260" r:id="rId22"/>
    <p:sldId id="409" r:id="rId23"/>
    <p:sldId id="258" r:id="rId24"/>
    <p:sldId id="399" r:id="rId25"/>
    <p:sldId id="400" r:id="rId26"/>
    <p:sldId id="282" r:id="rId27"/>
    <p:sldId id="401" r:id="rId28"/>
    <p:sldId id="411" r:id="rId29"/>
    <p:sldId id="412" r:id="rId30"/>
    <p:sldId id="402" r:id="rId31"/>
    <p:sldId id="403" r:id="rId32"/>
    <p:sldId id="404" r:id="rId33"/>
    <p:sldId id="407" r:id="rId34"/>
    <p:sldId id="408" r:id="rId35"/>
    <p:sldId id="406" r:id="rId36"/>
    <p:sldId id="405" r:id="rId37"/>
    <p:sldId id="266" r:id="rId38"/>
    <p:sldId id="397" r:id="rId39"/>
    <p:sldId id="396" r:id="rId40"/>
    <p:sldId id="395" r:id="rId41"/>
    <p:sldId id="394" r:id="rId42"/>
    <p:sldId id="267" r:id="rId43"/>
    <p:sldId id="274" r:id="rId44"/>
    <p:sldId id="385" r:id="rId45"/>
    <p:sldId id="422" r:id="rId46"/>
    <p:sldId id="305" r:id="rId47"/>
    <p:sldId id="307" r:id="rId48"/>
    <p:sldId id="309" r:id="rId49"/>
    <p:sldId id="310" r:id="rId50"/>
    <p:sldId id="313" r:id="rId51"/>
    <p:sldId id="315" r:id="rId52"/>
    <p:sldId id="318" r:id="rId53"/>
    <p:sldId id="269" r:id="rId54"/>
    <p:sldId id="270" r:id="rId55"/>
    <p:sldId id="271" r:id="rId56"/>
    <p:sldId id="340" r:id="rId57"/>
    <p:sldId id="341" r:id="rId58"/>
    <p:sldId id="345" r:id="rId59"/>
    <p:sldId id="346" r:id="rId60"/>
    <p:sldId id="350" r:id="rId61"/>
    <p:sldId id="349" r:id="rId62"/>
    <p:sldId id="268" r:id="rId63"/>
    <p:sldId id="328" r:id="rId64"/>
    <p:sldId id="325" r:id="rId65"/>
    <p:sldId id="326" r:id="rId66"/>
    <p:sldId id="327" r:id="rId67"/>
    <p:sldId id="324" r:id="rId68"/>
    <p:sldId id="337" r:id="rId69"/>
    <p:sldId id="329" r:id="rId70"/>
    <p:sldId id="330" r:id="rId71"/>
    <p:sldId id="336" r:id="rId72"/>
    <p:sldId id="338" r:id="rId73"/>
    <p:sldId id="331" r:id="rId74"/>
    <p:sldId id="332" r:id="rId75"/>
    <p:sldId id="333" r:id="rId76"/>
    <p:sldId id="334" r:id="rId77"/>
    <p:sldId id="335" r:id="rId78"/>
    <p:sldId id="351" r:id="rId79"/>
    <p:sldId id="352" r:id="rId80"/>
    <p:sldId id="353" r:id="rId81"/>
    <p:sldId id="354" r:id="rId82"/>
    <p:sldId id="355" r:id="rId83"/>
    <p:sldId id="356" r:id="rId84"/>
    <p:sldId id="357" r:id="rId85"/>
    <p:sldId id="358" r:id="rId86"/>
    <p:sldId id="359" r:id="rId87"/>
    <p:sldId id="360" r:id="rId88"/>
    <p:sldId id="361" r:id="rId89"/>
    <p:sldId id="362" r:id="rId90"/>
    <p:sldId id="364" r:id="rId91"/>
    <p:sldId id="363" r:id="rId92"/>
    <p:sldId id="365" r:id="rId93"/>
    <p:sldId id="366" r:id="rId94"/>
    <p:sldId id="367" r:id="rId95"/>
    <p:sldId id="368" r:id="rId96"/>
    <p:sldId id="369" r:id="rId97"/>
    <p:sldId id="370" r:id="rId98"/>
    <p:sldId id="371" r:id="rId99"/>
    <p:sldId id="423" r:id="rId100"/>
    <p:sldId id="424" r:id="rId101"/>
    <p:sldId id="372" r:id="rId102"/>
    <p:sldId id="373" r:id="rId103"/>
    <p:sldId id="374" r:id="rId104"/>
    <p:sldId id="375" r:id="rId105"/>
    <p:sldId id="376" r:id="rId10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41978A-0BA4-44CE-8032-4EC7C2D3FBFE}" v="2" dt="2023-03-07T07:00:48.439"/>
    <p1510:client id="{C593877C-A8F7-3848-8DC6-BF4CBC503672}" v="6" dt="2023-03-07T07:02:20.0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55"/>
    <p:restoredTop sz="92527"/>
  </p:normalViewPr>
  <p:slideViewPr>
    <p:cSldViewPr snapToGrid="0" snapToObjects="1">
      <p:cViewPr varScale="1">
        <p:scale>
          <a:sx n="103" d="100"/>
          <a:sy n="103" d="100"/>
        </p:scale>
        <p:origin x="8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microsoft.com/office/2015/10/relationships/revisionInfo" Target="revisionInfo.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59A00D34-E20C-A97F-DE61-3884D35A6A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Päivämäärän paikkamerkki 2">
            <a:extLst>
              <a:ext uri="{FF2B5EF4-FFF2-40B4-BE49-F238E27FC236}">
                <a16:creationId xmlns:a16="http://schemas.microsoft.com/office/drawing/2014/main" id="{12AFD6F4-D79A-23B5-8989-08BB3DE6F6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88022DC-A022-6A4D-9900-08305F0EBEAA}" type="datetimeFigureOut">
              <a:rPr lang="en-US"/>
              <a:pPr>
                <a:defRPr/>
              </a:pPr>
              <a:t>3/6/23</a:t>
            </a:fld>
            <a:endParaRPr lang="en-US"/>
          </a:p>
        </p:txBody>
      </p:sp>
      <p:sp>
        <p:nvSpPr>
          <p:cNvPr id="4" name="Alatunnisteen paikkamerkki 3">
            <a:extLst>
              <a:ext uri="{FF2B5EF4-FFF2-40B4-BE49-F238E27FC236}">
                <a16:creationId xmlns:a16="http://schemas.microsoft.com/office/drawing/2014/main" id="{CC8073ED-248D-054C-BFAD-6C7E34A43B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Dian numeron paikkamerkki 4">
            <a:extLst>
              <a:ext uri="{FF2B5EF4-FFF2-40B4-BE49-F238E27FC236}">
                <a16:creationId xmlns:a16="http://schemas.microsoft.com/office/drawing/2014/main" id="{36DDC8B3-1A87-D5E2-F5F3-F0BDE45504D5}"/>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B2D59BC-D252-7345-83D0-55ABB667A0E8}" type="slidenum">
              <a:rPr lang="en-US" altLang="fi-FI"/>
              <a:pPr/>
              <a:t>‹#›</a:t>
            </a:fld>
            <a:endParaRPr lang="en-US" altLang="fi-F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506FB6-9CCA-B614-7223-9DB33F7C4B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568321E-8AA2-5324-B3FC-E785D1F9FAE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A5B38DE-9E1D-024C-A9DA-F1DF2D76791C}" type="datetimeFigureOut">
              <a:rPr lang="en-US"/>
              <a:pPr>
                <a:defRPr/>
              </a:pPr>
              <a:t>3/6/23</a:t>
            </a:fld>
            <a:endParaRPr lang="en-US"/>
          </a:p>
        </p:txBody>
      </p:sp>
      <p:sp>
        <p:nvSpPr>
          <p:cNvPr id="4" name="Slide Image Placeholder 3">
            <a:extLst>
              <a:ext uri="{FF2B5EF4-FFF2-40B4-BE49-F238E27FC236}">
                <a16:creationId xmlns:a16="http://schemas.microsoft.com/office/drawing/2014/main" id="{3EAD0D1A-F353-175A-D182-E58804E4ED3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26ED16B-8B40-76EB-B494-2E2DC3FCBB1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FC28729-F66B-540A-C3FF-7FBA7EB6B2D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0DC711F3-3281-EE7A-ECF1-7502B779FCB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E584F31-D2E1-8D4A-9D30-42F050B7D612}" type="slidenum">
              <a:rPr lang="en-US" altLang="fi-FI"/>
              <a:pPr/>
              <a:t>‹#›</a:t>
            </a:fld>
            <a:endParaRPr lang="en-US" alt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980DEAF9-0A76-4774-F2C6-DCE2973D7F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C1B1C835-6DD8-8BC4-4FB6-2F59CCA85D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fi-FI"/>
          </a:p>
        </p:txBody>
      </p:sp>
      <p:sp>
        <p:nvSpPr>
          <p:cNvPr id="16387" name="Slide Number Placeholder 3">
            <a:extLst>
              <a:ext uri="{FF2B5EF4-FFF2-40B4-BE49-F238E27FC236}">
                <a16:creationId xmlns:a16="http://schemas.microsoft.com/office/drawing/2014/main" id="{8E974B11-5B27-EB57-AB83-5A40B71175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EBF32A7-E83A-994F-B771-759A3FA7473C}" type="slidenum">
              <a:rPr lang="en-US" altLang="fi-FI"/>
              <a:pPr/>
              <a:t>1</a:t>
            </a:fld>
            <a:endParaRPr lang="en-US" alt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Dian kuvan paikkamerkki 1">
            <a:extLst>
              <a:ext uri="{FF2B5EF4-FFF2-40B4-BE49-F238E27FC236}">
                <a16:creationId xmlns:a16="http://schemas.microsoft.com/office/drawing/2014/main" id="{3E1FED7F-BA4D-2307-E247-B68D097DC5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Huomautusten paikkamerkki 2">
            <a:extLst>
              <a:ext uri="{FF2B5EF4-FFF2-40B4-BE49-F238E27FC236}">
                <a16:creationId xmlns:a16="http://schemas.microsoft.com/office/drawing/2014/main" id="{A985628A-8511-D5E4-4F71-95588E4615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fi-FI"/>
          </a:p>
        </p:txBody>
      </p:sp>
      <p:sp>
        <p:nvSpPr>
          <p:cNvPr id="20483" name="Dian numeron paikkamerkki 3">
            <a:extLst>
              <a:ext uri="{FF2B5EF4-FFF2-40B4-BE49-F238E27FC236}">
                <a16:creationId xmlns:a16="http://schemas.microsoft.com/office/drawing/2014/main" id="{77E2A7DF-D635-D970-9397-B219A31539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3D639AC-E148-7941-ABE7-5E1EA135E250}" type="slidenum">
              <a:rPr lang="en-US" altLang="fi-FI"/>
              <a:pPr/>
              <a:t>4</a:t>
            </a:fld>
            <a:endParaRPr lang="en-US" altLang="fi-F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9E046637-0C34-8066-3412-5D01A7E564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a:extLst>
              <a:ext uri="{FF2B5EF4-FFF2-40B4-BE49-F238E27FC236}">
                <a16:creationId xmlns:a16="http://schemas.microsoft.com/office/drawing/2014/main" id="{ED5FA937-632E-4895-08AD-09086BF01A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fi-FI"/>
          </a:p>
        </p:txBody>
      </p:sp>
      <p:sp>
        <p:nvSpPr>
          <p:cNvPr id="92163" name="Slide Number Placeholder 3">
            <a:extLst>
              <a:ext uri="{FF2B5EF4-FFF2-40B4-BE49-F238E27FC236}">
                <a16:creationId xmlns:a16="http://schemas.microsoft.com/office/drawing/2014/main" id="{85E6ACD9-1DB7-BF8B-5B41-60627F9319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4FFFB4E-958D-1444-BAE7-44417EBB34B9}" type="slidenum">
              <a:rPr lang="en-US" altLang="fi-FI"/>
              <a:pPr/>
              <a:t>73</a:t>
            </a:fld>
            <a:endParaRPr lang="en-US" alt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FF3638-D2E2-7F8E-D953-3674C752E057}"/>
              </a:ext>
            </a:extLst>
          </p:cNvPr>
          <p:cNvSpPr>
            <a:spLocks noGrp="1"/>
          </p:cNvSpPr>
          <p:nvPr>
            <p:ph type="dt" sz="half" idx="10"/>
          </p:nvPr>
        </p:nvSpPr>
        <p:spPr/>
        <p:txBody>
          <a:bodyPr/>
          <a:lstStyle>
            <a:lvl1pPr>
              <a:defRPr/>
            </a:lvl1pPr>
          </a:lstStyle>
          <a:p>
            <a:pPr>
              <a:defRPr/>
            </a:pPr>
            <a:fld id="{3FE29F24-6F0C-4744-B0A4-35CA818754F8}" type="datetime1">
              <a:rPr lang="en-US"/>
              <a:pPr>
                <a:defRPr/>
              </a:pPr>
              <a:t>3/6/23</a:t>
            </a:fld>
            <a:endParaRPr lang="en-US"/>
          </a:p>
        </p:txBody>
      </p:sp>
      <p:sp>
        <p:nvSpPr>
          <p:cNvPr id="5" name="Footer Placeholder 4">
            <a:extLst>
              <a:ext uri="{FF2B5EF4-FFF2-40B4-BE49-F238E27FC236}">
                <a16:creationId xmlns:a16="http://schemas.microsoft.com/office/drawing/2014/main" id="{37F81D21-DA5A-B2E6-96D7-0B078B35A4C0}"/>
              </a:ext>
            </a:extLst>
          </p:cNvPr>
          <p:cNvSpPr>
            <a:spLocks noGrp="1"/>
          </p:cNvSpPr>
          <p:nvPr>
            <p:ph type="ftr" sz="quarter" idx="11"/>
          </p:nvPr>
        </p:nvSpPr>
        <p:spPr/>
        <p:txBody>
          <a:bodyPr/>
          <a:lstStyle>
            <a:lvl1pPr>
              <a:defRPr/>
            </a:lvl1pPr>
          </a:lstStyle>
          <a:p>
            <a:pPr>
              <a:defRPr/>
            </a:pPr>
            <a:r>
              <a:rPr lang="en-US"/>
              <a:t>Contested meanings of peace, conflict and violence </a:t>
            </a:r>
          </a:p>
        </p:txBody>
      </p:sp>
      <p:sp>
        <p:nvSpPr>
          <p:cNvPr id="6" name="Slide Number Placeholder 5">
            <a:extLst>
              <a:ext uri="{FF2B5EF4-FFF2-40B4-BE49-F238E27FC236}">
                <a16:creationId xmlns:a16="http://schemas.microsoft.com/office/drawing/2014/main" id="{9091E6F5-AFFB-2427-ABC7-6045078083EB}"/>
              </a:ext>
            </a:extLst>
          </p:cNvPr>
          <p:cNvSpPr>
            <a:spLocks noGrp="1"/>
          </p:cNvSpPr>
          <p:nvPr>
            <p:ph type="sldNum" sz="quarter" idx="12"/>
          </p:nvPr>
        </p:nvSpPr>
        <p:spPr/>
        <p:txBody>
          <a:bodyPr/>
          <a:lstStyle>
            <a:lvl1pPr>
              <a:defRPr/>
            </a:lvl1pPr>
          </a:lstStyle>
          <a:p>
            <a:fld id="{D9F193DB-B25A-314E-88E7-3C4AC4D4A869}" type="slidenum">
              <a:rPr lang="en-US" altLang="fi-FI"/>
              <a:pPr/>
              <a:t>‹#›</a:t>
            </a:fld>
            <a:endParaRPr lang="en-US" altLang="fi-FI"/>
          </a:p>
        </p:txBody>
      </p:sp>
    </p:spTree>
    <p:extLst>
      <p:ext uri="{BB962C8B-B14F-4D97-AF65-F5344CB8AC3E}">
        <p14:creationId xmlns:p14="http://schemas.microsoft.com/office/powerpoint/2010/main" val="4256962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ABA4BF-4D3E-1E19-279A-98C63C074B59}"/>
              </a:ext>
            </a:extLst>
          </p:cNvPr>
          <p:cNvSpPr>
            <a:spLocks noGrp="1"/>
          </p:cNvSpPr>
          <p:nvPr>
            <p:ph type="dt" sz="half" idx="10"/>
          </p:nvPr>
        </p:nvSpPr>
        <p:spPr/>
        <p:txBody>
          <a:bodyPr/>
          <a:lstStyle>
            <a:lvl1pPr>
              <a:defRPr/>
            </a:lvl1pPr>
          </a:lstStyle>
          <a:p>
            <a:pPr>
              <a:defRPr/>
            </a:pPr>
            <a:fld id="{B6362C58-BD09-724B-8B39-6AAFF245D443}" type="datetime1">
              <a:rPr lang="en-US"/>
              <a:pPr>
                <a:defRPr/>
              </a:pPr>
              <a:t>3/6/23</a:t>
            </a:fld>
            <a:endParaRPr lang="en-US"/>
          </a:p>
        </p:txBody>
      </p:sp>
      <p:sp>
        <p:nvSpPr>
          <p:cNvPr id="5" name="Footer Placeholder 4">
            <a:extLst>
              <a:ext uri="{FF2B5EF4-FFF2-40B4-BE49-F238E27FC236}">
                <a16:creationId xmlns:a16="http://schemas.microsoft.com/office/drawing/2014/main" id="{A188597C-D2EA-D873-DF16-8C3C7FE911AD}"/>
              </a:ext>
            </a:extLst>
          </p:cNvPr>
          <p:cNvSpPr>
            <a:spLocks noGrp="1"/>
          </p:cNvSpPr>
          <p:nvPr>
            <p:ph type="ftr" sz="quarter" idx="11"/>
          </p:nvPr>
        </p:nvSpPr>
        <p:spPr/>
        <p:txBody>
          <a:bodyPr/>
          <a:lstStyle>
            <a:lvl1pPr>
              <a:defRPr/>
            </a:lvl1pPr>
          </a:lstStyle>
          <a:p>
            <a:pPr>
              <a:defRPr/>
            </a:pPr>
            <a:r>
              <a:rPr lang="en-US"/>
              <a:t>Contested meanings of peace, conflict and violence </a:t>
            </a:r>
          </a:p>
        </p:txBody>
      </p:sp>
      <p:sp>
        <p:nvSpPr>
          <p:cNvPr id="6" name="Slide Number Placeholder 5">
            <a:extLst>
              <a:ext uri="{FF2B5EF4-FFF2-40B4-BE49-F238E27FC236}">
                <a16:creationId xmlns:a16="http://schemas.microsoft.com/office/drawing/2014/main" id="{34BCD4B9-2FF3-A62A-0D92-6D0B8931AEEF}"/>
              </a:ext>
            </a:extLst>
          </p:cNvPr>
          <p:cNvSpPr>
            <a:spLocks noGrp="1"/>
          </p:cNvSpPr>
          <p:nvPr>
            <p:ph type="sldNum" sz="quarter" idx="12"/>
          </p:nvPr>
        </p:nvSpPr>
        <p:spPr/>
        <p:txBody>
          <a:bodyPr/>
          <a:lstStyle>
            <a:lvl1pPr>
              <a:defRPr/>
            </a:lvl1pPr>
          </a:lstStyle>
          <a:p>
            <a:fld id="{390E35DD-7F47-F349-94C2-6EBF7AB86FB0}" type="slidenum">
              <a:rPr lang="en-US" altLang="fi-FI"/>
              <a:pPr/>
              <a:t>‹#›</a:t>
            </a:fld>
            <a:endParaRPr lang="en-US" altLang="fi-FI"/>
          </a:p>
        </p:txBody>
      </p:sp>
    </p:spTree>
    <p:extLst>
      <p:ext uri="{BB962C8B-B14F-4D97-AF65-F5344CB8AC3E}">
        <p14:creationId xmlns:p14="http://schemas.microsoft.com/office/powerpoint/2010/main" val="3986562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C32EC-89BA-204C-C9AB-15B8EFF6F8CC}"/>
              </a:ext>
            </a:extLst>
          </p:cNvPr>
          <p:cNvSpPr>
            <a:spLocks noGrp="1"/>
          </p:cNvSpPr>
          <p:nvPr>
            <p:ph type="dt" sz="half" idx="10"/>
          </p:nvPr>
        </p:nvSpPr>
        <p:spPr/>
        <p:txBody>
          <a:bodyPr/>
          <a:lstStyle>
            <a:lvl1pPr>
              <a:defRPr/>
            </a:lvl1pPr>
          </a:lstStyle>
          <a:p>
            <a:pPr>
              <a:defRPr/>
            </a:pPr>
            <a:fld id="{0B1C5377-FDC0-9140-BB9E-471B04F88321}" type="datetime1">
              <a:rPr lang="en-US"/>
              <a:pPr>
                <a:defRPr/>
              </a:pPr>
              <a:t>3/6/23</a:t>
            </a:fld>
            <a:endParaRPr lang="en-US"/>
          </a:p>
        </p:txBody>
      </p:sp>
      <p:sp>
        <p:nvSpPr>
          <p:cNvPr id="5" name="Footer Placeholder 4">
            <a:extLst>
              <a:ext uri="{FF2B5EF4-FFF2-40B4-BE49-F238E27FC236}">
                <a16:creationId xmlns:a16="http://schemas.microsoft.com/office/drawing/2014/main" id="{715A74B6-2B8D-80F4-C06D-86DA7F5387D7}"/>
              </a:ext>
            </a:extLst>
          </p:cNvPr>
          <p:cNvSpPr>
            <a:spLocks noGrp="1"/>
          </p:cNvSpPr>
          <p:nvPr>
            <p:ph type="ftr" sz="quarter" idx="11"/>
          </p:nvPr>
        </p:nvSpPr>
        <p:spPr/>
        <p:txBody>
          <a:bodyPr/>
          <a:lstStyle>
            <a:lvl1pPr>
              <a:defRPr/>
            </a:lvl1pPr>
          </a:lstStyle>
          <a:p>
            <a:pPr>
              <a:defRPr/>
            </a:pPr>
            <a:r>
              <a:rPr lang="en-US"/>
              <a:t>Contested meanings of peace, conflict and violence </a:t>
            </a:r>
          </a:p>
        </p:txBody>
      </p:sp>
      <p:sp>
        <p:nvSpPr>
          <p:cNvPr id="6" name="Slide Number Placeholder 5">
            <a:extLst>
              <a:ext uri="{FF2B5EF4-FFF2-40B4-BE49-F238E27FC236}">
                <a16:creationId xmlns:a16="http://schemas.microsoft.com/office/drawing/2014/main" id="{01BF9EB3-9E6B-57C1-3F9A-5436B5513D54}"/>
              </a:ext>
            </a:extLst>
          </p:cNvPr>
          <p:cNvSpPr>
            <a:spLocks noGrp="1"/>
          </p:cNvSpPr>
          <p:nvPr>
            <p:ph type="sldNum" sz="quarter" idx="12"/>
          </p:nvPr>
        </p:nvSpPr>
        <p:spPr/>
        <p:txBody>
          <a:bodyPr/>
          <a:lstStyle>
            <a:lvl1pPr>
              <a:defRPr/>
            </a:lvl1pPr>
          </a:lstStyle>
          <a:p>
            <a:fld id="{8EE82E2B-CCF3-E446-9489-40FC9E535B98}" type="slidenum">
              <a:rPr lang="en-US" altLang="fi-FI"/>
              <a:pPr/>
              <a:t>‹#›</a:t>
            </a:fld>
            <a:endParaRPr lang="en-US" altLang="fi-FI"/>
          </a:p>
        </p:txBody>
      </p:sp>
    </p:spTree>
    <p:extLst>
      <p:ext uri="{BB962C8B-B14F-4D97-AF65-F5344CB8AC3E}">
        <p14:creationId xmlns:p14="http://schemas.microsoft.com/office/powerpoint/2010/main" val="3867332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DAA6B-2CE1-0062-27A1-534783ADBF93}"/>
              </a:ext>
            </a:extLst>
          </p:cNvPr>
          <p:cNvSpPr>
            <a:spLocks noGrp="1"/>
          </p:cNvSpPr>
          <p:nvPr>
            <p:ph type="dt" sz="half" idx="10"/>
          </p:nvPr>
        </p:nvSpPr>
        <p:spPr/>
        <p:txBody>
          <a:bodyPr/>
          <a:lstStyle>
            <a:lvl1pPr>
              <a:defRPr/>
            </a:lvl1pPr>
          </a:lstStyle>
          <a:p>
            <a:pPr>
              <a:defRPr/>
            </a:pPr>
            <a:fld id="{96EE2880-9F9F-D542-B0FA-F3956469A420}" type="datetime1">
              <a:rPr lang="en-US"/>
              <a:pPr>
                <a:defRPr/>
              </a:pPr>
              <a:t>3/6/23</a:t>
            </a:fld>
            <a:endParaRPr lang="en-US"/>
          </a:p>
        </p:txBody>
      </p:sp>
      <p:sp>
        <p:nvSpPr>
          <p:cNvPr id="5" name="Footer Placeholder 4">
            <a:extLst>
              <a:ext uri="{FF2B5EF4-FFF2-40B4-BE49-F238E27FC236}">
                <a16:creationId xmlns:a16="http://schemas.microsoft.com/office/drawing/2014/main" id="{40CF914C-67A1-52BA-BFCA-8C9B81C40FE3}"/>
              </a:ext>
            </a:extLst>
          </p:cNvPr>
          <p:cNvSpPr>
            <a:spLocks noGrp="1"/>
          </p:cNvSpPr>
          <p:nvPr>
            <p:ph type="ftr" sz="quarter" idx="11"/>
          </p:nvPr>
        </p:nvSpPr>
        <p:spPr/>
        <p:txBody>
          <a:bodyPr/>
          <a:lstStyle>
            <a:lvl1pPr>
              <a:defRPr/>
            </a:lvl1pPr>
          </a:lstStyle>
          <a:p>
            <a:pPr>
              <a:defRPr/>
            </a:pPr>
            <a:r>
              <a:rPr lang="en-US"/>
              <a:t>Contested meanings of peace, conflict and violence </a:t>
            </a:r>
          </a:p>
        </p:txBody>
      </p:sp>
      <p:sp>
        <p:nvSpPr>
          <p:cNvPr id="6" name="Slide Number Placeholder 5">
            <a:extLst>
              <a:ext uri="{FF2B5EF4-FFF2-40B4-BE49-F238E27FC236}">
                <a16:creationId xmlns:a16="http://schemas.microsoft.com/office/drawing/2014/main" id="{5D8DD200-7713-5720-279D-4D059D91A364}"/>
              </a:ext>
            </a:extLst>
          </p:cNvPr>
          <p:cNvSpPr>
            <a:spLocks noGrp="1"/>
          </p:cNvSpPr>
          <p:nvPr>
            <p:ph type="sldNum" sz="quarter" idx="12"/>
          </p:nvPr>
        </p:nvSpPr>
        <p:spPr/>
        <p:txBody>
          <a:bodyPr/>
          <a:lstStyle>
            <a:lvl1pPr>
              <a:defRPr/>
            </a:lvl1pPr>
          </a:lstStyle>
          <a:p>
            <a:fld id="{04B3FCC9-C473-4941-9A73-96155E119DDA}" type="slidenum">
              <a:rPr lang="en-US" altLang="fi-FI"/>
              <a:pPr/>
              <a:t>‹#›</a:t>
            </a:fld>
            <a:endParaRPr lang="en-US" altLang="fi-FI"/>
          </a:p>
        </p:txBody>
      </p:sp>
    </p:spTree>
    <p:extLst>
      <p:ext uri="{BB962C8B-B14F-4D97-AF65-F5344CB8AC3E}">
        <p14:creationId xmlns:p14="http://schemas.microsoft.com/office/powerpoint/2010/main" val="961200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DAF188-25FD-3499-7BD7-68ACD08A4745}"/>
              </a:ext>
            </a:extLst>
          </p:cNvPr>
          <p:cNvSpPr>
            <a:spLocks noGrp="1"/>
          </p:cNvSpPr>
          <p:nvPr>
            <p:ph type="dt" sz="half" idx="10"/>
          </p:nvPr>
        </p:nvSpPr>
        <p:spPr/>
        <p:txBody>
          <a:bodyPr/>
          <a:lstStyle>
            <a:lvl1pPr>
              <a:defRPr/>
            </a:lvl1pPr>
          </a:lstStyle>
          <a:p>
            <a:pPr>
              <a:defRPr/>
            </a:pPr>
            <a:fld id="{004057C7-65AB-9E4A-B0D9-3778A3B7F63E}" type="datetime1">
              <a:rPr lang="en-US"/>
              <a:pPr>
                <a:defRPr/>
              </a:pPr>
              <a:t>3/6/23</a:t>
            </a:fld>
            <a:endParaRPr lang="en-US"/>
          </a:p>
        </p:txBody>
      </p:sp>
      <p:sp>
        <p:nvSpPr>
          <p:cNvPr id="5" name="Footer Placeholder 4">
            <a:extLst>
              <a:ext uri="{FF2B5EF4-FFF2-40B4-BE49-F238E27FC236}">
                <a16:creationId xmlns:a16="http://schemas.microsoft.com/office/drawing/2014/main" id="{F4EE037D-AF8E-5EEA-54AD-D8725615F276}"/>
              </a:ext>
            </a:extLst>
          </p:cNvPr>
          <p:cNvSpPr>
            <a:spLocks noGrp="1"/>
          </p:cNvSpPr>
          <p:nvPr>
            <p:ph type="ftr" sz="quarter" idx="11"/>
          </p:nvPr>
        </p:nvSpPr>
        <p:spPr/>
        <p:txBody>
          <a:bodyPr/>
          <a:lstStyle>
            <a:lvl1pPr>
              <a:defRPr/>
            </a:lvl1pPr>
          </a:lstStyle>
          <a:p>
            <a:pPr>
              <a:defRPr/>
            </a:pPr>
            <a:r>
              <a:rPr lang="en-US"/>
              <a:t>Contested meanings of peace, conflict and violence </a:t>
            </a:r>
          </a:p>
        </p:txBody>
      </p:sp>
      <p:sp>
        <p:nvSpPr>
          <p:cNvPr id="6" name="Slide Number Placeholder 5">
            <a:extLst>
              <a:ext uri="{FF2B5EF4-FFF2-40B4-BE49-F238E27FC236}">
                <a16:creationId xmlns:a16="http://schemas.microsoft.com/office/drawing/2014/main" id="{2A2EC559-1279-F347-B21C-C05A6B1EB1B6}"/>
              </a:ext>
            </a:extLst>
          </p:cNvPr>
          <p:cNvSpPr>
            <a:spLocks noGrp="1"/>
          </p:cNvSpPr>
          <p:nvPr>
            <p:ph type="sldNum" sz="quarter" idx="12"/>
          </p:nvPr>
        </p:nvSpPr>
        <p:spPr/>
        <p:txBody>
          <a:bodyPr/>
          <a:lstStyle>
            <a:lvl1pPr>
              <a:defRPr/>
            </a:lvl1pPr>
          </a:lstStyle>
          <a:p>
            <a:fld id="{AC1F7F5B-DA9B-A244-8E45-46AA3AA83313}" type="slidenum">
              <a:rPr lang="en-US" altLang="fi-FI"/>
              <a:pPr/>
              <a:t>‹#›</a:t>
            </a:fld>
            <a:endParaRPr lang="en-US" altLang="fi-FI"/>
          </a:p>
        </p:txBody>
      </p:sp>
    </p:spTree>
    <p:extLst>
      <p:ext uri="{BB962C8B-B14F-4D97-AF65-F5344CB8AC3E}">
        <p14:creationId xmlns:p14="http://schemas.microsoft.com/office/powerpoint/2010/main" val="1088933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A7BDBFA-2606-9F37-1D27-8B627F50AE16}"/>
              </a:ext>
            </a:extLst>
          </p:cNvPr>
          <p:cNvSpPr>
            <a:spLocks noGrp="1"/>
          </p:cNvSpPr>
          <p:nvPr>
            <p:ph type="dt" sz="half" idx="10"/>
          </p:nvPr>
        </p:nvSpPr>
        <p:spPr/>
        <p:txBody>
          <a:bodyPr/>
          <a:lstStyle>
            <a:lvl1pPr>
              <a:defRPr/>
            </a:lvl1pPr>
          </a:lstStyle>
          <a:p>
            <a:pPr>
              <a:defRPr/>
            </a:pPr>
            <a:fld id="{F23FEC09-E1E8-9F4A-93F0-090EE05936FA}" type="datetime1">
              <a:rPr lang="en-US"/>
              <a:pPr>
                <a:defRPr/>
              </a:pPr>
              <a:t>3/6/23</a:t>
            </a:fld>
            <a:endParaRPr lang="en-US"/>
          </a:p>
        </p:txBody>
      </p:sp>
      <p:sp>
        <p:nvSpPr>
          <p:cNvPr id="6" name="Footer Placeholder 4">
            <a:extLst>
              <a:ext uri="{FF2B5EF4-FFF2-40B4-BE49-F238E27FC236}">
                <a16:creationId xmlns:a16="http://schemas.microsoft.com/office/drawing/2014/main" id="{D0B7831D-F707-B883-B2CC-99BAD422F24F}"/>
              </a:ext>
            </a:extLst>
          </p:cNvPr>
          <p:cNvSpPr>
            <a:spLocks noGrp="1"/>
          </p:cNvSpPr>
          <p:nvPr>
            <p:ph type="ftr" sz="quarter" idx="11"/>
          </p:nvPr>
        </p:nvSpPr>
        <p:spPr/>
        <p:txBody>
          <a:bodyPr/>
          <a:lstStyle>
            <a:lvl1pPr>
              <a:defRPr/>
            </a:lvl1pPr>
          </a:lstStyle>
          <a:p>
            <a:pPr>
              <a:defRPr/>
            </a:pPr>
            <a:r>
              <a:rPr lang="en-US"/>
              <a:t>Contested meanings of peace, conflict and violence </a:t>
            </a:r>
          </a:p>
        </p:txBody>
      </p:sp>
      <p:sp>
        <p:nvSpPr>
          <p:cNvPr id="7" name="Slide Number Placeholder 5">
            <a:extLst>
              <a:ext uri="{FF2B5EF4-FFF2-40B4-BE49-F238E27FC236}">
                <a16:creationId xmlns:a16="http://schemas.microsoft.com/office/drawing/2014/main" id="{330B9982-51E0-A4E3-63AD-55534E1C9D01}"/>
              </a:ext>
            </a:extLst>
          </p:cNvPr>
          <p:cNvSpPr>
            <a:spLocks noGrp="1"/>
          </p:cNvSpPr>
          <p:nvPr>
            <p:ph type="sldNum" sz="quarter" idx="12"/>
          </p:nvPr>
        </p:nvSpPr>
        <p:spPr/>
        <p:txBody>
          <a:bodyPr/>
          <a:lstStyle>
            <a:lvl1pPr>
              <a:defRPr/>
            </a:lvl1pPr>
          </a:lstStyle>
          <a:p>
            <a:fld id="{14F3BACC-E094-C647-A330-23639426C9EA}" type="slidenum">
              <a:rPr lang="en-US" altLang="fi-FI"/>
              <a:pPr/>
              <a:t>‹#›</a:t>
            </a:fld>
            <a:endParaRPr lang="en-US" altLang="fi-FI"/>
          </a:p>
        </p:txBody>
      </p:sp>
    </p:spTree>
    <p:extLst>
      <p:ext uri="{BB962C8B-B14F-4D97-AF65-F5344CB8AC3E}">
        <p14:creationId xmlns:p14="http://schemas.microsoft.com/office/powerpoint/2010/main" val="1715896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70A0B7D-FCDE-2EDF-6A65-4D576DE19D06}"/>
              </a:ext>
            </a:extLst>
          </p:cNvPr>
          <p:cNvSpPr>
            <a:spLocks noGrp="1"/>
          </p:cNvSpPr>
          <p:nvPr>
            <p:ph type="dt" sz="half" idx="10"/>
          </p:nvPr>
        </p:nvSpPr>
        <p:spPr/>
        <p:txBody>
          <a:bodyPr/>
          <a:lstStyle>
            <a:lvl1pPr>
              <a:defRPr/>
            </a:lvl1pPr>
          </a:lstStyle>
          <a:p>
            <a:pPr>
              <a:defRPr/>
            </a:pPr>
            <a:fld id="{58EBB16C-D121-CD46-9554-EB3E8FA7DFAC}" type="datetime1">
              <a:rPr lang="en-US"/>
              <a:pPr>
                <a:defRPr/>
              </a:pPr>
              <a:t>3/6/23</a:t>
            </a:fld>
            <a:endParaRPr lang="en-US"/>
          </a:p>
        </p:txBody>
      </p:sp>
      <p:sp>
        <p:nvSpPr>
          <p:cNvPr id="8" name="Footer Placeholder 4">
            <a:extLst>
              <a:ext uri="{FF2B5EF4-FFF2-40B4-BE49-F238E27FC236}">
                <a16:creationId xmlns:a16="http://schemas.microsoft.com/office/drawing/2014/main" id="{724E5C06-50BB-07AF-29FC-2420D967653E}"/>
              </a:ext>
            </a:extLst>
          </p:cNvPr>
          <p:cNvSpPr>
            <a:spLocks noGrp="1"/>
          </p:cNvSpPr>
          <p:nvPr>
            <p:ph type="ftr" sz="quarter" idx="11"/>
          </p:nvPr>
        </p:nvSpPr>
        <p:spPr/>
        <p:txBody>
          <a:bodyPr/>
          <a:lstStyle>
            <a:lvl1pPr>
              <a:defRPr/>
            </a:lvl1pPr>
          </a:lstStyle>
          <a:p>
            <a:pPr>
              <a:defRPr/>
            </a:pPr>
            <a:r>
              <a:rPr lang="en-US"/>
              <a:t>Contested meanings of peace, conflict and violence </a:t>
            </a:r>
          </a:p>
        </p:txBody>
      </p:sp>
      <p:sp>
        <p:nvSpPr>
          <p:cNvPr id="9" name="Slide Number Placeholder 5">
            <a:extLst>
              <a:ext uri="{FF2B5EF4-FFF2-40B4-BE49-F238E27FC236}">
                <a16:creationId xmlns:a16="http://schemas.microsoft.com/office/drawing/2014/main" id="{64B924FD-EED9-4931-8364-6842524F1E6D}"/>
              </a:ext>
            </a:extLst>
          </p:cNvPr>
          <p:cNvSpPr>
            <a:spLocks noGrp="1"/>
          </p:cNvSpPr>
          <p:nvPr>
            <p:ph type="sldNum" sz="quarter" idx="12"/>
          </p:nvPr>
        </p:nvSpPr>
        <p:spPr/>
        <p:txBody>
          <a:bodyPr/>
          <a:lstStyle>
            <a:lvl1pPr>
              <a:defRPr/>
            </a:lvl1pPr>
          </a:lstStyle>
          <a:p>
            <a:fld id="{6BD65B4D-5780-BD45-9034-24ED6C8E199F}" type="slidenum">
              <a:rPr lang="en-US" altLang="fi-FI"/>
              <a:pPr/>
              <a:t>‹#›</a:t>
            </a:fld>
            <a:endParaRPr lang="en-US" altLang="fi-FI"/>
          </a:p>
        </p:txBody>
      </p:sp>
    </p:spTree>
    <p:extLst>
      <p:ext uri="{BB962C8B-B14F-4D97-AF65-F5344CB8AC3E}">
        <p14:creationId xmlns:p14="http://schemas.microsoft.com/office/powerpoint/2010/main" val="2890355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3011418-04D0-3613-8532-FD73397988C7}"/>
              </a:ext>
            </a:extLst>
          </p:cNvPr>
          <p:cNvSpPr>
            <a:spLocks noGrp="1"/>
          </p:cNvSpPr>
          <p:nvPr>
            <p:ph type="dt" sz="half" idx="10"/>
          </p:nvPr>
        </p:nvSpPr>
        <p:spPr/>
        <p:txBody>
          <a:bodyPr/>
          <a:lstStyle>
            <a:lvl1pPr>
              <a:defRPr/>
            </a:lvl1pPr>
          </a:lstStyle>
          <a:p>
            <a:pPr>
              <a:defRPr/>
            </a:pPr>
            <a:fld id="{0486272A-9ED5-6041-875E-CECDBCCD9E62}" type="datetime1">
              <a:rPr lang="en-US"/>
              <a:pPr>
                <a:defRPr/>
              </a:pPr>
              <a:t>3/6/23</a:t>
            </a:fld>
            <a:endParaRPr lang="en-US"/>
          </a:p>
        </p:txBody>
      </p:sp>
      <p:sp>
        <p:nvSpPr>
          <p:cNvPr id="4" name="Footer Placeholder 4">
            <a:extLst>
              <a:ext uri="{FF2B5EF4-FFF2-40B4-BE49-F238E27FC236}">
                <a16:creationId xmlns:a16="http://schemas.microsoft.com/office/drawing/2014/main" id="{FB1F633C-D7D2-B06A-75C7-38851F3B6BA4}"/>
              </a:ext>
            </a:extLst>
          </p:cNvPr>
          <p:cNvSpPr>
            <a:spLocks noGrp="1"/>
          </p:cNvSpPr>
          <p:nvPr>
            <p:ph type="ftr" sz="quarter" idx="11"/>
          </p:nvPr>
        </p:nvSpPr>
        <p:spPr/>
        <p:txBody>
          <a:bodyPr/>
          <a:lstStyle>
            <a:lvl1pPr>
              <a:defRPr/>
            </a:lvl1pPr>
          </a:lstStyle>
          <a:p>
            <a:pPr>
              <a:defRPr/>
            </a:pPr>
            <a:r>
              <a:rPr lang="en-US"/>
              <a:t>Contested meanings of peace, conflict and violence </a:t>
            </a:r>
          </a:p>
        </p:txBody>
      </p:sp>
      <p:sp>
        <p:nvSpPr>
          <p:cNvPr id="5" name="Slide Number Placeholder 5">
            <a:extLst>
              <a:ext uri="{FF2B5EF4-FFF2-40B4-BE49-F238E27FC236}">
                <a16:creationId xmlns:a16="http://schemas.microsoft.com/office/drawing/2014/main" id="{3025B5BB-BA2C-B637-5216-7D812CA42EB4}"/>
              </a:ext>
            </a:extLst>
          </p:cNvPr>
          <p:cNvSpPr>
            <a:spLocks noGrp="1"/>
          </p:cNvSpPr>
          <p:nvPr>
            <p:ph type="sldNum" sz="quarter" idx="12"/>
          </p:nvPr>
        </p:nvSpPr>
        <p:spPr/>
        <p:txBody>
          <a:bodyPr/>
          <a:lstStyle>
            <a:lvl1pPr>
              <a:defRPr/>
            </a:lvl1pPr>
          </a:lstStyle>
          <a:p>
            <a:fld id="{40E2BDFC-A88F-1D4D-85F0-6D2347ED028D}" type="slidenum">
              <a:rPr lang="en-US" altLang="fi-FI"/>
              <a:pPr/>
              <a:t>‹#›</a:t>
            </a:fld>
            <a:endParaRPr lang="en-US" altLang="fi-FI"/>
          </a:p>
        </p:txBody>
      </p:sp>
    </p:spTree>
    <p:extLst>
      <p:ext uri="{BB962C8B-B14F-4D97-AF65-F5344CB8AC3E}">
        <p14:creationId xmlns:p14="http://schemas.microsoft.com/office/powerpoint/2010/main" val="918888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A5597FA-73C8-EF12-B1AD-B1BF3FE13FF8}"/>
              </a:ext>
            </a:extLst>
          </p:cNvPr>
          <p:cNvSpPr>
            <a:spLocks noGrp="1"/>
          </p:cNvSpPr>
          <p:nvPr>
            <p:ph type="dt" sz="half" idx="10"/>
          </p:nvPr>
        </p:nvSpPr>
        <p:spPr/>
        <p:txBody>
          <a:bodyPr/>
          <a:lstStyle>
            <a:lvl1pPr>
              <a:defRPr/>
            </a:lvl1pPr>
          </a:lstStyle>
          <a:p>
            <a:pPr>
              <a:defRPr/>
            </a:pPr>
            <a:fld id="{03CDB6FA-CC65-664C-92BE-03694F9F9EB0}" type="datetime1">
              <a:rPr lang="en-US"/>
              <a:pPr>
                <a:defRPr/>
              </a:pPr>
              <a:t>3/6/23</a:t>
            </a:fld>
            <a:endParaRPr lang="en-US"/>
          </a:p>
        </p:txBody>
      </p:sp>
      <p:sp>
        <p:nvSpPr>
          <p:cNvPr id="3" name="Footer Placeholder 4">
            <a:extLst>
              <a:ext uri="{FF2B5EF4-FFF2-40B4-BE49-F238E27FC236}">
                <a16:creationId xmlns:a16="http://schemas.microsoft.com/office/drawing/2014/main" id="{4F280AD8-E3A5-C49B-F76E-EEE95130CF12}"/>
              </a:ext>
            </a:extLst>
          </p:cNvPr>
          <p:cNvSpPr>
            <a:spLocks noGrp="1"/>
          </p:cNvSpPr>
          <p:nvPr>
            <p:ph type="ftr" sz="quarter" idx="11"/>
          </p:nvPr>
        </p:nvSpPr>
        <p:spPr/>
        <p:txBody>
          <a:bodyPr/>
          <a:lstStyle>
            <a:lvl1pPr>
              <a:defRPr/>
            </a:lvl1pPr>
          </a:lstStyle>
          <a:p>
            <a:pPr>
              <a:defRPr/>
            </a:pPr>
            <a:r>
              <a:rPr lang="en-US"/>
              <a:t>Contested meanings of peace, conflict and violence </a:t>
            </a:r>
          </a:p>
        </p:txBody>
      </p:sp>
      <p:sp>
        <p:nvSpPr>
          <p:cNvPr id="4" name="Slide Number Placeholder 5">
            <a:extLst>
              <a:ext uri="{FF2B5EF4-FFF2-40B4-BE49-F238E27FC236}">
                <a16:creationId xmlns:a16="http://schemas.microsoft.com/office/drawing/2014/main" id="{B9541528-6EF7-5F97-46AA-48003A530CEB}"/>
              </a:ext>
            </a:extLst>
          </p:cNvPr>
          <p:cNvSpPr>
            <a:spLocks noGrp="1"/>
          </p:cNvSpPr>
          <p:nvPr>
            <p:ph type="sldNum" sz="quarter" idx="12"/>
          </p:nvPr>
        </p:nvSpPr>
        <p:spPr/>
        <p:txBody>
          <a:bodyPr/>
          <a:lstStyle>
            <a:lvl1pPr>
              <a:defRPr/>
            </a:lvl1pPr>
          </a:lstStyle>
          <a:p>
            <a:fld id="{977C4E64-31AE-0249-B498-BB9129F15304}" type="slidenum">
              <a:rPr lang="en-US" altLang="fi-FI"/>
              <a:pPr/>
              <a:t>‹#›</a:t>
            </a:fld>
            <a:endParaRPr lang="en-US" altLang="fi-FI"/>
          </a:p>
        </p:txBody>
      </p:sp>
    </p:spTree>
    <p:extLst>
      <p:ext uri="{BB962C8B-B14F-4D97-AF65-F5344CB8AC3E}">
        <p14:creationId xmlns:p14="http://schemas.microsoft.com/office/powerpoint/2010/main" val="191282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6485A20-BB63-6EA5-2ED2-D48B3EFCF597}"/>
              </a:ext>
            </a:extLst>
          </p:cNvPr>
          <p:cNvSpPr>
            <a:spLocks noGrp="1"/>
          </p:cNvSpPr>
          <p:nvPr>
            <p:ph type="dt" sz="half" idx="10"/>
          </p:nvPr>
        </p:nvSpPr>
        <p:spPr/>
        <p:txBody>
          <a:bodyPr/>
          <a:lstStyle>
            <a:lvl1pPr>
              <a:defRPr/>
            </a:lvl1pPr>
          </a:lstStyle>
          <a:p>
            <a:pPr>
              <a:defRPr/>
            </a:pPr>
            <a:fld id="{0F4E0BAB-4AF0-594E-BEFE-C984F7C58301}" type="datetime1">
              <a:rPr lang="en-US"/>
              <a:pPr>
                <a:defRPr/>
              </a:pPr>
              <a:t>3/6/23</a:t>
            </a:fld>
            <a:endParaRPr lang="en-US"/>
          </a:p>
        </p:txBody>
      </p:sp>
      <p:sp>
        <p:nvSpPr>
          <p:cNvPr id="6" name="Footer Placeholder 4">
            <a:extLst>
              <a:ext uri="{FF2B5EF4-FFF2-40B4-BE49-F238E27FC236}">
                <a16:creationId xmlns:a16="http://schemas.microsoft.com/office/drawing/2014/main" id="{5851B310-79BE-604F-EACE-9B8A5D1FDAD4}"/>
              </a:ext>
            </a:extLst>
          </p:cNvPr>
          <p:cNvSpPr>
            <a:spLocks noGrp="1"/>
          </p:cNvSpPr>
          <p:nvPr>
            <p:ph type="ftr" sz="quarter" idx="11"/>
          </p:nvPr>
        </p:nvSpPr>
        <p:spPr/>
        <p:txBody>
          <a:bodyPr/>
          <a:lstStyle>
            <a:lvl1pPr>
              <a:defRPr/>
            </a:lvl1pPr>
          </a:lstStyle>
          <a:p>
            <a:pPr>
              <a:defRPr/>
            </a:pPr>
            <a:r>
              <a:rPr lang="en-US"/>
              <a:t>Contested meanings of peace, conflict and violence </a:t>
            </a:r>
          </a:p>
        </p:txBody>
      </p:sp>
      <p:sp>
        <p:nvSpPr>
          <p:cNvPr id="7" name="Slide Number Placeholder 5">
            <a:extLst>
              <a:ext uri="{FF2B5EF4-FFF2-40B4-BE49-F238E27FC236}">
                <a16:creationId xmlns:a16="http://schemas.microsoft.com/office/drawing/2014/main" id="{4834D594-06D0-D5AF-80B5-FF277DD3751E}"/>
              </a:ext>
            </a:extLst>
          </p:cNvPr>
          <p:cNvSpPr>
            <a:spLocks noGrp="1"/>
          </p:cNvSpPr>
          <p:nvPr>
            <p:ph type="sldNum" sz="quarter" idx="12"/>
          </p:nvPr>
        </p:nvSpPr>
        <p:spPr/>
        <p:txBody>
          <a:bodyPr/>
          <a:lstStyle>
            <a:lvl1pPr>
              <a:defRPr/>
            </a:lvl1pPr>
          </a:lstStyle>
          <a:p>
            <a:fld id="{2703229F-4F7B-0B4B-A9AF-970E469A956D}" type="slidenum">
              <a:rPr lang="en-US" altLang="fi-FI"/>
              <a:pPr/>
              <a:t>‹#›</a:t>
            </a:fld>
            <a:endParaRPr lang="en-US" altLang="fi-FI"/>
          </a:p>
        </p:txBody>
      </p:sp>
    </p:spTree>
    <p:extLst>
      <p:ext uri="{BB962C8B-B14F-4D97-AF65-F5344CB8AC3E}">
        <p14:creationId xmlns:p14="http://schemas.microsoft.com/office/powerpoint/2010/main" val="361697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E601784-43DE-A760-0DBB-70448B4C1A91}"/>
              </a:ext>
            </a:extLst>
          </p:cNvPr>
          <p:cNvSpPr>
            <a:spLocks noGrp="1"/>
          </p:cNvSpPr>
          <p:nvPr>
            <p:ph type="dt" sz="half" idx="10"/>
          </p:nvPr>
        </p:nvSpPr>
        <p:spPr/>
        <p:txBody>
          <a:bodyPr/>
          <a:lstStyle>
            <a:lvl1pPr>
              <a:defRPr/>
            </a:lvl1pPr>
          </a:lstStyle>
          <a:p>
            <a:pPr>
              <a:defRPr/>
            </a:pPr>
            <a:fld id="{C024FC12-AF39-5A44-98B7-ED413160291D}" type="datetime1">
              <a:rPr lang="en-US"/>
              <a:pPr>
                <a:defRPr/>
              </a:pPr>
              <a:t>3/6/23</a:t>
            </a:fld>
            <a:endParaRPr lang="en-US"/>
          </a:p>
        </p:txBody>
      </p:sp>
      <p:sp>
        <p:nvSpPr>
          <p:cNvPr id="6" name="Footer Placeholder 4">
            <a:extLst>
              <a:ext uri="{FF2B5EF4-FFF2-40B4-BE49-F238E27FC236}">
                <a16:creationId xmlns:a16="http://schemas.microsoft.com/office/drawing/2014/main" id="{6756FCE5-466E-BFCF-7E9C-37FFA6BDAF80}"/>
              </a:ext>
            </a:extLst>
          </p:cNvPr>
          <p:cNvSpPr>
            <a:spLocks noGrp="1"/>
          </p:cNvSpPr>
          <p:nvPr>
            <p:ph type="ftr" sz="quarter" idx="11"/>
          </p:nvPr>
        </p:nvSpPr>
        <p:spPr/>
        <p:txBody>
          <a:bodyPr/>
          <a:lstStyle>
            <a:lvl1pPr>
              <a:defRPr/>
            </a:lvl1pPr>
          </a:lstStyle>
          <a:p>
            <a:pPr>
              <a:defRPr/>
            </a:pPr>
            <a:r>
              <a:rPr lang="en-US"/>
              <a:t>Contested meanings of peace, conflict and violence </a:t>
            </a:r>
          </a:p>
        </p:txBody>
      </p:sp>
      <p:sp>
        <p:nvSpPr>
          <p:cNvPr id="7" name="Slide Number Placeholder 5">
            <a:extLst>
              <a:ext uri="{FF2B5EF4-FFF2-40B4-BE49-F238E27FC236}">
                <a16:creationId xmlns:a16="http://schemas.microsoft.com/office/drawing/2014/main" id="{16B0857C-2170-398B-84A4-C861EB399AC3}"/>
              </a:ext>
            </a:extLst>
          </p:cNvPr>
          <p:cNvSpPr>
            <a:spLocks noGrp="1"/>
          </p:cNvSpPr>
          <p:nvPr>
            <p:ph type="sldNum" sz="quarter" idx="12"/>
          </p:nvPr>
        </p:nvSpPr>
        <p:spPr/>
        <p:txBody>
          <a:bodyPr/>
          <a:lstStyle>
            <a:lvl1pPr>
              <a:defRPr/>
            </a:lvl1pPr>
          </a:lstStyle>
          <a:p>
            <a:fld id="{F1FF8DBA-AC74-B447-AA86-F1C01FBB8464}" type="slidenum">
              <a:rPr lang="en-US" altLang="fi-FI"/>
              <a:pPr/>
              <a:t>‹#›</a:t>
            </a:fld>
            <a:endParaRPr lang="en-US" altLang="fi-FI"/>
          </a:p>
        </p:txBody>
      </p:sp>
    </p:spTree>
    <p:extLst>
      <p:ext uri="{BB962C8B-B14F-4D97-AF65-F5344CB8AC3E}">
        <p14:creationId xmlns:p14="http://schemas.microsoft.com/office/powerpoint/2010/main" val="1738417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F773974-F75E-6BF5-3EF4-CA1FD4CAD33E}"/>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i-FI"/>
              <a:t>Click to edit Master title style</a:t>
            </a:r>
          </a:p>
        </p:txBody>
      </p:sp>
      <p:sp>
        <p:nvSpPr>
          <p:cNvPr id="1027" name="Text Placeholder 2">
            <a:extLst>
              <a:ext uri="{FF2B5EF4-FFF2-40B4-BE49-F238E27FC236}">
                <a16:creationId xmlns:a16="http://schemas.microsoft.com/office/drawing/2014/main" id="{6F79DFAA-EA0F-D9F6-AF63-6B60069D1AEA}"/>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i-FI"/>
              <a:t>Click to edit Master text styles</a:t>
            </a:r>
          </a:p>
          <a:p>
            <a:pPr lvl="1"/>
            <a:r>
              <a:rPr lang="en-US" altLang="fi-FI"/>
              <a:t>Second level</a:t>
            </a:r>
          </a:p>
          <a:p>
            <a:pPr lvl="2"/>
            <a:r>
              <a:rPr lang="en-US" altLang="fi-FI"/>
              <a:t>Third level</a:t>
            </a:r>
          </a:p>
          <a:p>
            <a:pPr lvl="3"/>
            <a:r>
              <a:rPr lang="en-US" altLang="fi-FI"/>
              <a:t>Fourth level</a:t>
            </a:r>
          </a:p>
          <a:p>
            <a:pPr lvl="4"/>
            <a:r>
              <a:rPr lang="en-US" altLang="fi-FI"/>
              <a:t>Fifth level</a:t>
            </a:r>
          </a:p>
        </p:txBody>
      </p:sp>
      <p:sp>
        <p:nvSpPr>
          <p:cNvPr id="4" name="Date Placeholder 3">
            <a:extLst>
              <a:ext uri="{FF2B5EF4-FFF2-40B4-BE49-F238E27FC236}">
                <a16:creationId xmlns:a16="http://schemas.microsoft.com/office/drawing/2014/main" id="{29485B1B-F76E-AD82-AAF3-B4F3B23670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1A58D77-E76C-D24B-AB63-019DA3AFE0F7}" type="datetime1">
              <a:rPr lang="en-US"/>
              <a:pPr>
                <a:defRPr/>
              </a:pPr>
              <a:t>3/6/23</a:t>
            </a:fld>
            <a:endParaRPr lang="en-US"/>
          </a:p>
        </p:txBody>
      </p:sp>
      <p:sp>
        <p:nvSpPr>
          <p:cNvPr id="5" name="Footer Placeholder 4">
            <a:extLst>
              <a:ext uri="{FF2B5EF4-FFF2-40B4-BE49-F238E27FC236}">
                <a16:creationId xmlns:a16="http://schemas.microsoft.com/office/drawing/2014/main" id="{8A4EA1CB-C59E-E565-AD25-FC6EC7E649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t>Contested meanings of peace, conflict and violence </a:t>
            </a:r>
          </a:p>
        </p:txBody>
      </p:sp>
      <p:sp>
        <p:nvSpPr>
          <p:cNvPr id="6" name="Slide Number Placeholder 5">
            <a:extLst>
              <a:ext uri="{FF2B5EF4-FFF2-40B4-BE49-F238E27FC236}">
                <a16:creationId xmlns:a16="http://schemas.microsoft.com/office/drawing/2014/main" id="{B5EC699D-9395-8F90-1CBC-21178FF7ACBF}"/>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2CC39E2-B1D8-A244-855E-9C7A9A301344}" type="slidenum">
              <a:rPr lang="en-US" altLang="fi-FI"/>
              <a:pPr/>
              <a:t>‹#›</a:t>
            </a:fld>
            <a:endParaRPr lang="en-US" alt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www.irenees.net/bdf_fiche-experience-770_en.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LcBovmGZSP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fundforpeace.org/fsi/comparative-analysi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theguardian.com/global-development/2019/jan/14/indian-village-where-child-sexual-exploitation-is-the-norm-sagar-gram-jan-saha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W_1rqRYaQnA" TargetMode="External"/><Relationship Id="rId2" Type="http://schemas.openxmlformats.org/officeDocument/2006/relationships/hyperlink" Target="https://en.wikipedia.org/wiki/List_of_ongoing_armed_conflict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youtube.com/watch?v=82wRG5tGF7k"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visionhumanity.org/"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peacekeeping.un.org/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www.un.org/peacebuilding/"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www.nytimes.com/2008/03/24/world/africa/24darfur.html"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s://www.theguardian.com/world/2017/feb/18/bosnia-to-appeal-2007-un-court-ruling-clearing-serbia-of-genocide?CMP=Share_iOSApp_Other"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8092CDE2-8DE6-0DAD-B1C1-4CD6803C2E50}"/>
              </a:ext>
            </a:extLst>
          </p:cNvPr>
          <p:cNvSpPr>
            <a:spLocks noGrp="1"/>
          </p:cNvSpPr>
          <p:nvPr>
            <p:ph type="title"/>
          </p:nvPr>
        </p:nvSpPr>
        <p:spPr>
          <a:xfrm>
            <a:off x="938213" y="1560513"/>
            <a:ext cx="10415587" cy="130175"/>
          </a:xfrm>
        </p:spPr>
        <p:txBody>
          <a:bodyPr rtlCol="0">
            <a:normAutofit fontScale="90000"/>
          </a:bodyPr>
          <a:lstStyle/>
          <a:p>
            <a:pPr eaLnBrk="1" fontAlgn="auto" hangingPunct="1">
              <a:spcAft>
                <a:spcPts val="0"/>
              </a:spcAft>
              <a:defRPr/>
            </a:pPr>
            <a:r>
              <a:rPr lang="en-US" dirty="0"/>
              <a:t>How to define: peace, conflict and  violence ? </a:t>
            </a:r>
            <a:br>
              <a:rPr lang="en-US" dirty="0"/>
            </a:br>
            <a:endParaRPr lang="en-US" dirty="0"/>
          </a:p>
        </p:txBody>
      </p:sp>
      <p:sp>
        <p:nvSpPr>
          <p:cNvPr id="3" name="Content Placeholder 2">
            <a:extLst>
              <a:ext uri="{FF2B5EF4-FFF2-40B4-BE49-F238E27FC236}">
                <a16:creationId xmlns:a16="http://schemas.microsoft.com/office/drawing/2014/main" id="{C7A379B5-1127-9DC3-1FC5-7BE0401449F2}"/>
              </a:ext>
            </a:extLst>
          </p:cNvPr>
          <p:cNvSpPr>
            <a:spLocks noGrp="1"/>
          </p:cNvSpPr>
          <p:nvPr>
            <p:ph idx="1"/>
          </p:nvPr>
        </p:nvSpPr>
        <p:spPr>
          <a:xfrm>
            <a:off x="938213" y="1690688"/>
            <a:ext cx="10415587" cy="4486275"/>
          </a:xfrm>
        </p:spPr>
        <p:txBody>
          <a:bodyPr/>
          <a:lstStyle/>
          <a:p>
            <a:pPr lvl="1" eaLnBrk="1" hangingPunct="1"/>
            <a:endParaRPr lang="en-US" altLang="fi-FI" sz="3200"/>
          </a:p>
          <a:p>
            <a:pPr lvl="1" eaLnBrk="1" hangingPunct="1"/>
            <a:r>
              <a:rPr lang="en-US" altLang="fi-FI" sz="3200"/>
              <a:t>Peace: negative peace, positive peace, peace as balance of power, peace in different political traditions and religions, feminist peace  </a:t>
            </a:r>
          </a:p>
          <a:p>
            <a:pPr lvl="1" eaLnBrk="1" hangingPunct="1"/>
            <a:r>
              <a:rPr lang="en-US" altLang="fi-FI" sz="3200"/>
              <a:t>Conflict: destructive conflict, constructive conflict. The difference between conflict and war? </a:t>
            </a:r>
          </a:p>
          <a:p>
            <a:pPr lvl="1" eaLnBrk="1" hangingPunct="1"/>
            <a:r>
              <a:rPr lang="en-US" altLang="fi-FI" sz="3200"/>
              <a:t>Violence: direct violence, cultural violence, structural violence</a:t>
            </a:r>
          </a:p>
          <a:p>
            <a:pPr eaLnBrk="1" hangingPunct="1"/>
            <a:endParaRPr lang="en-US" altLang="fi-FI"/>
          </a:p>
        </p:txBody>
      </p:sp>
      <p:sp>
        <p:nvSpPr>
          <p:cNvPr id="5" name="Footer Placeholder 4">
            <a:extLst>
              <a:ext uri="{FF2B5EF4-FFF2-40B4-BE49-F238E27FC236}">
                <a16:creationId xmlns:a16="http://schemas.microsoft.com/office/drawing/2014/main" id="{7500DEAD-C8E0-7B6E-BA7A-64BC5164C254}"/>
              </a:ext>
            </a:extLst>
          </p:cNvPr>
          <p:cNvSpPr>
            <a:spLocks noGrp="1"/>
          </p:cNvSpPr>
          <p:nvPr>
            <p:ph type="ftr" sz="quarter" idx="11"/>
          </p:nvPr>
        </p:nvSpPr>
        <p:spPr>
          <a:xfrm>
            <a:off x="4038600" y="6176963"/>
            <a:ext cx="5105400" cy="544512"/>
          </a:xfrm>
        </p:spPr>
        <p:txBody>
          <a:bodyPr/>
          <a:lstStyle/>
          <a:p>
            <a:pPr algn="l">
              <a:defRPr/>
            </a:pPr>
            <a:r>
              <a:rPr lang="en-US" b="1" dirty="0"/>
              <a:t>KNOW – the different types of political theories on conflict</a:t>
            </a:r>
            <a:endParaRPr lang="en-US" dirty="0"/>
          </a:p>
          <a:p>
            <a:pPr algn="l">
              <a:defRPr/>
            </a:pPr>
            <a:r>
              <a:rPr lang="en-US" b="1" dirty="0"/>
              <a:t>UNDERSTAND – the different political theoretical positions on conflict</a:t>
            </a:r>
            <a:endParaRPr lang="en-US" dirty="0"/>
          </a:p>
          <a:p>
            <a:pPr algn="l">
              <a:defRPr/>
            </a:pPr>
            <a:r>
              <a:rPr lang="en-US" b="1" dirty="0"/>
              <a:t>DO – Apply political theories on conflict to current conflicts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6C6E8AD6-9EC6-63F4-4965-B91EB20F3B32}"/>
              </a:ext>
            </a:extLst>
          </p:cNvPr>
          <p:cNvSpPr>
            <a:spLocks noGrp="1"/>
          </p:cNvSpPr>
          <p:nvPr>
            <p:ph type="title"/>
          </p:nvPr>
        </p:nvSpPr>
        <p:spPr/>
        <p:txBody>
          <a:bodyPr/>
          <a:lstStyle/>
          <a:p>
            <a:pPr eaLnBrk="1" hangingPunct="1"/>
            <a:r>
              <a:rPr lang="en-US" altLang="fi-FI"/>
              <a:t>What Is Conflict?</a:t>
            </a:r>
          </a:p>
        </p:txBody>
      </p:sp>
      <p:sp>
        <p:nvSpPr>
          <p:cNvPr id="3" name="Content Placeholder 2">
            <a:extLst>
              <a:ext uri="{FF2B5EF4-FFF2-40B4-BE49-F238E27FC236}">
                <a16:creationId xmlns:a16="http://schemas.microsoft.com/office/drawing/2014/main" id="{9588F040-B65C-E6EB-3AC0-90427BE52BA4}"/>
              </a:ext>
            </a:extLst>
          </p:cNvPr>
          <p:cNvSpPr>
            <a:spLocks noGrp="1"/>
          </p:cNvSpPr>
          <p:nvPr>
            <p:ph idx="1"/>
          </p:nvPr>
        </p:nvSpPr>
        <p:spPr/>
        <p:txBody>
          <a:bodyPr/>
          <a:lstStyle/>
          <a:p>
            <a:pPr eaLnBrk="1" hangingPunct="1"/>
            <a:r>
              <a:rPr lang="en-US" altLang="fi-FI"/>
              <a:t>Conflict is fundamentally about disagreement and competition over power, ideas, identity, resources or territory. </a:t>
            </a:r>
          </a:p>
          <a:p>
            <a:pPr eaLnBrk="1" hangingPunct="1"/>
            <a:r>
              <a:rPr lang="en-US" altLang="fi-FI"/>
              <a:t>The broadest definition of conflict covers a wide spectrum, including peaceful disagreement (for example, strikes) in its mildest form, to violent conflict involving many state and non-state groups (for example, the conflict in Syria which began in 2011). </a:t>
            </a:r>
          </a:p>
          <a:p>
            <a:pPr eaLnBrk="1" hangingPunct="1"/>
            <a:endParaRPr lang="en-US" altLang="fi-FI"/>
          </a:p>
        </p:txBody>
      </p:sp>
      <p:sp>
        <p:nvSpPr>
          <p:cNvPr id="4" name="Footer Placeholder 3">
            <a:extLst>
              <a:ext uri="{FF2B5EF4-FFF2-40B4-BE49-F238E27FC236}">
                <a16:creationId xmlns:a16="http://schemas.microsoft.com/office/drawing/2014/main" id="{B3DD83CC-6036-7144-EAD0-750A55079ED5}"/>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0730B4-B7EA-F737-A72A-5BCA60023597}"/>
              </a:ext>
            </a:extLst>
          </p:cNvPr>
          <p:cNvSpPr>
            <a:spLocks noGrp="1"/>
          </p:cNvSpPr>
          <p:nvPr>
            <p:ph type="title"/>
          </p:nvPr>
        </p:nvSpPr>
        <p:spPr/>
        <p:txBody>
          <a:bodyPr/>
          <a:lstStyle/>
          <a:p>
            <a:r>
              <a:rPr lang="fi-FI" dirty="0" err="1"/>
              <a:t>Ukraine</a:t>
            </a:r>
            <a:r>
              <a:rPr lang="fi-FI" dirty="0"/>
              <a:t> in 2015, </a:t>
            </a:r>
            <a:r>
              <a:rPr lang="fi-FI" dirty="0" err="1"/>
              <a:t>pp</a:t>
            </a:r>
            <a:r>
              <a:rPr lang="fi-FI" dirty="0"/>
              <a:t>. 189-191 and in 2023</a:t>
            </a:r>
          </a:p>
        </p:txBody>
      </p:sp>
      <p:sp>
        <p:nvSpPr>
          <p:cNvPr id="3" name="Sisällön paikkamerkki 2">
            <a:extLst>
              <a:ext uri="{FF2B5EF4-FFF2-40B4-BE49-F238E27FC236}">
                <a16:creationId xmlns:a16="http://schemas.microsoft.com/office/drawing/2014/main" id="{936C74B9-3F35-9786-33AE-89A724800C82}"/>
              </a:ext>
            </a:extLst>
          </p:cNvPr>
          <p:cNvSpPr>
            <a:spLocks noGrp="1"/>
          </p:cNvSpPr>
          <p:nvPr>
            <p:ph idx="1"/>
          </p:nvPr>
        </p:nvSpPr>
        <p:spPr/>
        <p:txBody>
          <a:bodyPr/>
          <a:lstStyle/>
          <a:p>
            <a:r>
              <a:rPr lang="fi-FI" dirty="0"/>
              <a:t>To </a:t>
            </a:r>
            <a:r>
              <a:rPr lang="fi-FI" dirty="0" err="1"/>
              <a:t>what</a:t>
            </a:r>
            <a:r>
              <a:rPr lang="fi-FI" dirty="0"/>
              <a:t> </a:t>
            </a:r>
            <a:r>
              <a:rPr lang="fi-FI" dirty="0" err="1"/>
              <a:t>extent</a:t>
            </a:r>
            <a:r>
              <a:rPr lang="fi-FI" dirty="0"/>
              <a:t> </a:t>
            </a:r>
            <a:r>
              <a:rPr lang="fi-FI" dirty="0" err="1"/>
              <a:t>was</a:t>
            </a:r>
            <a:r>
              <a:rPr lang="fi-FI" dirty="0"/>
              <a:t> </a:t>
            </a:r>
            <a:r>
              <a:rPr lang="fi-FI" dirty="0" err="1"/>
              <a:t>Chancellor</a:t>
            </a:r>
            <a:r>
              <a:rPr lang="fi-FI" dirty="0"/>
              <a:t> Merkel an </a:t>
            </a:r>
            <a:r>
              <a:rPr lang="fi-FI" dirty="0" err="1"/>
              <a:t>ideal</a:t>
            </a:r>
            <a:r>
              <a:rPr lang="fi-FI" dirty="0"/>
              <a:t> </a:t>
            </a:r>
            <a:r>
              <a:rPr lang="fi-FI" dirty="0" err="1"/>
              <a:t>mediator</a:t>
            </a:r>
            <a:r>
              <a:rPr lang="fi-FI" dirty="0"/>
              <a:t> in 2015?</a:t>
            </a:r>
          </a:p>
          <a:p>
            <a:r>
              <a:rPr lang="fi-FI" dirty="0"/>
              <a:t>How </a:t>
            </a:r>
            <a:r>
              <a:rPr lang="fi-FI" dirty="0" err="1"/>
              <a:t>could</a:t>
            </a:r>
            <a:r>
              <a:rPr lang="fi-FI" dirty="0"/>
              <a:t> </a:t>
            </a:r>
            <a:r>
              <a:rPr lang="fi-FI" dirty="0" err="1"/>
              <a:t>the</a:t>
            </a:r>
            <a:r>
              <a:rPr lang="fi-FI" dirty="0"/>
              <a:t> </a:t>
            </a:r>
            <a:r>
              <a:rPr lang="fi-FI" dirty="0" err="1"/>
              <a:t>current</a:t>
            </a:r>
            <a:r>
              <a:rPr lang="fi-FI" dirty="0"/>
              <a:t> </a:t>
            </a:r>
            <a:r>
              <a:rPr lang="fi-FI" dirty="0" err="1"/>
              <a:t>Russo-Ukrainian</a:t>
            </a:r>
            <a:r>
              <a:rPr lang="fi-FI" dirty="0"/>
              <a:t> </a:t>
            </a:r>
            <a:r>
              <a:rPr lang="fi-FI" dirty="0" err="1"/>
              <a:t>war</a:t>
            </a:r>
            <a:r>
              <a:rPr lang="fi-FI" dirty="0"/>
              <a:t> </a:t>
            </a:r>
            <a:r>
              <a:rPr lang="fi-FI" dirty="0" err="1"/>
              <a:t>be</a:t>
            </a:r>
            <a:r>
              <a:rPr lang="fi-FI" dirty="0"/>
              <a:t> </a:t>
            </a:r>
            <a:r>
              <a:rPr lang="fi-FI" dirty="0" err="1"/>
              <a:t>ended</a:t>
            </a:r>
            <a:r>
              <a:rPr lang="fi-FI" dirty="0"/>
              <a:t>? </a:t>
            </a:r>
          </a:p>
          <a:p>
            <a:pPr marL="0" indent="0">
              <a:buNone/>
            </a:pPr>
            <a:r>
              <a:rPr lang="fi-FI" dirty="0"/>
              <a:t>* </a:t>
            </a:r>
            <a:r>
              <a:rPr lang="fi-FI" dirty="0" err="1"/>
              <a:t>Try</a:t>
            </a:r>
            <a:r>
              <a:rPr lang="fi-FI" dirty="0"/>
              <a:t> to </a:t>
            </a:r>
            <a:r>
              <a:rPr lang="fi-FI" dirty="0" err="1"/>
              <a:t>apply</a:t>
            </a:r>
            <a:r>
              <a:rPr lang="fi-FI" dirty="0"/>
              <a:t> </a:t>
            </a:r>
            <a:r>
              <a:rPr lang="fi-FI" dirty="0" err="1"/>
              <a:t>Positions</a:t>
            </a:r>
            <a:r>
              <a:rPr lang="fi-FI" dirty="0"/>
              <a:t> , </a:t>
            </a:r>
            <a:r>
              <a:rPr lang="fi-FI" dirty="0" err="1"/>
              <a:t>Interests</a:t>
            </a:r>
            <a:r>
              <a:rPr lang="fi-FI" dirty="0"/>
              <a:t> and </a:t>
            </a:r>
            <a:r>
              <a:rPr lang="fi-FI" dirty="0" err="1"/>
              <a:t>Needs</a:t>
            </a:r>
            <a:r>
              <a:rPr lang="fi-FI" dirty="0"/>
              <a:t> –</a:t>
            </a:r>
            <a:r>
              <a:rPr lang="fi-FI" dirty="0" err="1"/>
              <a:t>tool</a:t>
            </a:r>
            <a:r>
              <a:rPr lang="fi-FI" dirty="0"/>
              <a:t> to </a:t>
            </a:r>
            <a:r>
              <a:rPr lang="fi-FI" dirty="0" err="1"/>
              <a:t>the</a:t>
            </a:r>
            <a:r>
              <a:rPr lang="fi-FI" dirty="0"/>
              <a:t> </a:t>
            </a:r>
            <a:r>
              <a:rPr lang="fi-FI" dirty="0" err="1"/>
              <a:t>current</a:t>
            </a:r>
            <a:r>
              <a:rPr lang="fi-FI" dirty="0"/>
              <a:t> </a:t>
            </a:r>
            <a:r>
              <a:rPr lang="fi-FI" dirty="0" err="1"/>
              <a:t>Ukrainian</a:t>
            </a:r>
            <a:r>
              <a:rPr lang="fi-FI" dirty="0"/>
              <a:t> </a:t>
            </a:r>
            <a:r>
              <a:rPr lang="fi-FI" dirty="0" err="1"/>
              <a:t>conflict</a:t>
            </a:r>
            <a:endParaRPr lang="fi-FI" dirty="0"/>
          </a:p>
          <a:p>
            <a:endParaRPr lang="fi-FI" dirty="0"/>
          </a:p>
        </p:txBody>
      </p:sp>
      <p:sp>
        <p:nvSpPr>
          <p:cNvPr id="4" name="Alatunnisteen paikkamerkki 3">
            <a:extLst>
              <a:ext uri="{FF2B5EF4-FFF2-40B4-BE49-F238E27FC236}">
                <a16:creationId xmlns:a16="http://schemas.microsoft.com/office/drawing/2014/main" id="{DCDFDC0C-E5A4-F1B8-2B92-2690E805610E}"/>
              </a:ext>
            </a:extLst>
          </p:cNvPr>
          <p:cNvSpPr>
            <a:spLocks noGrp="1"/>
          </p:cNvSpPr>
          <p:nvPr>
            <p:ph type="ftr" sz="quarter" idx="11"/>
          </p:nvPr>
        </p:nvSpPr>
        <p:spPr/>
        <p:txBody>
          <a:bodyPr/>
          <a:lstStyle/>
          <a:p>
            <a:pPr>
              <a:defRPr/>
            </a:pPr>
            <a:r>
              <a:rPr lang="en-US"/>
              <a:t>Contested meanings of peace, conflict and violence </a:t>
            </a:r>
          </a:p>
        </p:txBody>
      </p:sp>
    </p:spTree>
    <p:extLst>
      <p:ext uri="{BB962C8B-B14F-4D97-AF65-F5344CB8AC3E}">
        <p14:creationId xmlns:p14="http://schemas.microsoft.com/office/powerpoint/2010/main" val="40248138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a:extLst>
              <a:ext uri="{FF2B5EF4-FFF2-40B4-BE49-F238E27FC236}">
                <a16:creationId xmlns:a16="http://schemas.microsoft.com/office/drawing/2014/main" id="{C6452462-E9EB-806B-B38E-DEE05569D918}"/>
              </a:ext>
            </a:extLst>
          </p:cNvPr>
          <p:cNvSpPr>
            <a:spLocks noGrp="1"/>
          </p:cNvSpPr>
          <p:nvPr>
            <p:ph type="title"/>
          </p:nvPr>
        </p:nvSpPr>
        <p:spPr/>
        <p:txBody>
          <a:bodyPr/>
          <a:lstStyle/>
          <a:p>
            <a:pPr eaLnBrk="1" hangingPunct="1"/>
            <a:r>
              <a:rPr lang="en-US" altLang="fi-FI" sz="4000"/>
              <a:t>Positions, Interests, Needs Conflict Resolution Tool</a:t>
            </a:r>
          </a:p>
        </p:txBody>
      </p:sp>
      <p:sp>
        <p:nvSpPr>
          <p:cNvPr id="3" name="Content Placeholder 2">
            <a:extLst>
              <a:ext uri="{FF2B5EF4-FFF2-40B4-BE49-F238E27FC236}">
                <a16:creationId xmlns:a16="http://schemas.microsoft.com/office/drawing/2014/main" id="{244832D8-B73C-8066-91EE-56FD8E0728CB}"/>
              </a:ext>
            </a:extLst>
          </p:cNvPr>
          <p:cNvSpPr>
            <a:spLocks noGrp="1"/>
          </p:cNvSpPr>
          <p:nvPr>
            <p:ph idx="1"/>
          </p:nvPr>
        </p:nvSpPr>
        <p:spPr>
          <a:xfrm>
            <a:off x="838200" y="1460500"/>
            <a:ext cx="10515600" cy="4716463"/>
          </a:xfrm>
        </p:spPr>
        <p:txBody>
          <a:bodyPr/>
          <a:lstStyle/>
          <a:p>
            <a:pPr eaLnBrk="1" hangingPunct="1"/>
            <a:r>
              <a:rPr lang="en-US" altLang="fi-FI"/>
              <a:t>The distinction between Positions, Interests and Needs (PIN) of parties in conflict is a classic tool used in conflict analysis and resolution. </a:t>
            </a:r>
          </a:p>
          <a:p>
            <a:pPr eaLnBrk="1" hangingPunct="1"/>
            <a:r>
              <a:rPr lang="en-US" altLang="fi-FI"/>
              <a:t>This tool helps us to understand the difference between the statements of each party and the emotions that are behind them, thus a tool for opening communication channels. </a:t>
            </a:r>
          </a:p>
          <a:p>
            <a:pPr eaLnBrk="1" hangingPunct="1"/>
            <a:r>
              <a:rPr lang="en-US" altLang="fi-FI"/>
              <a:t>The theory of Positions, Interests and Needs is based on the idea that there are a few basic universal needs. </a:t>
            </a:r>
          </a:p>
          <a:p>
            <a:pPr eaLnBrk="1" hangingPunct="1"/>
            <a:r>
              <a:rPr lang="en-US" altLang="fi-FI"/>
              <a:t>On the basis of these needs people pursue certain interests and create positions that they believe will satisfy their interests and needs</a:t>
            </a:r>
          </a:p>
        </p:txBody>
      </p:sp>
      <p:sp>
        <p:nvSpPr>
          <p:cNvPr id="4" name="Footer Placeholder 3">
            <a:extLst>
              <a:ext uri="{FF2B5EF4-FFF2-40B4-BE49-F238E27FC236}">
                <a16:creationId xmlns:a16="http://schemas.microsoft.com/office/drawing/2014/main" id="{41A0055D-2CD8-0816-AC24-4F13FF96B851}"/>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a:extLst>
              <a:ext uri="{FF2B5EF4-FFF2-40B4-BE49-F238E27FC236}">
                <a16:creationId xmlns:a16="http://schemas.microsoft.com/office/drawing/2014/main" id="{0672B6F9-2FB9-F402-3ABF-74F1BEBEF70A}"/>
              </a:ext>
            </a:extLst>
          </p:cNvPr>
          <p:cNvSpPr>
            <a:spLocks noGrp="1"/>
          </p:cNvSpPr>
          <p:nvPr>
            <p:ph type="title"/>
          </p:nvPr>
        </p:nvSpPr>
        <p:spPr/>
        <p:txBody>
          <a:bodyPr/>
          <a:lstStyle/>
          <a:p>
            <a:pPr eaLnBrk="1" hangingPunct="1"/>
            <a:r>
              <a:rPr lang="en-US" altLang="fi-FI"/>
              <a:t>Positions</a:t>
            </a:r>
          </a:p>
        </p:txBody>
      </p:sp>
      <p:sp>
        <p:nvSpPr>
          <p:cNvPr id="3" name="Content Placeholder 2">
            <a:extLst>
              <a:ext uri="{FF2B5EF4-FFF2-40B4-BE49-F238E27FC236}">
                <a16:creationId xmlns:a16="http://schemas.microsoft.com/office/drawing/2014/main" id="{9C9D92B0-A5DA-FCE7-C958-5C2B48588EE5}"/>
              </a:ext>
            </a:extLst>
          </p:cNvPr>
          <p:cNvSpPr>
            <a:spLocks noGrp="1"/>
          </p:cNvSpPr>
          <p:nvPr>
            <p:ph idx="1"/>
          </p:nvPr>
        </p:nvSpPr>
        <p:spPr>
          <a:xfrm>
            <a:off x="838200" y="1519238"/>
            <a:ext cx="10515600" cy="4657725"/>
          </a:xfrm>
        </p:spPr>
        <p:txBody>
          <a:bodyPr/>
          <a:lstStyle/>
          <a:p>
            <a:pPr eaLnBrk="1" hangingPunct="1"/>
            <a:r>
              <a:rPr lang="en-US" altLang="fi-FI"/>
              <a:t>A position is the stance taken on an issue by a conflict party, based on underlying interests rooted in core issues defined as needs. </a:t>
            </a:r>
          </a:p>
          <a:p>
            <a:pPr eaLnBrk="1" hangingPunct="1"/>
            <a:r>
              <a:rPr lang="en-US" altLang="fi-FI"/>
              <a:t>Positions are located in the realm of communication and interaction as they are the articulation by the conflict parties of the often complex factors that make up a conflict. </a:t>
            </a:r>
          </a:p>
          <a:p>
            <a:pPr eaLnBrk="1" hangingPunct="1"/>
            <a:r>
              <a:rPr lang="en-US" altLang="fi-FI"/>
              <a:t>Positions are usually informed by an actor’s perceived needs, but also by the actors’ location in a particular conflict or negotiation setting.</a:t>
            </a:r>
          </a:p>
          <a:p>
            <a:pPr eaLnBrk="1" hangingPunct="1"/>
            <a:endParaRPr lang="en-US" altLang="fi-FI"/>
          </a:p>
        </p:txBody>
      </p:sp>
      <p:sp>
        <p:nvSpPr>
          <p:cNvPr id="4" name="Footer Placeholder 3">
            <a:extLst>
              <a:ext uri="{FF2B5EF4-FFF2-40B4-BE49-F238E27FC236}">
                <a16:creationId xmlns:a16="http://schemas.microsoft.com/office/drawing/2014/main" id="{7C12F3CE-3BF7-8B4A-0416-7D6712B8382C}"/>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a:extLst>
              <a:ext uri="{FF2B5EF4-FFF2-40B4-BE49-F238E27FC236}">
                <a16:creationId xmlns:a16="http://schemas.microsoft.com/office/drawing/2014/main" id="{D9081311-7376-364F-6645-5B12AA0FFEA8}"/>
              </a:ext>
            </a:extLst>
          </p:cNvPr>
          <p:cNvSpPr>
            <a:spLocks noGrp="1"/>
          </p:cNvSpPr>
          <p:nvPr>
            <p:ph type="title"/>
          </p:nvPr>
        </p:nvSpPr>
        <p:spPr>
          <a:xfrm>
            <a:off x="838200" y="350838"/>
            <a:ext cx="10515600" cy="947737"/>
          </a:xfrm>
        </p:spPr>
        <p:txBody>
          <a:bodyPr/>
          <a:lstStyle/>
          <a:p>
            <a:pPr eaLnBrk="1" hangingPunct="1"/>
            <a:r>
              <a:rPr lang="en-US" altLang="fi-FI"/>
              <a:t>Needs</a:t>
            </a:r>
          </a:p>
        </p:txBody>
      </p:sp>
      <p:sp>
        <p:nvSpPr>
          <p:cNvPr id="3" name="Content Placeholder 2">
            <a:extLst>
              <a:ext uri="{FF2B5EF4-FFF2-40B4-BE49-F238E27FC236}">
                <a16:creationId xmlns:a16="http://schemas.microsoft.com/office/drawing/2014/main" id="{7026CF65-A698-B2C0-55ED-A92FC87D88D9}"/>
              </a:ext>
            </a:extLst>
          </p:cNvPr>
          <p:cNvSpPr>
            <a:spLocks noGrp="1"/>
          </p:cNvSpPr>
          <p:nvPr>
            <p:ph idx="1"/>
          </p:nvPr>
        </p:nvSpPr>
        <p:spPr>
          <a:xfrm>
            <a:off x="838200" y="1298575"/>
            <a:ext cx="10515600" cy="5057775"/>
          </a:xfrm>
        </p:spPr>
        <p:txBody>
          <a:bodyPr rtlCol="0">
            <a:normAutofit lnSpcReduction="10000"/>
          </a:bodyPr>
          <a:lstStyle/>
          <a:p>
            <a:pPr eaLnBrk="1" fontAlgn="auto" hangingPunct="1">
              <a:spcAft>
                <a:spcPts val="0"/>
              </a:spcAft>
              <a:buFont typeface="Arial"/>
              <a:buChar char="•"/>
              <a:defRPr/>
            </a:pPr>
            <a:r>
              <a:rPr lang="en-US" dirty="0"/>
              <a:t>Needs are not necessarily only linked to basic needs for survival such as the need for safety and security, but can be related to assertion of identity. </a:t>
            </a:r>
          </a:p>
          <a:p>
            <a:pPr eaLnBrk="1" fontAlgn="auto" hangingPunct="1">
              <a:spcAft>
                <a:spcPts val="0"/>
              </a:spcAft>
              <a:buFont typeface="Arial"/>
              <a:buChar char="•"/>
              <a:defRPr/>
            </a:pPr>
            <a:r>
              <a:rPr lang="en-US" dirty="0"/>
              <a:t>It can become difficult in a situation of conflict transformation if the needs of the conflicting parties are on different levels, as this can affect the power relations within a conflict. </a:t>
            </a:r>
          </a:p>
          <a:p>
            <a:pPr eaLnBrk="1" fontAlgn="auto" hangingPunct="1">
              <a:spcAft>
                <a:spcPts val="0"/>
              </a:spcAft>
              <a:buFont typeface="Arial"/>
              <a:buChar char="•"/>
              <a:defRPr/>
            </a:pPr>
            <a:r>
              <a:rPr lang="en-US" dirty="0"/>
              <a:t>For example if one party has needs directly related to survival they will often have less power and lower economic means, making their position a weak one within an asymmetric conflict.</a:t>
            </a:r>
          </a:p>
          <a:p>
            <a:pPr eaLnBrk="1" fontAlgn="auto" hangingPunct="1">
              <a:spcAft>
                <a:spcPts val="0"/>
              </a:spcAft>
              <a:buFont typeface="Arial"/>
              <a:buChar char="•"/>
              <a:defRPr/>
            </a:pPr>
            <a:r>
              <a:rPr lang="en-US" dirty="0"/>
              <a:t>Needs are the goals pursued by an individual or a group in order to survive. </a:t>
            </a:r>
          </a:p>
          <a:p>
            <a:pPr eaLnBrk="1" fontAlgn="auto" hangingPunct="1">
              <a:spcAft>
                <a:spcPts val="0"/>
              </a:spcAft>
              <a:buFont typeface="Arial"/>
              <a:buChar char="•"/>
              <a:defRPr/>
            </a:pPr>
            <a:r>
              <a:rPr lang="en-US" dirty="0"/>
              <a:t>They can have an objective nature if the lack of provision of these needs results in a physical threat to survival (basic needs). </a:t>
            </a:r>
          </a:p>
        </p:txBody>
      </p:sp>
      <p:sp>
        <p:nvSpPr>
          <p:cNvPr id="4" name="Footer Placeholder 3">
            <a:extLst>
              <a:ext uri="{FF2B5EF4-FFF2-40B4-BE49-F238E27FC236}">
                <a16:creationId xmlns:a16="http://schemas.microsoft.com/office/drawing/2014/main" id="{9896A721-4FD7-360F-BFA5-2C8C2FAB64C6}"/>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a:extLst>
              <a:ext uri="{FF2B5EF4-FFF2-40B4-BE49-F238E27FC236}">
                <a16:creationId xmlns:a16="http://schemas.microsoft.com/office/drawing/2014/main" id="{5A666C30-E026-7A53-D1C6-CA3B55446D9D}"/>
              </a:ext>
            </a:extLst>
          </p:cNvPr>
          <p:cNvSpPr>
            <a:spLocks noGrp="1"/>
          </p:cNvSpPr>
          <p:nvPr>
            <p:ph type="title"/>
          </p:nvPr>
        </p:nvSpPr>
        <p:spPr/>
        <p:txBody>
          <a:bodyPr/>
          <a:lstStyle/>
          <a:p>
            <a:pPr eaLnBrk="1" hangingPunct="1"/>
            <a:r>
              <a:rPr lang="en-US" altLang="fi-FI"/>
              <a:t>Needs</a:t>
            </a:r>
          </a:p>
        </p:txBody>
      </p:sp>
      <p:sp>
        <p:nvSpPr>
          <p:cNvPr id="3" name="Content Placeholder 2">
            <a:extLst>
              <a:ext uri="{FF2B5EF4-FFF2-40B4-BE49-F238E27FC236}">
                <a16:creationId xmlns:a16="http://schemas.microsoft.com/office/drawing/2014/main" id="{6CAF3CB7-B30F-E414-BD32-0875A99B38AD}"/>
              </a:ext>
            </a:extLst>
          </p:cNvPr>
          <p:cNvSpPr>
            <a:spLocks noGrp="1"/>
          </p:cNvSpPr>
          <p:nvPr>
            <p:ph idx="1"/>
          </p:nvPr>
        </p:nvSpPr>
        <p:spPr>
          <a:xfrm>
            <a:off x="838200" y="1506538"/>
            <a:ext cx="10515600" cy="4670425"/>
          </a:xfrm>
        </p:spPr>
        <p:txBody>
          <a:bodyPr/>
          <a:lstStyle/>
          <a:p>
            <a:pPr eaLnBrk="1" hangingPunct="1"/>
            <a:r>
              <a:rPr lang="en-US" altLang="fi-FI"/>
              <a:t>They can also be subjective (perceived needs) when they are not a direct factor in survival. Positions on the other hand are the expression of the aim or goal of a conflict party. </a:t>
            </a:r>
          </a:p>
          <a:p>
            <a:pPr eaLnBrk="1" hangingPunct="1"/>
            <a:r>
              <a:rPr lang="en-US" altLang="fi-FI"/>
              <a:t>Positions are always subjective. Needs and positions can be the same thing in two situations:</a:t>
            </a:r>
          </a:p>
          <a:p>
            <a:pPr lvl="1" eaLnBrk="1" hangingPunct="1"/>
            <a:r>
              <a:rPr lang="en-US" altLang="fi-FI"/>
              <a:t>With perceived needs – where the conflict party cannot separate their personal perception of a need from the reality of the situation</a:t>
            </a:r>
          </a:p>
          <a:p>
            <a:pPr lvl="1" eaLnBrk="1" hangingPunct="1"/>
            <a:r>
              <a:rPr lang="en-US" altLang="fi-FI"/>
              <a:t>When the conflict party expresses their need clearly within their position.</a:t>
            </a:r>
          </a:p>
        </p:txBody>
      </p:sp>
      <p:sp>
        <p:nvSpPr>
          <p:cNvPr id="4" name="Footer Placeholder 3">
            <a:extLst>
              <a:ext uri="{FF2B5EF4-FFF2-40B4-BE49-F238E27FC236}">
                <a16:creationId xmlns:a16="http://schemas.microsoft.com/office/drawing/2014/main" id="{F335F335-66D6-06AE-406E-7D9DABB259D6}"/>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a:extLst>
              <a:ext uri="{FF2B5EF4-FFF2-40B4-BE49-F238E27FC236}">
                <a16:creationId xmlns:a16="http://schemas.microsoft.com/office/drawing/2014/main" id="{7C0DE684-A9B5-78B9-7211-475AF955F50C}"/>
              </a:ext>
            </a:extLst>
          </p:cNvPr>
          <p:cNvSpPr>
            <a:spLocks noGrp="1"/>
          </p:cNvSpPr>
          <p:nvPr>
            <p:ph type="title"/>
          </p:nvPr>
        </p:nvSpPr>
        <p:spPr/>
        <p:txBody>
          <a:bodyPr/>
          <a:lstStyle/>
          <a:p>
            <a:pPr eaLnBrk="1" hangingPunct="1"/>
            <a:r>
              <a:rPr lang="en-US" altLang="fi-FI"/>
              <a:t>Interests</a:t>
            </a:r>
          </a:p>
        </p:txBody>
      </p:sp>
      <p:sp>
        <p:nvSpPr>
          <p:cNvPr id="3" name="Content Placeholder 2">
            <a:extLst>
              <a:ext uri="{FF2B5EF4-FFF2-40B4-BE49-F238E27FC236}">
                <a16:creationId xmlns:a16="http://schemas.microsoft.com/office/drawing/2014/main" id="{BD7D5164-9F8F-79FD-4FFC-E3773242C363}"/>
              </a:ext>
            </a:extLst>
          </p:cNvPr>
          <p:cNvSpPr>
            <a:spLocks noGrp="1"/>
          </p:cNvSpPr>
          <p:nvPr>
            <p:ph idx="1"/>
          </p:nvPr>
        </p:nvSpPr>
        <p:spPr/>
        <p:txBody>
          <a:bodyPr/>
          <a:lstStyle/>
          <a:p>
            <a:pPr eaLnBrk="1" hangingPunct="1"/>
            <a:r>
              <a:rPr lang="en-US" altLang="fi-FI" dirty="0"/>
              <a:t>The interests of a conflict party are what they need to achieve in order to meet their needs.</a:t>
            </a:r>
          </a:p>
          <a:p>
            <a:pPr eaLnBrk="1" hangingPunct="1"/>
            <a:r>
              <a:rPr lang="en-US" altLang="fi-FI" dirty="0"/>
              <a:t>It can be difficult to distinguish between needs and interests, and this is where the subjective view of the conflict parties and conflict analyst can result in different views of the conflict and its possible resolution.</a:t>
            </a:r>
            <a:endParaRPr lang="en-US" altLang="fi-FI">
              <a:ea typeface="Calibri"/>
              <a:cs typeface="Calibri"/>
            </a:endParaRPr>
          </a:p>
          <a:p>
            <a:pPr eaLnBrk="1" hangingPunct="1"/>
            <a:r>
              <a:rPr lang="en-US" altLang="fi-FI" dirty="0"/>
              <a:t>Examples of the PIN conflict resolution tool in action is located here:</a:t>
            </a:r>
            <a:endParaRPr lang="en-US" altLang="fi-FI">
              <a:ea typeface="Calibri"/>
              <a:cs typeface="Calibri"/>
            </a:endParaRPr>
          </a:p>
          <a:p>
            <a:pPr eaLnBrk="1" hangingPunct="1"/>
            <a:r>
              <a:rPr lang="en-US" altLang="fi-FI" dirty="0">
                <a:hlinkClick r:id="rId2"/>
              </a:rPr>
              <a:t>https://www.irenees.net/bdf_fiche-experience-770_en</a:t>
            </a:r>
            <a:r>
              <a:rPr lang="en-US" altLang="fi-FI">
                <a:hlinkClick r:id="rId2"/>
              </a:rPr>
              <a:t>.html</a:t>
            </a:r>
            <a:endParaRPr lang="en-US" altLang="fi-FI" dirty="0"/>
          </a:p>
        </p:txBody>
      </p:sp>
      <p:sp>
        <p:nvSpPr>
          <p:cNvPr id="4" name="Footer Placeholder 3">
            <a:extLst>
              <a:ext uri="{FF2B5EF4-FFF2-40B4-BE49-F238E27FC236}">
                <a16:creationId xmlns:a16="http://schemas.microsoft.com/office/drawing/2014/main" id="{79067342-FDC3-12CD-2F87-C79845E87C93}"/>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D4912915-130C-02AF-AC01-874F22704447}"/>
              </a:ext>
            </a:extLst>
          </p:cNvPr>
          <p:cNvSpPr>
            <a:spLocks noGrp="1"/>
          </p:cNvSpPr>
          <p:nvPr>
            <p:ph type="title"/>
          </p:nvPr>
        </p:nvSpPr>
        <p:spPr/>
        <p:txBody>
          <a:bodyPr/>
          <a:lstStyle/>
          <a:p>
            <a:pPr eaLnBrk="1" hangingPunct="1"/>
            <a:r>
              <a:rPr lang="en-US" altLang="fi-FI"/>
              <a:t>Causes of Conflict</a:t>
            </a:r>
          </a:p>
        </p:txBody>
      </p:sp>
      <p:sp>
        <p:nvSpPr>
          <p:cNvPr id="3" name="Content Placeholder 2">
            <a:extLst>
              <a:ext uri="{FF2B5EF4-FFF2-40B4-BE49-F238E27FC236}">
                <a16:creationId xmlns:a16="http://schemas.microsoft.com/office/drawing/2014/main" id="{C12B19FF-2C39-7570-BF32-6109F7B42B11}"/>
              </a:ext>
            </a:extLst>
          </p:cNvPr>
          <p:cNvSpPr>
            <a:spLocks noGrp="1"/>
          </p:cNvSpPr>
          <p:nvPr>
            <p:ph idx="1"/>
          </p:nvPr>
        </p:nvSpPr>
        <p:spPr/>
        <p:txBody>
          <a:bodyPr/>
          <a:lstStyle/>
          <a:p>
            <a:pPr eaLnBrk="1" hangingPunct="1"/>
            <a:r>
              <a:rPr lang="en-US" altLang="fi-FI"/>
              <a:t>Galtung (1996) suggests that attitudes, behaviours and contradictions act together to encourage violent conflict. </a:t>
            </a:r>
          </a:p>
          <a:p>
            <a:pPr eaLnBrk="1" hangingPunct="1"/>
            <a:r>
              <a:rPr lang="en-US" altLang="fi-FI"/>
              <a:t>All three factors must be present for a full conflict to exist. </a:t>
            </a:r>
          </a:p>
          <a:p>
            <a:pPr eaLnBrk="1" hangingPunct="1"/>
            <a:r>
              <a:rPr lang="en-US" altLang="fi-FI"/>
              <a:t>Each factor reinforces the others. </a:t>
            </a:r>
          </a:p>
          <a:p>
            <a:pPr eaLnBrk="1" hangingPunct="1"/>
            <a:r>
              <a:rPr lang="en-US" altLang="fi-FI"/>
              <a:t>All three need to be stopped in order for conflict to end. </a:t>
            </a:r>
          </a:p>
          <a:p>
            <a:pPr eaLnBrk="1" hangingPunct="1"/>
            <a:r>
              <a:rPr lang="en-US" altLang="fi-FI"/>
              <a:t>If only one factor exists, then conflict may be likely to develop over time. </a:t>
            </a:r>
          </a:p>
          <a:p>
            <a:pPr eaLnBrk="1" hangingPunct="1"/>
            <a:endParaRPr lang="en-US" altLang="fi-FI"/>
          </a:p>
        </p:txBody>
      </p:sp>
      <p:sp>
        <p:nvSpPr>
          <p:cNvPr id="4" name="Footer Placeholder 3">
            <a:extLst>
              <a:ext uri="{FF2B5EF4-FFF2-40B4-BE49-F238E27FC236}">
                <a16:creationId xmlns:a16="http://schemas.microsoft.com/office/drawing/2014/main" id="{4BF0BE10-648C-83C5-6BA2-8B8FA015BC6B}"/>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DCFA59-9709-2B1C-0C6F-5FE60129DD16}"/>
              </a:ext>
            </a:extLst>
          </p:cNvPr>
          <p:cNvSpPr>
            <a:spLocks noGrp="1"/>
          </p:cNvSpPr>
          <p:nvPr>
            <p:ph type="ftr" sz="quarter" idx="11"/>
          </p:nvPr>
        </p:nvSpPr>
        <p:spPr/>
        <p:txBody>
          <a:bodyPr/>
          <a:lstStyle/>
          <a:p>
            <a:pPr>
              <a:defRPr/>
            </a:pPr>
            <a:r>
              <a:rPr lang="en-US"/>
              <a:t>Contested meanings of peace, conflict and violence </a:t>
            </a:r>
          </a:p>
        </p:txBody>
      </p:sp>
      <p:pic>
        <p:nvPicPr>
          <p:cNvPr id="28674" name="Picture 2" descr="/Users/b.hull_gwa/Desktop/Screen Shot 2017-02-07 at 3.55.13 PM.png">
            <a:extLst>
              <a:ext uri="{FF2B5EF4-FFF2-40B4-BE49-F238E27FC236}">
                <a16:creationId xmlns:a16="http://schemas.microsoft.com/office/drawing/2014/main" id="{81A6E47E-FBA7-18A6-1656-4806B1B855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975" y="295275"/>
            <a:ext cx="8834438" cy="666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016D38-DB1A-4D5F-551D-E3EE8BFD1DC5}"/>
              </a:ext>
            </a:extLst>
          </p:cNvPr>
          <p:cNvSpPr>
            <a:spLocks noGrp="1"/>
          </p:cNvSpPr>
          <p:nvPr>
            <p:ph type="ftr" sz="quarter" idx="11"/>
          </p:nvPr>
        </p:nvSpPr>
        <p:spPr/>
        <p:txBody>
          <a:bodyPr/>
          <a:lstStyle/>
          <a:p>
            <a:pPr>
              <a:defRPr/>
            </a:pPr>
            <a:r>
              <a:rPr lang="en-US"/>
              <a:t>Contested meanings of peace, conflict and violence </a:t>
            </a:r>
          </a:p>
        </p:txBody>
      </p:sp>
      <p:pic>
        <p:nvPicPr>
          <p:cNvPr id="29698" name="Picture 2" descr="/Users/b.hull_gwa/Desktop/Screen Shot 2017-02-07 at 3.56.08 PM.png">
            <a:extLst>
              <a:ext uri="{FF2B5EF4-FFF2-40B4-BE49-F238E27FC236}">
                <a16:creationId xmlns:a16="http://schemas.microsoft.com/office/drawing/2014/main" id="{8323F106-759E-73CE-0E20-65E2267FE3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75" y="133350"/>
            <a:ext cx="7167563" cy="67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2D64477-6163-9BFF-90BF-F87D1ED7E36B}"/>
              </a:ext>
            </a:extLst>
          </p:cNvPr>
          <p:cNvSpPr>
            <a:spLocks noGrp="1"/>
          </p:cNvSpPr>
          <p:nvPr>
            <p:ph type="ftr" sz="quarter" idx="11"/>
          </p:nvPr>
        </p:nvSpPr>
        <p:spPr/>
        <p:txBody>
          <a:bodyPr/>
          <a:lstStyle/>
          <a:p>
            <a:pPr>
              <a:defRPr/>
            </a:pPr>
            <a:r>
              <a:rPr lang="en-US"/>
              <a:t>Contested meanings of peace, conflict and violence </a:t>
            </a:r>
          </a:p>
        </p:txBody>
      </p:sp>
      <p:pic>
        <p:nvPicPr>
          <p:cNvPr id="30722" name="Content Placeholder 4" descr="/Users/b.hull_gwa/Desktop/Screen Shot 2017-02-07 at 3.52.50 PM.png">
            <a:extLst>
              <a:ext uri="{FF2B5EF4-FFF2-40B4-BE49-F238E27FC236}">
                <a16:creationId xmlns:a16="http://schemas.microsoft.com/office/drawing/2014/main" id="{5C32EA66-D6FB-3E47-ACB7-EFD702D2482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023938" y="2208213"/>
            <a:ext cx="10144125" cy="2776537"/>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Otsikko 1">
            <a:extLst>
              <a:ext uri="{FF2B5EF4-FFF2-40B4-BE49-F238E27FC236}">
                <a16:creationId xmlns:a16="http://schemas.microsoft.com/office/drawing/2014/main" id="{434AA25C-F160-0E1F-AEFD-9A11C7DC55A6}"/>
              </a:ext>
            </a:extLst>
          </p:cNvPr>
          <p:cNvSpPr>
            <a:spLocks noGrp="1"/>
          </p:cNvSpPr>
          <p:nvPr>
            <p:ph type="title"/>
          </p:nvPr>
        </p:nvSpPr>
        <p:spPr/>
        <p:txBody>
          <a:bodyPr/>
          <a:lstStyle/>
          <a:p>
            <a:pPr eaLnBrk="1" hangingPunct="1"/>
            <a:r>
              <a:rPr lang="en-US" altLang="fi-FI"/>
              <a:t>Types of ARMED Conflict</a:t>
            </a:r>
          </a:p>
        </p:txBody>
      </p:sp>
      <p:sp>
        <p:nvSpPr>
          <p:cNvPr id="31746" name="Sisällön paikkamerkki 2">
            <a:extLst>
              <a:ext uri="{FF2B5EF4-FFF2-40B4-BE49-F238E27FC236}">
                <a16:creationId xmlns:a16="http://schemas.microsoft.com/office/drawing/2014/main" id="{ED285B2B-9C84-AD44-3AF4-21BAC2C0687C}"/>
              </a:ext>
            </a:extLst>
          </p:cNvPr>
          <p:cNvSpPr>
            <a:spLocks noGrp="1"/>
          </p:cNvSpPr>
          <p:nvPr>
            <p:ph idx="1"/>
          </p:nvPr>
        </p:nvSpPr>
        <p:spPr/>
        <p:txBody>
          <a:bodyPr/>
          <a:lstStyle/>
          <a:p>
            <a:pPr eaLnBrk="1" hangingPunct="1"/>
            <a:r>
              <a:rPr lang="en-US" altLang="fi-FI" b="1"/>
              <a:t>1) INTER-STATE conflict:</a:t>
            </a:r>
            <a:r>
              <a:rPr lang="en-US" altLang="fi-FI"/>
              <a:t> </a:t>
            </a:r>
          </a:p>
          <a:p>
            <a:pPr eaLnBrk="1" hangingPunct="1"/>
            <a:r>
              <a:rPr lang="en-US" altLang="fi-FI"/>
              <a:t>Between government parties</a:t>
            </a:r>
          </a:p>
          <a:p>
            <a:pPr eaLnBrk="1" hangingPunct="1"/>
            <a:r>
              <a:rPr lang="en-US" altLang="fi-FI"/>
              <a:t> One of the main concerns of leaders and decision-makers</a:t>
            </a:r>
          </a:p>
          <a:p>
            <a:pPr eaLnBrk="1" hangingPunct="1"/>
            <a:r>
              <a:rPr lang="en-US" altLang="fi-FI"/>
              <a:t>Has been very rare in the past 10 years</a:t>
            </a:r>
          </a:p>
          <a:p>
            <a:pPr eaLnBrk="1" hangingPunct="1"/>
            <a:r>
              <a:rPr lang="en-US" altLang="fi-FI"/>
              <a:t>2) </a:t>
            </a:r>
            <a:r>
              <a:rPr lang="en-US" altLang="fi-FI" b="1"/>
              <a:t>EXTRA-STATE</a:t>
            </a:r>
            <a:r>
              <a:rPr lang="en-US" altLang="fi-FI"/>
              <a:t>  conflict:</a:t>
            </a:r>
          </a:p>
          <a:p>
            <a:pPr eaLnBrk="1" hangingPunct="1"/>
            <a:r>
              <a:rPr lang="en-US" altLang="fi-FI"/>
              <a:t>Between state and a non-state group outside its own territory,</a:t>
            </a:r>
          </a:p>
          <a:p>
            <a:pPr eaLnBrk="1" hangingPunct="1"/>
            <a:r>
              <a:rPr lang="en-US" altLang="fi-FI"/>
              <a:t>Rather common in the period of decolonization</a:t>
            </a:r>
          </a:p>
          <a:p>
            <a:pPr eaLnBrk="1" hangingPunct="1"/>
            <a:endParaRPr lang="en-US" altLang="fi-FI"/>
          </a:p>
        </p:txBody>
      </p:sp>
      <p:sp>
        <p:nvSpPr>
          <p:cNvPr id="4" name="Alatunnisteen paikkamerkki 3">
            <a:extLst>
              <a:ext uri="{FF2B5EF4-FFF2-40B4-BE49-F238E27FC236}">
                <a16:creationId xmlns:a16="http://schemas.microsoft.com/office/drawing/2014/main" id="{78B8D71E-D74B-288E-B75C-4335823758DA}"/>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Otsikko 1">
            <a:extLst>
              <a:ext uri="{FF2B5EF4-FFF2-40B4-BE49-F238E27FC236}">
                <a16:creationId xmlns:a16="http://schemas.microsoft.com/office/drawing/2014/main" id="{7DAB0330-5E45-6FA3-9BA6-D76189DDE31A}"/>
              </a:ext>
            </a:extLst>
          </p:cNvPr>
          <p:cNvSpPr>
            <a:spLocks noGrp="1"/>
          </p:cNvSpPr>
          <p:nvPr>
            <p:ph type="title"/>
          </p:nvPr>
        </p:nvSpPr>
        <p:spPr/>
        <p:txBody>
          <a:bodyPr/>
          <a:lstStyle/>
          <a:p>
            <a:pPr eaLnBrk="1" hangingPunct="1"/>
            <a:endParaRPr lang="fi-FI" altLang="fi-FI"/>
          </a:p>
        </p:txBody>
      </p:sp>
      <p:sp>
        <p:nvSpPr>
          <p:cNvPr id="32770" name="Sisällön paikkamerkki 2">
            <a:extLst>
              <a:ext uri="{FF2B5EF4-FFF2-40B4-BE49-F238E27FC236}">
                <a16:creationId xmlns:a16="http://schemas.microsoft.com/office/drawing/2014/main" id="{D06BAC5B-24AE-0A8C-26EF-8BD47A7FF355}"/>
              </a:ext>
            </a:extLst>
          </p:cNvPr>
          <p:cNvSpPr>
            <a:spLocks noGrp="1"/>
          </p:cNvSpPr>
          <p:nvPr>
            <p:ph idx="1"/>
          </p:nvPr>
        </p:nvSpPr>
        <p:spPr/>
        <p:txBody>
          <a:bodyPr/>
          <a:lstStyle/>
          <a:p>
            <a:pPr eaLnBrk="1" hangingPunct="1"/>
            <a:r>
              <a:rPr lang="en-US" altLang="fi-FI"/>
              <a:t>3) </a:t>
            </a:r>
            <a:r>
              <a:rPr lang="en-US" altLang="fi-FI" b="1"/>
              <a:t>INTERNATIONALIZED &amp; INTERNAL conflict</a:t>
            </a:r>
            <a:r>
              <a:rPr lang="en-US" altLang="fi-FI"/>
              <a:t>:</a:t>
            </a:r>
          </a:p>
          <a:p>
            <a:pPr eaLnBrk="1" hangingPunct="1"/>
            <a:r>
              <a:rPr lang="en-US" altLang="fi-FI"/>
              <a:t>Between the government of a state and internal opposition groups with intervention from other states</a:t>
            </a:r>
          </a:p>
          <a:p>
            <a:pPr eaLnBrk="1" hangingPunct="1"/>
            <a:r>
              <a:rPr lang="en-US" altLang="fi-FI"/>
              <a:t>Has become most common since the end of the Cold war ( e.g. Ukrainian revolution)</a:t>
            </a:r>
          </a:p>
          <a:p>
            <a:pPr eaLnBrk="1" hangingPunct="1"/>
            <a:r>
              <a:rPr lang="en-US" altLang="fi-FI"/>
              <a:t>4) </a:t>
            </a:r>
            <a:r>
              <a:rPr lang="en-US" altLang="fi-FI" b="1"/>
              <a:t>INTRA -STATE-conflict</a:t>
            </a:r>
          </a:p>
          <a:p>
            <a:pPr eaLnBrk="1" hangingPunct="1"/>
            <a:r>
              <a:rPr lang="en-US" altLang="fi-FI"/>
              <a:t>Between government troops and internal opposition without intervention from other states (since 1990´s, most conflicts in Asia and Sub-Saharan Africa)</a:t>
            </a:r>
          </a:p>
          <a:p>
            <a:pPr eaLnBrk="1" hangingPunct="1"/>
            <a:endParaRPr lang="en-US" altLang="fi-FI"/>
          </a:p>
        </p:txBody>
      </p:sp>
      <p:sp>
        <p:nvSpPr>
          <p:cNvPr id="4" name="Alatunnisteen paikkamerkki 3">
            <a:extLst>
              <a:ext uri="{FF2B5EF4-FFF2-40B4-BE49-F238E27FC236}">
                <a16:creationId xmlns:a16="http://schemas.microsoft.com/office/drawing/2014/main" id="{854BACC3-E12F-C647-26C4-F0D6B0705C10}"/>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Otsikko 1">
            <a:extLst>
              <a:ext uri="{FF2B5EF4-FFF2-40B4-BE49-F238E27FC236}">
                <a16:creationId xmlns:a16="http://schemas.microsoft.com/office/drawing/2014/main" id="{86546227-6923-3635-FCBC-1A3F37E093CE}"/>
              </a:ext>
            </a:extLst>
          </p:cNvPr>
          <p:cNvSpPr>
            <a:spLocks noGrp="1"/>
          </p:cNvSpPr>
          <p:nvPr>
            <p:ph type="title"/>
          </p:nvPr>
        </p:nvSpPr>
        <p:spPr/>
        <p:txBody>
          <a:bodyPr/>
          <a:lstStyle/>
          <a:p>
            <a:pPr eaLnBrk="1" hangingPunct="1"/>
            <a:endParaRPr lang="fi-FI" altLang="fi-FI"/>
          </a:p>
        </p:txBody>
      </p:sp>
      <p:sp>
        <p:nvSpPr>
          <p:cNvPr id="33794" name="Sisällön paikkamerkki 2">
            <a:extLst>
              <a:ext uri="{FF2B5EF4-FFF2-40B4-BE49-F238E27FC236}">
                <a16:creationId xmlns:a16="http://schemas.microsoft.com/office/drawing/2014/main" id="{03669161-2459-85AE-A6A1-F8193550149A}"/>
              </a:ext>
            </a:extLst>
          </p:cNvPr>
          <p:cNvSpPr>
            <a:spLocks noGrp="1"/>
          </p:cNvSpPr>
          <p:nvPr>
            <p:ph idx="1"/>
          </p:nvPr>
        </p:nvSpPr>
        <p:spPr/>
        <p:txBody>
          <a:bodyPr/>
          <a:lstStyle/>
          <a:p>
            <a:pPr eaLnBrk="1" hangingPunct="1"/>
            <a:r>
              <a:rPr lang="en-US" altLang="fi-FI"/>
              <a:t>5) </a:t>
            </a:r>
            <a:r>
              <a:rPr lang="en-US" altLang="fi-FI" b="1"/>
              <a:t>NON-STATE CONFLICTS</a:t>
            </a:r>
          </a:p>
          <a:p>
            <a:pPr eaLnBrk="1" hangingPunct="1"/>
            <a:r>
              <a:rPr lang="en-US" altLang="fi-FI"/>
              <a:t>Between two organized armed groups, no state involvement ( Taliban in Afganistan, Christian and Muslin groups in Philippines, various Kenyan tribes, paramilitary and revolutionary groups in Colombia</a:t>
            </a:r>
          </a:p>
        </p:txBody>
      </p:sp>
      <p:sp>
        <p:nvSpPr>
          <p:cNvPr id="4" name="Alatunnisteen paikkamerkki 3">
            <a:extLst>
              <a:ext uri="{FF2B5EF4-FFF2-40B4-BE49-F238E27FC236}">
                <a16:creationId xmlns:a16="http://schemas.microsoft.com/office/drawing/2014/main" id="{0D355870-6687-3E26-1E9F-2DDE9D825023}"/>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Otsikko 1">
            <a:extLst>
              <a:ext uri="{FF2B5EF4-FFF2-40B4-BE49-F238E27FC236}">
                <a16:creationId xmlns:a16="http://schemas.microsoft.com/office/drawing/2014/main" id="{65496EA0-C148-9EB1-6818-F615D35F466F}"/>
              </a:ext>
            </a:extLst>
          </p:cNvPr>
          <p:cNvSpPr>
            <a:spLocks noGrp="1"/>
          </p:cNvSpPr>
          <p:nvPr>
            <p:ph type="title"/>
          </p:nvPr>
        </p:nvSpPr>
        <p:spPr/>
        <p:txBody>
          <a:bodyPr/>
          <a:lstStyle/>
          <a:p>
            <a:pPr eaLnBrk="1" hangingPunct="1"/>
            <a:r>
              <a:rPr lang="en-US" altLang="fi-FI"/>
              <a:t>Moore´s five categories of conflict</a:t>
            </a:r>
          </a:p>
        </p:txBody>
      </p:sp>
      <p:sp>
        <p:nvSpPr>
          <p:cNvPr id="34818" name="Sisällön paikkamerkki 2">
            <a:extLst>
              <a:ext uri="{FF2B5EF4-FFF2-40B4-BE49-F238E27FC236}">
                <a16:creationId xmlns:a16="http://schemas.microsoft.com/office/drawing/2014/main" id="{45D3863B-D256-81C9-FE11-94E738406E3B}"/>
              </a:ext>
            </a:extLst>
          </p:cNvPr>
          <p:cNvSpPr>
            <a:spLocks noGrp="1"/>
          </p:cNvSpPr>
          <p:nvPr>
            <p:ph idx="1"/>
          </p:nvPr>
        </p:nvSpPr>
        <p:spPr/>
        <p:txBody>
          <a:bodyPr/>
          <a:lstStyle/>
          <a:p>
            <a:pPr eaLnBrk="1" hangingPunct="1"/>
            <a:r>
              <a:rPr lang="en-US" altLang="fi-FI"/>
              <a:t>Data conflicts: fake news? Inadequate , inaccurate, or untrustworthy information..</a:t>
            </a:r>
          </a:p>
          <a:p>
            <a:pPr eaLnBrk="1" hangingPunct="1"/>
            <a:r>
              <a:rPr lang="en-US" altLang="fi-FI"/>
              <a:t>Relationship conflicts: between individuals, painful memory of the past..</a:t>
            </a:r>
          </a:p>
          <a:p>
            <a:pPr eaLnBrk="1" hangingPunct="1"/>
            <a:r>
              <a:rPr lang="en-US" altLang="fi-FI"/>
              <a:t>Structural conflicts: structural violence inequality..</a:t>
            </a:r>
          </a:p>
          <a:p>
            <a:pPr eaLnBrk="1" hangingPunct="1"/>
            <a:r>
              <a:rPr lang="en-US" altLang="fi-FI"/>
              <a:t>Value conflicts (Identity conflicts): Different ways of life, ideology, religion.. Political scientist S.Huntington: Clash of civilizations versus E. Said´s “The Clash of Ignorance”</a:t>
            </a:r>
          </a:p>
          <a:p>
            <a:pPr eaLnBrk="1" hangingPunct="1"/>
            <a:r>
              <a:rPr lang="en-US" altLang="fi-FI"/>
              <a:t>Interest conflicts: Financial interests, resources, ownership of the land, environmental impacts..</a:t>
            </a:r>
          </a:p>
        </p:txBody>
      </p:sp>
      <p:sp>
        <p:nvSpPr>
          <p:cNvPr id="4" name="Alatunnisteen paikkamerkki 3">
            <a:extLst>
              <a:ext uri="{FF2B5EF4-FFF2-40B4-BE49-F238E27FC236}">
                <a16:creationId xmlns:a16="http://schemas.microsoft.com/office/drawing/2014/main" id="{5D1F8963-9FBB-20AB-5862-996175AA034E}"/>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Otsikko 1">
            <a:extLst>
              <a:ext uri="{FF2B5EF4-FFF2-40B4-BE49-F238E27FC236}">
                <a16:creationId xmlns:a16="http://schemas.microsoft.com/office/drawing/2014/main" id="{E40281D5-7501-674E-3DE2-A464183A2DDF}"/>
              </a:ext>
            </a:extLst>
          </p:cNvPr>
          <p:cNvSpPr>
            <a:spLocks noGrp="1"/>
          </p:cNvSpPr>
          <p:nvPr>
            <p:ph type="title"/>
          </p:nvPr>
        </p:nvSpPr>
        <p:spPr/>
        <p:txBody>
          <a:bodyPr/>
          <a:lstStyle/>
          <a:p>
            <a:pPr eaLnBrk="1" hangingPunct="1"/>
            <a:r>
              <a:rPr lang="en-US" altLang="fi-FI"/>
              <a:t>Defining conflict and war</a:t>
            </a:r>
          </a:p>
        </p:txBody>
      </p:sp>
      <p:sp>
        <p:nvSpPr>
          <p:cNvPr id="35842" name="Sisällön paikkamerkki 2">
            <a:extLst>
              <a:ext uri="{FF2B5EF4-FFF2-40B4-BE49-F238E27FC236}">
                <a16:creationId xmlns:a16="http://schemas.microsoft.com/office/drawing/2014/main" id="{9A36C044-C9EA-B37A-48DC-0EFEDDA3261A}"/>
              </a:ext>
            </a:extLst>
          </p:cNvPr>
          <p:cNvSpPr>
            <a:spLocks noGrp="1"/>
          </p:cNvSpPr>
          <p:nvPr>
            <p:ph idx="1"/>
          </p:nvPr>
        </p:nvSpPr>
        <p:spPr/>
        <p:txBody>
          <a:bodyPr/>
          <a:lstStyle/>
          <a:p>
            <a:pPr eaLnBrk="1" hangingPunct="1"/>
            <a:r>
              <a:rPr lang="en-US" altLang="fi-FI"/>
              <a:t>The United Nations defines a ‘major conflict’ as one in which at least 1000 deaths occur. As well, war usually takes place over a period of time. </a:t>
            </a:r>
          </a:p>
          <a:p>
            <a:pPr eaLnBrk="1" hangingPunct="1"/>
            <a:r>
              <a:rPr lang="en-US" altLang="fi-FI"/>
              <a:t>Exceptions e.g.  Six-day war in 1967, Falkland war in 1982 ( 10 weeks)</a:t>
            </a:r>
          </a:p>
        </p:txBody>
      </p:sp>
      <p:sp>
        <p:nvSpPr>
          <p:cNvPr id="4" name="Alatunnisteen paikkamerkki 3">
            <a:extLst>
              <a:ext uri="{FF2B5EF4-FFF2-40B4-BE49-F238E27FC236}">
                <a16:creationId xmlns:a16="http://schemas.microsoft.com/office/drawing/2014/main" id="{F61C7818-0AB5-E553-1D3C-DB4EF03FB883}"/>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Otsikko 1">
            <a:extLst>
              <a:ext uri="{FF2B5EF4-FFF2-40B4-BE49-F238E27FC236}">
                <a16:creationId xmlns:a16="http://schemas.microsoft.com/office/drawing/2014/main" id="{BCEAC121-F750-1744-BA30-D00DAA21780F}"/>
              </a:ext>
            </a:extLst>
          </p:cNvPr>
          <p:cNvSpPr>
            <a:spLocks noGrp="1"/>
          </p:cNvSpPr>
          <p:nvPr>
            <p:ph type="title"/>
          </p:nvPr>
        </p:nvSpPr>
        <p:spPr/>
        <p:txBody>
          <a:bodyPr/>
          <a:lstStyle/>
          <a:p>
            <a:pPr eaLnBrk="1" hangingPunct="1"/>
            <a:r>
              <a:rPr lang="en-US" altLang="fi-FI"/>
              <a:t>What is peace?</a:t>
            </a:r>
          </a:p>
        </p:txBody>
      </p:sp>
      <p:sp>
        <p:nvSpPr>
          <p:cNvPr id="17410" name="Sisällön paikkamerkki 2">
            <a:extLst>
              <a:ext uri="{FF2B5EF4-FFF2-40B4-BE49-F238E27FC236}">
                <a16:creationId xmlns:a16="http://schemas.microsoft.com/office/drawing/2014/main" id="{0274D6E6-1856-7503-8997-89C595E08BE0}"/>
              </a:ext>
            </a:extLst>
          </p:cNvPr>
          <p:cNvSpPr>
            <a:spLocks noGrp="1"/>
          </p:cNvSpPr>
          <p:nvPr>
            <p:ph idx="1"/>
          </p:nvPr>
        </p:nvSpPr>
        <p:spPr/>
        <p:txBody>
          <a:bodyPr/>
          <a:lstStyle/>
          <a:p>
            <a:pPr eaLnBrk="1" hangingPunct="1"/>
            <a:r>
              <a:rPr lang="en-US" altLang="fi-FI"/>
              <a:t>Choose an image/picture and an experience to share what peace means to you.</a:t>
            </a:r>
          </a:p>
          <a:p>
            <a:pPr eaLnBrk="1" hangingPunct="1"/>
            <a:r>
              <a:rPr lang="en-US" altLang="fi-FI"/>
              <a:t>Write down your definition of peace. Compare and contrast it to your peer´s definition; How do they differ? Why are they different? </a:t>
            </a:r>
          </a:p>
          <a:p>
            <a:pPr eaLnBrk="1" hangingPunct="1"/>
            <a:r>
              <a:rPr lang="en-US" altLang="fi-FI"/>
              <a:t>Look up an NGO or IGO that claims to promote peace. How do they interpret peace? What would have influenced their definition? How different is it from your own definition?</a:t>
            </a:r>
          </a:p>
        </p:txBody>
      </p:sp>
      <p:sp>
        <p:nvSpPr>
          <p:cNvPr id="4" name="Alatunnisteen paikkamerkki 3">
            <a:extLst>
              <a:ext uri="{FF2B5EF4-FFF2-40B4-BE49-F238E27FC236}">
                <a16:creationId xmlns:a16="http://schemas.microsoft.com/office/drawing/2014/main" id="{BC0B5404-434B-FD60-DC9B-3F24C1F82F74}"/>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B558ABD5-BD0A-C550-0A6A-1C91D6D6950F}"/>
              </a:ext>
            </a:extLst>
          </p:cNvPr>
          <p:cNvSpPr>
            <a:spLocks noGrp="1"/>
          </p:cNvSpPr>
          <p:nvPr>
            <p:ph type="title"/>
          </p:nvPr>
        </p:nvSpPr>
        <p:spPr/>
        <p:txBody>
          <a:bodyPr/>
          <a:lstStyle/>
          <a:p>
            <a:pPr eaLnBrk="1" hangingPunct="1"/>
            <a:r>
              <a:rPr lang="en-US" altLang="fi-FI"/>
              <a:t>Justifying War </a:t>
            </a:r>
          </a:p>
        </p:txBody>
      </p:sp>
      <p:sp>
        <p:nvSpPr>
          <p:cNvPr id="36866" name="Content Placeholder 2">
            <a:extLst>
              <a:ext uri="{FF2B5EF4-FFF2-40B4-BE49-F238E27FC236}">
                <a16:creationId xmlns:a16="http://schemas.microsoft.com/office/drawing/2014/main" id="{4C8C37D1-CE84-FA65-6896-DF5DEE50882A}"/>
              </a:ext>
            </a:extLst>
          </p:cNvPr>
          <p:cNvSpPr>
            <a:spLocks noGrp="1"/>
          </p:cNvSpPr>
          <p:nvPr>
            <p:ph idx="1"/>
          </p:nvPr>
        </p:nvSpPr>
        <p:spPr/>
        <p:txBody>
          <a:bodyPr/>
          <a:lstStyle/>
          <a:p>
            <a:pPr eaLnBrk="1" hangingPunct="1"/>
            <a:r>
              <a:rPr lang="en-US" altLang="fi-FI"/>
              <a:t>Multiple Perspectives: </a:t>
            </a:r>
          </a:p>
          <a:p>
            <a:pPr lvl="1" eaLnBrk="1" hangingPunct="1"/>
            <a:r>
              <a:rPr lang="en-US" altLang="fi-FI"/>
              <a:t>Realpolitik </a:t>
            </a:r>
            <a:r>
              <a:rPr lang="mr-IN" altLang="fi-FI">
                <a:ea typeface="Mangal" panose="02040503050203030202" pitchFamily="18" charset="0"/>
              </a:rPr>
              <a:t>–</a:t>
            </a:r>
            <a:r>
              <a:rPr lang="en-US" altLang="fi-FI"/>
              <a:t> suggesting that war, as a political act, needs no moral justification.</a:t>
            </a:r>
          </a:p>
          <a:p>
            <a:pPr lvl="1" eaLnBrk="1" hangingPunct="1"/>
            <a:r>
              <a:rPr lang="en-US" altLang="fi-FI"/>
              <a:t>Just war theory </a:t>
            </a:r>
            <a:r>
              <a:rPr lang="mr-IN" altLang="fi-FI">
                <a:ea typeface="Mangal" panose="02040503050203030202" pitchFamily="18" charset="0"/>
              </a:rPr>
              <a:t>–</a:t>
            </a:r>
            <a:r>
              <a:rPr lang="en-US" altLang="fi-FI"/>
              <a:t> suggesting that war can be justified only if it conforms to moral principles</a:t>
            </a:r>
          </a:p>
          <a:p>
            <a:pPr lvl="1" eaLnBrk="1" hangingPunct="1"/>
            <a:r>
              <a:rPr lang="en-US" altLang="fi-FI"/>
              <a:t>Pacifism </a:t>
            </a:r>
            <a:r>
              <a:rPr lang="mr-IN" altLang="fi-FI">
                <a:ea typeface="Mangal" panose="02040503050203030202" pitchFamily="18" charset="0"/>
              </a:rPr>
              <a:t>–</a:t>
            </a:r>
            <a:r>
              <a:rPr lang="en-US" altLang="fi-FI"/>
              <a:t> suggesting the war, as an unnecessary evil, can never be justified.</a:t>
            </a:r>
          </a:p>
        </p:txBody>
      </p:sp>
      <p:sp>
        <p:nvSpPr>
          <p:cNvPr id="4" name="Footer Placeholder 3">
            <a:extLst>
              <a:ext uri="{FF2B5EF4-FFF2-40B4-BE49-F238E27FC236}">
                <a16:creationId xmlns:a16="http://schemas.microsoft.com/office/drawing/2014/main" id="{BF927DFD-C4CE-D4D4-4715-79CE9453CDD1}"/>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BBFFB9A4-F087-8DB4-1F7A-E7B95AB3D6EC}"/>
              </a:ext>
            </a:extLst>
          </p:cNvPr>
          <p:cNvSpPr>
            <a:spLocks noGrp="1"/>
          </p:cNvSpPr>
          <p:nvPr>
            <p:ph type="title"/>
          </p:nvPr>
        </p:nvSpPr>
        <p:spPr/>
        <p:txBody>
          <a:bodyPr/>
          <a:lstStyle/>
          <a:p>
            <a:pPr eaLnBrk="1" hangingPunct="1"/>
            <a:r>
              <a:rPr lang="en-US" altLang="fi-FI"/>
              <a:t>How to justify a war?</a:t>
            </a:r>
          </a:p>
        </p:txBody>
      </p:sp>
      <p:sp>
        <p:nvSpPr>
          <p:cNvPr id="37890" name="Content Placeholder 2">
            <a:extLst>
              <a:ext uri="{FF2B5EF4-FFF2-40B4-BE49-F238E27FC236}">
                <a16:creationId xmlns:a16="http://schemas.microsoft.com/office/drawing/2014/main" id="{741E6179-BAA4-59DA-E6B2-C9D5587CF6EB}"/>
              </a:ext>
            </a:extLst>
          </p:cNvPr>
          <p:cNvSpPr>
            <a:spLocks noGrp="1"/>
          </p:cNvSpPr>
          <p:nvPr>
            <p:ph idx="1"/>
          </p:nvPr>
        </p:nvSpPr>
        <p:spPr/>
        <p:txBody>
          <a:bodyPr/>
          <a:lstStyle/>
          <a:p>
            <a:pPr eaLnBrk="1" hangingPunct="1"/>
            <a:r>
              <a:rPr lang="en-US" altLang="fi-FI" sz="4000"/>
              <a:t> </a:t>
            </a:r>
            <a:r>
              <a:rPr lang="en-US" altLang="fi-FI" sz="4000">
                <a:hlinkClick r:id="rId2"/>
              </a:rPr>
              <a:t>https://www.youtube.com/watch?v=LcBovmGZSPU</a:t>
            </a:r>
            <a:endParaRPr lang="en-US" altLang="fi-FI" sz="4000"/>
          </a:p>
          <a:p>
            <a:pPr eaLnBrk="1" hangingPunct="1"/>
            <a:r>
              <a:rPr lang="en-US" altLang="fi-FI"/>
              <a:t>What do you believe are principles of </a:t>
            </a:r>
            <a:r>
              <a:rPr lang="en-US" altLang="fi-FI" i="1"/>
              <a:t>jus ad bellum (just reasons to go war) ?</a:t>
            </a:r>
            <a:endParaRPr lang="en-US" altLang="fi-FI"/>
          </a:p>
          <a:p>
            <a:pPr eaLnBrk="1" hangingPunct="1"/>
            <a:r>
              <a:rPr lang="en-US" altLang="fi-FI"/>
              <a:t>Rank the </a:t>
            </a:r>
            <a:r>
              <a:rPr lang="en-US" altLang="fi-FI" i="1"/>
              <a:t>jus ad bellum  (</a:t>
            </a:r>
            <a:r>
              <a:rPr lang="en-US" altLang="fi-FI"/>
              <a:t>arguments and be prepared to justify your rankings. Use theorists for this (Heywood p. 256-258, Course companion p.167-170)</a:t>
            </a:r>
          </a:p>
          <a:p>
            <a:pPr eaLnBrk="1" hangingPunct="1"/>
            <a:r>
              <a:rPr lang="en-US" altLang="fi-FI"/>
              <a:t>What should be the principles of just conduct in war </a:t>
            </a:r>
            <a:r>
              <a:rPr lang="mr-IN" altLang="fi-FI">
                <a:ea typeface="Mangal" panose="02040503050203030202" pitchFamily="18" charset="0"/>
              </a:rPr>
              <a:t>–</a:t>
            </a:r>
            <a:r>
              <a:rPr lang="en-US" altLang="fi-FI"/>
              <a:t> </a:t>
            </a:r>
            <a:r>
              <a:rPr lang="en-US" altLang="fi-FI" i="1"/>
              <a:t>jus in bello?</a:t>
            </a:r>
          </a:p>
          <a:p>
            <a:pPr eaLnBrk="1" hangingPunct="1"/>
            <a:endParaRPr lang="en-US" altLang="fi-FI" sz="4000"/>
          </a:p>
          <a:p>
            <a:pPr eaLnBrk="1" hangingPunct="1"/>
            <a:r>
              <a:rPr lang="en-US" altLang="fi-FI" sz="100"/>
              <a:t>What do you believe are principles of </a:t>
            </a:r>
            <a:r>
              <a:rPr lang="en-US" altLang="fi-FI" sz="100" i="1"/>
              <a:t>jus ad bellum </a:t>
            </a:r>
            <a:r>
              <a:rPr lang="en-US" altLang="fi-FI" sz="100"/>
              <a:t>(just recourse to war)?</a:t>
            </a:r>
          </a:p>
          <a:p>
            <a:pPr eaLnBrk="1" hangingPunct="1"/>
            <a:r>
              <a:rPr lang="en-US" altLang="fi-FI" sz="100"/>
              <a:t>Rank the </a:t>
            </a:r>
            <a:r>
              <a:rPr lang="en-US" altLang="fi-FI" sz="100" i="1"/>
              <a:t>jus ad bellum </a:t>
            </a:r>
            <a:r>
              <a:rPr lang="en-US" altLang="fi-FI" sz="100"/>
              <a:t>arguments on page 264 and be prepared to justify your rankings as just recourse priorities are debated amongst just war theorists. </a:t>
            </a:r>
          </a:p>
          <a:p>
            <a:pPr eaLnBrk="1" hangingPunct="1"/>
            <a:r>
              <a:rPr lang="en-US" altLang="fi-FI" sz="100"/>
              <a:t>What should be the principles of just conduct in war </a:t>
            </a:r>
            <a:r>
              <a:rPr lang="mr-IN" altLang="fi-FI" sz="100">
                <a:ea typeface="Mangal" panose="02040503050203030202" pitchFamily="18" charset="0"/>
              </a:rPr>
              <a:t>–</a:t>
            </a:r>
            <a:r>
              <a:rPr lang="en-US" altLang="fi-FI" sz="100"/>
              <a:t> </a:t>
            </a:r>
            <a:r>
              <a:rPr lang="en-US" altLang="fi-FI" sz="100" i="1"/>
              <a:t>jus in bello?</a:t>
            </a:r>
          </a:p>
          <a:p>
            <a:pPr eaLnBrk="1" hangingPunct="1"/>
            <a:endParaRPr lang="en-US" altLang="fi-FI" sz="100"/>
          </a:p>
          <a:p>
            <a:pPr lvl="1" eaLnBrk="1" hangingPunct="1"/>
            <a:r>
              <a:rPr lang="en-US" altLang="fi-FI" sz="100"/>
              <a:t>Humanitarian intervention, self-defence, religiously or culturally </a:t>
            </a:r>
            <a:r>
              <a:rPr lang="en-US" altLang="fi-FI" sz="3600"/>
              <a:t>condoned violence </a:t>
            </a:r>
          </a:p>
        </p:txBody>
      </p:sp>
      <p:sp>
        <p:nvSpPr>
          <p:cNvPr id="4" name="Footer Placeholder 3">
            <a:extLst>
              <a:ext uri="{FF2B5EF4-FFF2-40B4-BE49-F238E27FC236}">
                <a16:creationId xmlns:a16="http://schemas.microsoft.com/office/drawing/2014/main" id="{096304A9-B006-21FF-A886-085741D18B11}"/>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DC331934-317B-4C39-BCA3-15DB5A062334}"/>
              </a:ext>
            </a:extLst>
          </p:cNvPr>
          <p:cNvSpPr>
            <a:spLocks noGrp="1"/>
          </p:cNvSpPr>
          <p:nvPr>
            <p:ph type="title"/>
          </p:nvPr>
        </p:nvSpPr>
        <p:spPr/>
        <p:txBody>
          <a:bodyPr/>
          <a:lstStyle/>
          <a:p>
            <a:pPr eaLnBrk="1" hangingPunct="1"/>
            <a:r>
              <a:rPr lang="en-US" altLang="fi-FI"/>
              <a:t>Critics of Just War Theory</a:t>
            </a:r>
          </a:p>
        </p:txBody>
      </p:sp>
      <p:sp>
        <p:nvSpPr>
          <p:cNvPr id="3" name="Content Placeholder 2">
            <a:extLst>
              <a:ext uri="{FF2B5EF4-FFF2-40B4-BE49-F238E27FC236}">
                <a16:creationId xmlns:a16="http://schemas.microsoft.com/office/drawing/2014/main" id="{3F5A0310-1C94-950B-E521-2F4E57CECBA2}"/>
              </a:ext>
            </a:extLst>
          </p:cNvPr>
          <p:cNvSpPr>
            <a:spLocks noGrp="1"/>
          </p:cNvSpPr>
          <p:nvPr>
            <p:ph idx="1"/>
          </p:nvPr>
        </p:nvSpPr>
        <p:spPr>
          <a:xfrm>
            <a:off x="838200" y="1371600"/>
            <a:ext cx="10515600" cy="4984750"/>
          </a:xfrm>
        </p:spPr>
        <p:txBody>
          <a:bodyPr rtlCol="0">
            <a:normAutofit fontScale="92500" lnSpcReduction="10000"/>
          </a:bodyPr>
          <a:lstStyle/>
          <a:p>
            <a:pPr eaLnBrk="1" fontAlgn="auto" hangingPunct="1">
              <a:spcAft>
                <a:spcPts val="0"/>
              </a:spcAft>
              <a:buFont typeface="Arial"/>
              <a:buChar char="•"/>
              <a:defRPr/>
            </a:pPr>
            <a:r>
              <a:rPr lang="en-US" dirty="0"/>
              <a:t>Is a pre-emptive attack a form of self-defense?</a:t>
            </a:r>
          </a:p>
          <a:p>
            <a:pPr eaLnBrk="1" fontAlgn="auto" hangingPunct="1">
              <a:spcAft>
                <a:spcPts val="0"/>
              </a:spcAft>
              <a:buFont typeface="Arial"/>
              <a:buChar char="•"/>
              <a:defRPr/>
            </a:pPr>
            <a:r>
              <a:rPr lang="en-US" dirty="0"/>
              <a:t>What makes for legitimate authority? Democratically elected leaders vs. authoritarian regimes</a:t>
            </a:r>
          </a:p>
          <a:p>
            <a:pPr eaLnBrk="1" fontAlgn="auto" hangingPunct="1">
              <a:spcAft>
                <a:spcPts val="0"/>
              </a:spcAft>
              <a:buFont typeface="Arial"/>
              <a:buChar char="•"/>
              <a:defRPr/>
            </a:pPr>
            <a:r>
              <a:rPr lang="en-US" dirty="0"/>
              <a:t>What is “reasonable possibility of success”? How is that determined, especially in light of “new wars”?</a:t>
            </a:r>
          </a:p>
          <a:p>
            <a:pPr eaLnBrk="1" fontAlgn="auto" hangingPunct="1">
              <a:spcAft>
                <a:spcPts val="0"/>
              </a:spcAft>
              <a:buFont typeface="Arial"/>
              <a:buChar char="•"/>
              <a:defRPr/>
            </a:pPr>
            <a:r>
              <a:rPr lang="en-US" dirty="0"/>
              <a:t>Look back at </a:t>
            </a:r>
            <a:r>
              <a:rPr lang="en-US" i="1" dirty="0"/>
              <a:t>jus ad bellum </a:t>
            </a:r>
            <a:r>
              <a:rPr lang="en-US" dirty="0"/>
              <a:t>and </a:t>
            </a:r>
            <a:r>
              <a:rPr lang="en-US" i="1" dirty="0"/>
              <a:t>jus in bello</a:t>
            </a:r>
            <a:r>
              <a:rPr lang="en-US" dirty="0"/>
              <a:t>: do they ever conflict with one another?</a:t>
            </a:r>
          </a:p>
          <a:p>
            <a:pPr eaLnBrk="1" fontAlgn="auto" hangingPunct="1">
              <a:spcAft>
                <a:spcPts val="0"/>
              </a:spcAft>
              <a:buFont typeface="Arial"/>
              <a:buChar char="•"/>
              <a:defRPr/>
            </a:pPr>
            <a:r>
              <a:rPr lang="en-US" dirty="0"/>
              <a:t>Michael </a:t>
            </a:r>
            <a:r>
              <a:rPr lang="en-US" dirty="0" err="1"/>
              <a:t>Walzer</a:t>
            </a:r>
            <a:r>
              <a:rPr lang="en-US" dirty="0"/>
              <a:t> (2007) talks about the problems of “dirty hands” even in just war. For example, even in WWII there was Dresden and Hiroshima and Nagasaki 	</a:t>
            </a:r>
          </a:p>
          <a:p>
            <a:pPr eaLnBrk="1" fontAlgn="auto" hangingPunct="1">
              <a:spcAft>
                <a:spcPts val="0"/>
              </a:spcAft>
              <a:buFont typeface="Arial"/>
              <a:buChar char="•"/>
              <a:defRPr/>
            </a:pPr>
            <a:r>
              <a:rPr lang="en-US" dirty="0"/>
              <a:t>Just war thinking may be applicable only in circumstances in which the parties to a dispute share the same or similar cultural and moral beliefs? </a:t>
            </a:r>
          </a:p>
        </p:txBody>
      </p:sp>
      <p:sp>
        <p:nvSpPr>
          <p:cNvPr id="4" name="Footer Placeholder 3">
            <a:extLst>
              <a:ext uri="{FF2B5EF4-FFF2-40B4-BE49-F238E27FC236}">
                <a16:creationId xmlns:a16="http://schemas.microsoft.com/office/drawing/2014/main" id="{AEB303F3-1699-D95B-3EF5-0D041571BB18}"/>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9ECCA6B1-4741-B73B-EDAB-092859C92DD9}"/>
              </a:ext>
            </a:extLst>
          </p:cNvPr>
          <p:cNvSpPr>
            <a:spLocks noGrp="1"/>
          </p:cNvSpPr>
          <p:nvPr>
            <p:ph type="title"/>
          </p:nvPr>
        </p:nvSpPr>
        <p:spPr>
          <a:xfrm>
            <a:off x="1025525" y="1384300"/>
            <a:ext cx="10328275" cy="306388"/>
          </a:xfrm>
        </p:spPr>
        <p:txBody>
          <a:bodyPr/>
          <a:lstStyle/>
          <a:p>
            <a:pPr eaLnBrk="1" hangingPunct="1"/>
            <a:r>
              <a:rPr lang="fi-FI" altLang="fi-FI"/>
              <a:t>Can standards of justice be applied to war, and what are the implications of doing so? </a:t>
            </a:r>
            <a:br>
              <a:rPr lang="fi-FI" altLang="fi-FI"/>
            </a:br>
            <a:br>
              <a:rPr lang="fi-FI" altLang="fi-FI"/>
            </a:br>
            <a:endParaRPr lang="fi-FI" altLang="fi-FI"/>
          </a:p>
        </p:txBody>
      </p:sp>
      <p:sp>
        <p:nvSpPr>
          <p:cNvPr id="39938" name="Content Placeholder 2">
            <a:extLst>
              <a:ext uri="{FF2B5EF4-FFF2-40B4-BE49-F238E27FC236}">
                <a16:creationId xmlns:a16="http://schemas.microsoft.com/office/drawing/2014/main" id="{F1C1E5C4-FC94-42CA-2A0D-F05EC779DEC7}"/>
              </a:ext>
            </a:extLst>
          </p:cNvPr>
          <p:cNvSpPr>
            <a:spLocks noGrp="1"/>
          </p:cNvSpPr>
          <p:nvPr>
            <p:ph idx="1"/>
          </p:nvPr>
        </p:nvSpPr>
        <p:spPr/>
        <p:txBody>
          <a:bodyPr/>
          <a:lstStyle/>
          <a:p>
            <a:pPr eaLnBrk="1" hangingPunct="1"/>
            <a:r>
              <a:rPr lang="fi-FI" altLang="fi-FI"/>
              <a:t>Write a personal response to this question. Use your own arguments and justify those with the theories. Use key concepts and levels of analysis throughout.</a:t>
            </a:r>
          </a:p>
        </p:txBody>
      </p:sp>
      <p:sp>
        <p:nvSpPr>
          <p:cNvPr id="4" name="Footer Placeholder 3">
            <a:extLst>
              <a:ext uri="{FF2B5EF4-FFF2-40B4-BE49-F238E27FC236}">
                <a16:creationId xmlns:a16="http://schemas.microsoft.com/office/drawing/2014/main" id="{D83212D0-4A6A-2040-3189-FB5496E05E75}"/>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08BF2B8C-1969-1526-DB96-FC897768D9A6}"/>
              </a:ext>
            </a:extLst>
          </p:cNvPr>
          <p:cNvSpPr>
            <a:spLocks noGrp="1"/>
          </p:cNvSpPr>
          <p:nvPr>
            <p:ph type="title"/>
          </p:nvPr>
        </p:nvSpPr>
        <p:spPr/>
        <p:txBody>
          <a:bodyPr/>
          <a:lstStyle/>
          <a:p>
            <a:pPr eaLnBrk="1" hangingPunct="1"/>
            <a:r>
              <a:rPr lang="en-US" altLang="fi-FI"/>
              <a:t>Liberals and Social Constructivists on War</a:t>
            </a:r>
          </a:p>
        </p:txBody>
      </p:sp>
      <p:sp>
        <p:nvSpPr>
          <p:cNvPr id="3" name="Content Placeholder 2">
            <a:extLst>
              <a:ext uri="{FF2B5EF4-FFF2-40B4-BE49-F238E27FC236}">
                <a16:creationId xmlns:a16="http://schemas.microsoft.com/office/drawing/2014/main" id="{349A323F-BBC7-BEA5-DD24-4C0B5E0B59FC}"/>
              </a:ext>
            </a:extLst>
          </p:cNvPr>
          <p:cNvSpPr>
            <a:spLocks noGrp="1"/>
          </p:cNvSpPr>
          <p:nvPr>
            <p:ph idx="1"/>
          </p:nvPr>
        </p:nvSpPr>
        <p:spPr/>
        <p:txBody>
          <a:bodyPr/>
          <a:lstStyle/>
          <a:p>
            <a:pPr eaLnBrk="1" hangingPunct="1"/>
            <a:r>
              <a:rPr lang="en-US" altLang="fi-FI"/>
              <a:t>Liberals explain that authoritarian and imperialist states have designed their societies in a way that heavily relies on armed forces to maintain domestic order while the ‘democratic peace’ thesis argues that the construction of democratic societies promotes peace both internally and externally.</a:t>
            </a:r>
          </a:p>
          <a:p>
            <a:pPr eaLnBrk="1" hangingPunct="1"/>
            <a:r>
              <a:rPr lang="en-US" altLang="fi-FI"/>
              <a:t>Social constructivists stress cultural and ideological factors that make war more likely, either by portraying the international environment as threatening and unstable, or by giving a state or political group a militaristic or expansionist self-image.</a:t>
            </a:r>
          </a:p>
        </p:txBody>
      </p:sp>
      <p:sp>
        <p:nvSpPr>
          <p:cNvPr id="4" name="Footer Placeholder 3">
            <a:extLst>
              <a:ext uri="{FF2B5EF4-FFF2-40B4-BE49-F238E27FC236}">
                <a16:creationId xmlns:a16="http://schemas.microsoft.com/office/drawing/2014/main" id="{7C7ECEFB-DF4E-96A2-88E0-1916336BE4A7}"/>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B07F4EDE-5648-6865-4E94-E9E34512ECCA}"/>
              </a:ext>
            </a:extLst>
          </p:cNvPr>
          <p:cNvSpPr>
            <a:spLocks noGrp="1"/>
          </p:cNvSpPr>
          <p:nvPr>
            <p:ph type="title"/>
          </p:nvPr>
        </p:nvSpPr>
        <p:spPr/>
        <p:txBody>
          <a:bodyPr/>
          <a:lstStyle/>
          <a:p>
            <a:pPr eaLnBrk="1" hangingPunct="1"/>
            <a:r>
              <a:rPr lang="en-US" altLang="fi-FI"/>
              <a:t>All Realists</a:t>
            </a:r>
          </a:p>
        </p:txBody>
      </p:sp>
      <p:sp>
        <p:nvSpPr>
          <p:cNvPr id="3" name="Content Placeholder 2">
            <a:extLst>
              <a:ext uri="{FF2B5EF4-FFF2-40B4-BE49-F238E27FC236}">
                <a16:creationId xmlns:a16="http://schemas.microsoft.com/office/drawing/2014/main" id="{DE6CC3FB-9B37-94B3-D389-3D6FC99F6A0D}"/>
              </a:ext>
            </a:extLst>
          </p:cNvPr>
          <p:cNvSpPr>
            <a:spLocks noGrp="1"/>
          </p:cNvSpPr>
          <p:nvPr>
            <p:ph idx="1"/>
          </p:nvPr>
        </p:nvSpPr>
        <p:spPr>
          <a:xfrm>
            <a:off x="838200" y="1385888"/>
            <a:ext cx="10515600" cy="4791075"/>
          </a:xfrm>
        </p:spPr>
        <p:txBody>
          <a:bodyPr rtlCol="0">
            <a:normAutofit lnSpcReduction="10000"/>
          </a:bodyPr>
          <a:lstStyle/>
          <a:p>
            <a:pPr eaLnBrk="1" fontAlgn="auto" hangingPunct="1">
              <a:spcAft>
                <a:spcPts val="0"/>
              </a:spcAft>
              <a:buFont typeface="Arial"/>
              <a:buChar char="•"/>
              <a:defRPr/>
            </a:pPr>
            <a:r>
              <a:rPr lang="en-US" dirty="0"/>
              <a:t>All realists – classical, neoliberal/structural, offensive or defensive – agree that it is the balance of power that helps prevent war. </a:t>
            </a:r>
          </a:p>
          <a:p>
            <a:pPr eaLnBrk="1" fontAlgn="auto" hangingPunct="1">
              <a:spcAft>
                <a:spcPts val="0"/>
              </a:spcAft>
              <a:buFont typeface="Arial"/>
              <a:buChar char="•"/>
              <a:defRPr/>
            </a:pPr>
            <a:r>
              <a:rPr lang="en-US" dirty="0"/>
              <a:t>States will avoid war if they calculate that their chances of victory are weak</a:t>
            </a:r>
          </a:p>
          <a:p>
            <a:pPr eaLnBrk="1" fontAlgn="auto" hangingPunct="1">
              <a:spcAft>
                <a:spcPts val="0"/>
              </a:spcAft>
              <a:buFont typeface="Arial"/>
              <a:buChar char="•"/>
              <a:defRPr/>
            </a:pPr>
            <a:r>
              <a:rPr lang="en-US" dirty="0"/>
              <a:t>Decisions about war and peace are therefore made through a kind of cost-benefit analysis, in which rational self-interest may dictate either the use of war or its avoidance. </a:t>
            </a:r>
          </a:p>
          <a:p>
            <a:pPr eaLnBrk="1" fontAlgn="auto" hangingPunct="1">
              <a:spcAft>
                <a:spcPts val="0"/>
              </a:spcAft>
              <a:buFont typeface="Arial"/>
              <a:buChar char="•"/>
              <a:defRPr/>
            </a:pPr>
            <a:r>
              <a:rPr lang="en-US" i="1" dirty="0"/>
              <a:t>States that wish to preserve peace must therefore prepare for war, </a:t>
            </a:r>
            <a:r>
              <a:rPr lang="en-US" dirty="0"/>
              <a:t>hoping to deter potential aggressors and to present any other state of coalition of states from achieving a position of predominance.</a:t>
            </a:r>
          </a:p>
          <a:p>
            <a:pPr eaLnBrk="1" fontAlgn="auto" hangingPunct="1">
              <a:spcAft>
                <a:spcPts val="0"/>
              </a:spcAft>
              <a:buFont typeface="Arial"/>
              <a:buChar char="•"/>
              <a:defRPr/>
            </a:pPr>
            <a:r>
              <a:rPr lang="en-US" dirty="0"/>
              <a:t>The Realist View of War: War as a Policy Instrument</a:t>
            </a:r>
          </a:p>
          <a:p>
            <a:pPr eaLnBrk="1" fontAlgn="auto" hangingPunct="1">
              <a:spcAft>
                <a:spcPts val="0"/>
              </a:spcAft>
              <a:buFont typeface="Arial"/>
              <a:buChar char="•"/>
              <a:defRPr/>
            </a:pPr>
            <a:endParaRPr lang="en-US" dirty="0"/>
          </a:p>
        </p:txBody>
      </p:sp>
      <p:sp>
        <p:nvSpPr>
          <p:cNvPr id="4" name="Footer Placeholder 3">
            <a:extLst>
              <a:ext uri="{FF2B5EF4-FFF2-40B4-BE49-F238E27FC236}">
                <a16:creationId xmlns:a16="http://schemas.microsoft.com/office/drawing/2014/main" id="{2BA9986A-D752-6675-5CCD-AC76BEA5F5E0}"/>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534402CF-7E88-FC95-8DB4-22034ED2DC91}"/>
              </a:ext>
            </a:extLst>
          </p:cNvPr>
          <p:cNvSpPr>
            <a:spLocks noGrp="1"/>
          </p:cNvSpPr>
          <p:nvPr>
            <p:ph type="title"/>
          </p:nvPr>
        </p:nvSpPr>
        <p:spPr/>
        <p:txBody>
          <a:bodyPr/>
          <a:lstStyle/>
          <a:p>
            <a:pPr eaLnBrk="1" hangingPunct="1"/>
            <a:r>
              <a:rPr lang="en-US" altLang="fi-FI"/>
              <a:t>Neo-realists on War</a:t>
            </a:r>
          </a:p>
        </p:txBody>
      </p:sp>
      <p:sp>
        <p:nvSpPr>
          <p:cNvPr id="3" name="Content Placeholder 2">
            <a:extLst>
              <a:ext uri="{FF2B5EF4-FFF2-40B4-BE49-F238E27FC236}">
                <a16:creationId xmlns:a16="http://schemas.microsoft.com/office/drawing/2014/main" id="{578C1BAE-EC37-D6A9-7939-9B0A8322F760}"/>
              </a:ext>
            </a:extLst>
          </p:cNvPr>
          <p:cNvSpPr>
            <a:spLocks noGrp="1"/>
          </p:cNvSpPr>
          <p:nvPr>
            <p:ph idx="1"/>
          </p:nvPr>
        </p:nvSpPr>
        <p:spPr/>
        <p:txBody>
          <a:bodyPr/>
          <a:lstStyle/>
          <a:p>
            <a:pPr eaLnBrk="1" hangingPunct="1"/>
            <a:r>
              <a:rPr lang="en-US" altLang="fi-FI"/>
              <a:t>Neo-realists believe war is inevitable because of the anarchic international system that forces states to rely on self-help. </a:t>
            </a:r>
          </a:p>
          <a:p>
            <a:pPr eaLnBrk="1" hangingPunct="1"/>
            <a:r>
              <a:rPr lang="en-US" altLang="fi-FI"/>
              <a:t>Offensive realists in particular believe that regardless of constitutional or governmental structures states seek to maximize power. </a:t>
            </a:r>
          </a:p>
          <a:p>
            <a:pPr eaLnBrk="1" hangingPunct="1"/>
            <a:r>
              <a:rPr lang="en-US" altLang="fi-FI"/>
              <a:t>This suggests that international relations are to be characterized by a restless struggle for advantage, with military conflict being an unavoidable fact of life. </a:t>
            </a:r>
          </a:p>
          <a:p>
            <a:pPr eaLnBrk="1" hangingPunct="1"/>
            <a:r>
              <a:rPr lang="en-US" altLang="fi-FI"/>
              <a:t>Security dilemma</a:t>
            </a:r>
          </a:p>
        </p:txBody>
      </p:sp>
      <p:sp>
        <p:nvSpPr>
          <p:cNvPr id="4" name="Footer Placeholder 3">
            <a:extLst>
              <a:ext uri="{FF2B5EF4-FFF2-40B4-BE49-F238E27FC236}">
                <a16:creationId xmlns:a16="http://schemas.microsoft.com/office/drawing/2014/main" id="{43293CA3-DC36-E211-D1AF-9F97A14021DB}"/>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9F33EB1B-21BB-DACC-3398-6C36E032B684}"/>
              </a:ext>
            </a:extLst>
          </p:cNvPr>
          <p:cNvSpPr>
            <a:spLocks noGrp="1"/>
          </p:cNvSpPr>
          <p:nvPr>
            <p:ph type="title"/>
          </p:nvPr>
        </p:nvSpPr>
        <p:spPr/>
        <p:txBody>
          <a:bodyPr/>
          <a:lstStyle/>
          <a:p>
            <a:pPr eaLnBrk="1" hangingPunct="1"/>
            <a:r>
              <a:rPr lang="en-US" altLang="fi-FI" b="1"/>
              <a:t>Marxists</a:t>
            </a:r>
            <a:r>
              <a:rPr lang="en-US" altLang="fi-FI"/>
              <a:t> on War</a:t>
            </a:r>
          </a:p>
        </p:txBody>
      </p:sp>
      <p:sp>
        <p:nvSpPr>
          <p:cNvPr id="3" name="Content Placeholder 2">
            <a:extLst>
              <a:ext uri="{FF2B5EF4-FFF2-40B4-BE49-F238E27FC236}">
                <a16:creationId xmlns:a16="http://schemas.microsoft.com/office/drawing/2014/main" id="{C8ABB0DC-E5EB-E1A9-C22B-27C4C3E88B2A}"/>
              </a:ext>
            </a:extLst>
          </p:cNvPr>
          <p:cNvSpPr>
            <a:spLocks noGrp="1"/>
          </p:cNvSpPr>
          <p:nvPr>
            <p:ph idx="1"/>
          </p:nvPr>
        </p:nvSpPr>
        <p:spPr/>
        <p:txBody>
          <a:bodyPr/>
          <a:lstStyle/>
          <a:p>
            <a:pPr eaLnBrk="1" hangingPunct="1"/>
            <a:r>
              <a:rPr lang="en-US" altLang="fi-FI"/>
              <a:t>Marxists view war as a consequence of the international dynamics of the capitalist system. </a:t>
            </a:r>
          </a:p>
          <a:p>
            <a:pPr eaLnBrk="1" hangingPunct="1"/>
            <a:r>
              <a:rPr lang="en-US" altLang="fi-FI"/>
              <a:t>They believe capitalist states will inevitably come into conflict with one another as each is forced to expand in the hope of maintain profit levels by gaining control over new markets, raw materials or supplies of cheap labour. </a:t>
            </a:r>
          </a:p>
        </p:txBody>
      </p:sp>
      <p:sp>
        <p:nvSpPr>
          <p:cNvPr id="4" name="Footer Placeholder 3">
            <a:extLst>
              <a:ext uri="{FF2B5EF4-FFF2-40B4-BE49-F238E27FC236}">
                <a16:creationId xmlns:a16="http://schemas.microsoft.com/office/drawing/2014/main" id="{4778E8BE-3C94-9D23-C9F5-97FFFF7BFF4F}"/>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5B135486-154D-C404-376A-895924458DCD}"/>
              </a:ext>
            </a:extLst>
          </p:cNvPr>
          <p:cNvSpPr>
            <a:spLocks noGrp="1"/>
          </p:cNvSpPr>
          <p:nvPr>
            <p:ph type="title"/>
          </p:nvPr>
        </p:nvSpPr>
        <p:spPr/>
        <p:txBody>
          <a:bodyPr/>
          <a:lstStyle/>
          <a:p>
            <a:pPr eaLnBrk="1" hangingPunct="1"/>
            <a:r>
              <a:rPr lang="en-US" altLang="fi-FI"/>
              <a:t> How to define war?</a:t>
            </a:r>
          </a:p>
        </p:txBody>
      </p:sp>
      <p:sp>
        <p:nvSpPr>
          <p:cNvPr id="3" name="Content Placeholder 2">
            <a:extLst>
              <a:ext uri="{FF2B5EF4-FFF2-40B4-BE49-F238E27FC236}">
                <a16:creationId xmlns:a16="http://schemas.microsoft.com/office/drawing/2014/main" id="{96E6164F-228E-BEA8-6D1D-2619B80FCBDB}"/>
              </a:ext>
            </a:extLst>
          </p:cNvPr>
          <p:cNvSpPr>
            <a:spLocks noGrp="1"/>
          </p:cNvSpPr>
          <p:nvPr>
            <p:ph idx="1"/>
          </p:nvPr>
        </p:nvSpPr>
        <p:spPr/>
        <p:txBody>
          <a:bodyPr/>
          <a:lstStyle/>
          <a:p>
            <a:pPr eaLnBrk="1" hangingPunct="1"/>
            <a:r>
              <a:rPr lang="en-US" altLang="fi-FI"/>
              <a:t>In Clausewitz’s view, all wars have the same ‘objective’ character’: “War is merely a continuation of politics (or policy) by other means.”</a:t>
            </a:r>
          </a:p>
          <a:p>
            <a:pPr eaLnBrk="1" hangingPunct="1"/>
            <a:r>
              <a:rPr lang="en-US" altLang="fi-FI"/>
              <a:t>War is therefore a means to an end, a way of forcing an opponent to submit to one’s will. </a:t>
            </a:r>
          </a:p>
          <a:p>
            <a:pPr eaLnBrk="1" hangingPunct="1"/>
            <a:r>
              <a:rPr lang="en-US" altLang="fi-FI"/>
              <a:t>Both war and peace are characterized by the rational pursuit of self-interest, and therefore by conflict; the only difference between them is the means selected to achieve one’s goals. </a:t>
            </a:r>
          </a:p>
          <a:p>
            <a:pPr eaLnBrk="1" hangingPunct="1"/>
            <a:r>
              <a:rPr lang="en-US" altLang="fi-FI"/>
              <a:t>States thus go to war when they calculate that it is in their interest to do so. </a:t>
            </a:r>
          </a:p>
          <a:p>
            <a:pPr eaLnBrk="1" hangingPunct="1"/>
            <a:endParaRPr lang="en-US" altLang="fi-FI"/>
          </a:p>
        </p:txBody>
      </p:sp>
      <p:sp>
        <p:nvSpPr>
          <p:cNvPr id="4" name="Footer Placeholder 3">
            <a:extLst>
              <a:ext uri="{FF2B5EF4-FFF2-40B4-BE49-F238E27FC236}">
                <a16:creationId xmlns:a16="http://schemas.microsoft.com/office/drawing/2014/main" id="{F1DDFF5C-83CB-423A-C74D-FFA17578CD45}"/>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Otsikko 1">
            <a:extLst>
              <a:ext uri="{FF2B5EF4-FFF2-40B4-BE49-F238E27FC236}">
                <a16:creationId xmlns:a16="http://schemas.microsoft.com/office/drawing/2014/main" id="{0930C8AD-30D2-D971-BE0F-D3624B3E2849}"/>
              </a:ext>
            </a:extLst>
          </p:cNvPr>
          <p:cNvSpPr>
            <a:spLocks noGrp="1"/>
          </p:cNvSpPr>
          <p:nvPr>
            <p:ph type="title"/>
          </p:nvPr>
        </p:nvSpPr>
        <p:spPr/>
        <p:txBody>
          <a:bodyPr/>
          <a:lstStyle/>
          <a:p>
            <a:pPr eaLnBrk="1" hangingPunct="1"/>
            <a:endParaRPr lang="fi-FI" altLang="fi-FI"/>
          </a:p>
        </p:txBody>
      </p:sp>
      <p:sp>
        <p:nvSpPr>
          <p:cNvPr id="46082" name="Sisällön paikkamerkki 2">
            <a:extLst>
              <a:ext uri="{FF2B5EF4-FFF2-40B4-BE49-F238E27FC236}">
                <a16:creationId xmlns:a16="http://schemas.microsoft.com/office/drawing/2014/main" id="{5D5B0FB7-62E4-92B7-C950-7F85FB668717}"/>
              </a:ext>
            </a:extLst>
          </p:cNvPr>
          <p:cNvSpPr>
            <a:spLocks noGrp="1"/>
          </p:cNvSpPr>
          <p:nvPr>
            <p:ph idx="1"/>
          </p:nvPr>
        </p:nvSpPr>
        <p:spPr/>
        <p:txBody>
          <a:bodyPr/>
          <a:lstStyle/>
          <a:p>
            <a:pPr eaLnBrk="1" hangingPunct="1"/>
            <a:r>
              <a:rPr lang="en-US" altLang="fi-FI"/>
              <a:t>Hegemonic war: war that is fought to establish dominance of the entire world order by restructuring the global balance of power.</a:t>
            </a:r>
          </a:p>
          <a:p>
            <a:pPr eaLnBrk="1" hangingPunct="1"/>
            <a:r>
              <a:rPr lang="en-US" altLang="fi-FI"/>
              <a:t>Guerrilla war: (Spanish) Literally, ‘little war’; an insurgency or ‘people’s’ war, fought by irregular troops using tactics that are suited to the terrain and emphasize mobility and surprise rather than superior firepower.</a:t>
            </a:r>
          </a:p>
          <a:p>
            <a:pPr eaLnBrk="1" hangingPunct="1"/>
            <a:endParaRPr lang="en-US" altLang="fi-FI"/>
          </a:p>
          <a:p>
            <a:pPr eaLnBrk="1" hangingPunct="1"/>
            <a:endParaRPr lang="en-US" altLang="fi-FI"/>
          </a:p>
        </p:txBody>
      </p:sp>
      <p:sp>
        <p:nvSpPr>
          <p:cNvPr id="4" name="Alatunnisteen paikkamerkki 3">
            <a:extLst>
              <a:ext uri="{FF2B5EF4-FFF2-40B4-BE49-F238E27FC236}">
                <a16:creationId xmlns:a16="http://schemas.microsoft.com/office/drawing/2014/main" id="{23CBFBB8-C523-C72D-863A-B3C1C148A52A}"/>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Otsikko 1">
            <a:extLst>
              <a:ext uri="{FF2B5EF4-FFF2-40B4-BE49-F238E27FC236}">
                <a16:creationId xmlns:a16="http://schemas.microsoft.com/office/drawing/2014/main" id="{8FDC04B0-3A7F-51FC-7F52-37D28A041688}"/>
              </a:ext>
            </a:extLst>
          </p:cNvPr>
          <p:cNvSpPr>
            <a:spLocks noGrp="1"/>
          </p:cNvSpPr>
          <p:nvPr>
            <p:ph type="title"/>
          </p:nvPr>
        </p:nvSpPr>
        <p:spPr/>
        <p:txBody>
          <a:bodyPr/>
          <a:lstStyle/>
          <a:p>
            <a:pPr eaLnBrk="1" hangingPunct="1"/>
            <a:r>
              <a:rPr lang="en-US" altLang="fi-FI"/>
              <a:t>To what extent is the definition of peace influenced by people´s </a:t>
            </a:r>
          </a:p>
        </p:txBody>
      </p:sp>
      <p:sp>
        <p:nvSpPr>
          <p:cNvPr id="18434" name="Sisällön paikkamerkki 2">
            <a:extLst>
              <a:ext uri="{FF2B5EF4-FFF2-40B4-BE49-F238E27FC236}">
                <a16:creationId xmlns:a16="http://schemas.microsoft.com/office/drawing/2014/main" id="{43B5072E-317A-4D76-2B43-2FD0191CBECA}"/>
              </a:ext>
            </a:extLst>
          </p:cNvPr>
          <p:cNvSpPr>
            <a:spLocks noGrp="1"/>
          </p:cNvSpPr>
          <p:nvPr>
            <p:ph idx="1"/>
          </p:nvPr>
        </p:nvSpPr>
        <p:spPr/>
        <p:txBody>
          <a:bodyPr/>
          <a:lstStyle/>
          <a:p>
            <a:pPr eaLnBrk="1" hangingPunct="1">
              <a:lnSpc>
                <a:spcPct val="100000"/>
              </a:lnSpc>
              <a:spcBef>
                <a:spcPct val="0"/>
              </a:spcBef>
            </a:pPr>
            <a:r>
              <a:rPr lang="en-US" altLang="fi-FI"/>
              <a:t>Position?</a:t>
            </a:r>
          </a:p>
          <a:p>
            <a:pPr eaLnBrk="1" hangingPunct="1">
              <a:lnSpc>
                <a:spcPct val="100000"/>
              </a:lnSpc>
              <a:spcBef>
                <a:spcPct val="0"/>
              </a:spcBef>
            </a:pPr>
            <a:r>
              <a:rPr lang="en-US" altLang="fi-FI"/>
              <a:t>Interest?</a:t>
            </a:r>
          </a:p>
          <a:p>
            <a:pPr eaLnBrk="1" hangingPunct="1">
              <a:lnSpc>
                <a:spcPct val="100000"/>
              </a:lnSpc>
              <a:spcBef>
                <a:spcPct val="0"/>
              </a:spcBef>
            </a:pPr>
            <a:r>
              <a:rPr lang="en-US" altLang="fi-FI"/>
              <a:t>Culture?</a:t>
            </a:r>
          </a:p>
          <a:p>
            <a:pPr eaLnBrk="1" hangingPunct="1">
              <a:lnSpc>
                <a:spcPct val="100000"/>
              </a:lnSpc>
              <a:spcBef>
                <a:spcPct val="0"/>
              </a:spcBef>
            </a:pPr>
            <a:r>
              <a:rPr lang="en-US" altLang="fi-FI"/>
              <a:t>Aims?</a:t>
            </a:r>
          </a:p>
          <a:p>
            <a:pPr eaLnBrk="1" hangingPunct="1">
              <a:lnSpc>
                <a:spcPct val="100000"/>
              </a:lnSpc>
              <a:spcBef>
                <a:spcPct val="0"/>
              </a:spcBef>
            </a:pPr>
            <a:r>
              <a:rPr lang="en-US" altLang="fi-FI"/>
              <a:t>Contextual situation?</a:t>
            </a:r>
          </a:p>
          <a:p>
            <a:pPr eaLnBrk="1" hangingPunct="1">
              <a:lnSpc>
                <a:spcPct val="100000"/>
              </a:lnSpc>
              <a:spcBef>
                <a:spcPct val="0"/>
              </a:spcBef>
            </a:pPr>
            <a:r>
              <a:rPr lang="en-US" altLang="fi-FI"/>
              <a:t>Definition of other terms ?</a:t>
            </a:r>
          </a:p>
        </p:txBody>
      </p:sp>
      <p:sp>
        <p:nvSpPr>
          <p:cNvPr id="4" name="Alatunnisteen paikkamerkki 3">
            <a:extLst>
              <a:ext uri="{FF2B5EF4-FFF2-40B4-BE49-F238E27FC236}">
                <a16:creationId xmlns:a16="http://schemas.microsoft.com/office/drawing/2014/main" id="{CD8804B4-DB15-836C-2692-364C06A45B5B}"/>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7EB322E6-3505-6169-6055-1FD4103E210A}"/>
              </a:ext>
            </a:extLst>
          </p:cNvPr>
          <p:cNvSpPr>
            <a:spLocks noGrp="1"/>
          </p:cNvSpPr>
          <p:nvPr>
            <p:ph type="title"/>
          </p:nvPr>
        </p:nvSpPr>
        <p:spPr/>
        <p:txBody>
          <a:bodyPr/>
          <a:lstStyle/>
          <a:p>
            <a:pPr eaLnBrk="1" hangingPunct="1"/>
            <a:r>
              <a:rPr lang="en-US" altLang="fi-FI"/>
              <a:t>From ‘old’ wars to ‘new’ wars</a:t>
            </a:r>
          </a:p>
        </p:txBody>
      </p:sp>
      <p:sp>
        <p:nvSpPr>
          <p:cNvPr id="3" name="Content Placeholder 2">
            <a:extLst>
              <a:ext uri="{FF2B5EF4-FFF2-40B4-BE49-F238E27FC236}">
                <a16:creationId xmlns:a16="http://schemas.microsoft.com/office/drawing/2014/main" id="{7DCA4F65-4A67-BB5E-B647-C617AA433A8C}"/>
              </a:ext>
            </a:extLst>
          </p:cNvPr>
          <p:cNvSpPr>
            <a:spLocks noGrp="1"/>
          </p:cNvSpPr>
          <p:nvPr>
            <p:ph idx="1"/>
          </p:nvPr>
        </p:nvSpPr>
        <p:spPr/>
        <p:txBody>
          <a:bodyPr rtlCol="0">
            <a:normAutofit/>
          </a:bodyPr>
          <a:lstStyle/>
          <a:p>
            <a:pPr marL="0" indent="0" eaLnBrk="1" fontAlgn="auto" hangingPunct="1">
              <a:spcAft>
                <a:spcPts val="0"/>
              </a:spcAft>
              <a:buFont typeface="Arial"/>
              <a:buNone/>
              <a:defRPr/>
            </a:pPr>
            <a:r>
              <a:rPr lang="en-US" dirty="0"/>
              <a:t>Features of ‘new’ wars</a:t>
            </a:r>
          </a:p>
          <a:p>
            <a:pPr eaLnBrk="1" fontAlgn="auto" hangingPunct="1">
              <a:spcAft>
                <a:spcPts val="0"/>
              </a:spcAft>
              <a:buFont typeface="Arial"/>
              <a:buChar char="•"/>
              <a:defRPr/>
            </a:pPr>
            <a:r>
              <a:rPr lang="en-US" dirty="0"/>
              <a:t>The tend to be civil wars rather than inter-state wars</a:t>
            </a:r>
          </a:p>
          <a:p>
            <a:pPr eaLnBrk="1" fontAlgn="auto" hangingPunct="1">
              <a:spcAft>
                <a:spcPts val="0"/>
              </a:spcAft>
              <a:buFont typeface="Arial"/>
              <a:buChar char="•"/>
              <a:defRPr/>
            </a:pPr>
            <a:r>
              <a:rPr lang="en-US" dirty="0"/>
              <a:t>Issues of identity are usually prominent</a:t>
            </a:r>
          </a:p>
          <a:p>
            <a:pPr eaLnBrk="1" fontAlgn="auto" hangingPunct="1">
              <a:spcAft>
                <a:spcPts val="0"/>
              </a:spcAft>
              <a:buFont typeface="Arial"/>
              <a:buChar char="•"/>
              <a:defRPr/>
            </a:pPr>
            <a:r>
              <a:rPr lang="en-US" dirty="0"/>
              <a:t>War are asymmetrical, often fought between unequal parties</a:t>
            </a:r>
          </a:p>
          <a:p>
            <a:pPr eaLnBrk="1" fontAlgn="auto" hangingPunct="1">
              <a:spcAft>
                <a:spcPts val="0"/>
              </a:spcAft>
              <a:buFont typeface="Arial"/>
              <a:buChar char="•"/>
              <a:defRPr/>
            </a:pPr>
            <a:r>
              <a:rPr lang="en-US" dirty="0"/>
              <a:t>The civilian/military distinction has broken down</a:t>
            </a:r>
          </a:p>
          <a:p>
            <a:pPr eaLnBrk="1" fontAlgn="auto" hangingPunct="1">
              <a:spcAft>
                <a:spcPts val="0"/>
              </a:spcAft>
              <a:buFont typeface="Arial"/>
              <a:buChar char="•"/>
              <a:defRPr/>
            </a:pPr>
            <a:r>
              <a:rPr lang="en-US" dirty="0"/>
              <a:t>They are more barbaric than ‘old’ wars</a:t>
            </a:r>
          </a:p>
          <a:p>
            <a:pPr eaLnBrk="1" fontAlgn="auto" hangingPunct="1">
              <a:spcAft>
                <a:spcPts val="0"/>
              </a:spcAft>
              <a:buFont typeface="Arial"/>
              <a:buChar char="•"/>
              <a:defRPr/>
            </a:pPr>
            <a:endParaRPr lang="en-US" dirty="0"/>
          </a:p>
        </p:txBody>
      </p:sp>
      <p:sp>
        <p:nvSpPr>
          <p:cNvPr id="4" name="Footer Placeholder 3">
            <a:extLst>
              <a:ext uri="{FF2B5EF4-FFF2-40B4-BE49-F238E27FC236}">
                <a16:creationId xmlns:a16="http://schemas.microsoft.com/office/drawing/2014/main" id="{BCA4CAC1-FF18-8BFE-C580-3BF8418C6677}"/>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Otsikko 1">
            <a:extLst>
              <a:ext uri="{FF2B5EF4-FFF2-40B4-BE49-F238E27FC236}">
                <a16:creationId xmlns:a16="http://schemas.microsoft.com/office/drawing/2014/main" id="{56A1BE77-A3BF-4656-A187-EF0B3D62090C}"/>
              </a:ext>
            </a:extLst>
          </p:cNvPr>
          <p:cNvSpPr>
            <a:spLocks noGrp="1"/>
          </p:cNvSpPr>
          <p:nvPr>
            <p:ph type="title"/>
          </p:nvPr>
        </p:nvSpPr>
        <p:spPr/>
        <p:txBody>
          <a:bodyPr/>
          <a:lstStyle/>
          <a:p>
            <a:pPr eaLnBrk="1" hangingPunct="1"/>
            <a:r>
              <a:rPr lang="en-US" altLang="fi-FI"/>
              <a:t>Civil wars rather than inter-state wars</a:t>
            </a:r>
          </a:p>
        </p:txBody>
      </p:sp>
      <p:sp>
        <p:nvSpPr>
          <p:cNvPr id="48130" name="Sisällön paikkamerkki 2">
            <a:extLst>
              <a:ext uri="{FF2B5EF4-FFF2-40B4-BE49-F238E27FC236}">
                <a16:creationId xmlns:a16="http://schemas.microsoft.com/office/drawing/2014/main" id="{8AC02EF9-18D8-37FF-D120-C2BF12D69EC3}"/>
              </a:ext>
            </a:extLst>
          </p:cNvPr>
          <p:cNvSpPr>
            <a:spLocks noGrp="1"/>
          </p:cNvSpPr>
          <p:nvPr>
            <p:ph idx="1"/>
          </p:nvPr>
        </p:nvSpPr>
        <p:spPr/>
        <p:txBody>
          <a:bodyPr/>
          <a:lstStyle/>
          <a:p>
            <a:pPr eaLnBrk="1" hangingPunct="1"/>
            <a:r>
              <a:rPr lang="en-US" altLang="fi-FI"/>
              <a:t>About 95 % of armed conflicts since the mid 1980´s have been conflicts within states, not between the states</a:t>
            </a:r>
          </a:p>
          <a:p>
            <a:pPr eaLnBrk="1" hangingPunct="1"/>
            <a:r>
              <a:rPr lang="en-US" altLang="fi-FI" i="1"/>
              <a:t>Possible causes:</a:t>
            </a:r>
          </a:p>
          <a:p>
            <a:pPr eaLnBrk="1" hangingPunct="1"/>
            <a:r>
              <a:rPr lang="en-US" altLang="fi-FI"/>
              <a:t>Spread of democracy</a:t>
            </a:r>
          </a:p>
          <a:p>
            <a:pPr eaLnBrk="1" hangingPunct="1"/>
            <a:r>
              <a:rPr lang="en-US" altLang="fi-FI"/>
              <a:t>Advance of globalization</a:t>
            </a:r>
          </a:p>
          <a:p>
            <a:pPr eaLnBrk="1" hangingPunct="1"/>
            <a:r>
              <a:rPr lang="en-US" altLang="fi-FI"/>
              <a:t>Changing moral attitudes to war often linked to the role of the UN</a:t>
            </a:r>
          </a:p>
          <a:p>
            <a:pPr eaLnBrk="1" hangingPunct="1"/>
            <a:r>
              <a:rPr lang="en-US" altLang="fi-FI"/>
              <a:t>Development of weapons technology, especially nuclear weapons</a:t>
            </a:r>
          </a:p>
        </p:txBody>
      </p:sp>
      <p:sp>
        <p:nvSpPr>
          <p:cNvPr id="4" name="Alatunnisteen paikkamerkki 3">
            <a:extLst>
              <a:ext uri="{FF2B5EF4-FFF2-40B4-BE49-F238E27FC236}">
                <a16:creationId xmlns:a16="http://schemas.microsoft.com/office/drawing/2014/main" id="{5B53C14F-EA56-3B0E-E4B0-F431E8B28307}"/>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3A2DE78F-DEE2-6E4B-AE43-9FFA22BA0BB2}"/>
              </a:ext>
            </a:extLst>
          </p:cNvPr>
          <p:cNvSpPr>
            <a:spLocks noGrp="1"/>
          </p:cNvSpPr>
          <p:nvPr>
            <p:ph type="title"/>
          </p:nvPr>
        </p:nvSpPr>
        <p:spPr/>
        <p:txBody>
          <a:bodyPr/>
          <a:lstStyle/>
          <a:p>
            <a:pPr eaLnBrk="1" hangingPunct="1"/>
            <a:r>
              <a:rPr lang="en-US" altLang="fi-FI"/>
              <a:t>  Civil Wars Rather than Inter-state Wars</a:t>
            </a:r>
          </a:p>
        </p:txBody>
      </p:sp>
      <p:sp>
        <p:nvSpPr>
          <p:cNvPr id="3" name="Content Placeholder 2">
            <a:extLst>
              <a:ext uri="{FF2B5EF4-FFF2-40B4-BE49-F238E27FC236}">
                <a16:creationId xmlns:a16="http://schemas.microsoft.com/office/drawing/2014/main" id="{330CBA5A-AA2C-E466-E693-B93887C0D6CB}"/>
              </a:ext>
            </a:extLst>
          </p:cNvPr>
          <p:cNvSpPr>
            <a:spLocks noGrp="1"/>
          </p:cNvSpPr>
          <p:nvPr>
            <p:ph idx="1"/>
          </p:nvPr>
        </p:nvSpPr>
        <p:spPr/>
        <p:txBody>
          <a:bodyPr/>
          <a:lstStyle/>
          <a:p>
            <a:pPr eaLnBrk="1" hangingPunct="1"/>
            <a:r>
              <a:rPr lang="en-US" altLang="fi-FI"/>
              <a:t>Civil wars are more common in the post-colonial world where colonization left a heritage of ethnic or tribal rivalry, economic underdevelopment and weak state power, hence the emergence of  </a:t>
            </a:r>
            <a:r>
              <a:rPr lang="en-US" altLang="fi-FI" b="1" i="1"/>
              <a:t>failed states</a:t>
            </a:r>
            <a:r>
              <a:rPr lang="en-US" altLang="fi-FI"/>
              <a:t>. </a:t>
            </a:r>
          </a:p>
          <a:p>
            <a:pPr eaLnBrk="1" hangingPunct="1"/>
            <a:r>
              <a:rPr lang="en-US" altLang="fi-FI"/>
              <a:t>See:  </a:t>
            </a:r>
            <a:r>
              <a:rPr lang="en-US" altLang="fi-FI">
                <a:hlinkClick r:id="rId2"/>
              </a:rPr>
              <a:t>http://fundforpeace.org/fsi/comparative-analysis/</a:t>
            </a:r>
            <a:endParaRPr lang="en-US" altLang="fi-FI"/>
          </a:p>
        </p:txBody>
      </p:sp>
      <p:sp>
        <p:nvSpPr>
          <p:cNvPr id="4" name="Footer Placeholder 3">
            <a:extLst>
              <a:ext uri="{FF2B5EF4-FFF2-40B4-BE49-F238E27FC236}">
                <a16:creationId xmlns:a16="http://schemas.microsoft.com/office/drawing/2014/main" id="{6B0D70B8-229A-7FCB-D917-8D48E395A26E}"/>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AEB642DF-0EE4-2191-1E06-4B5072B9BC6A}"/>
              </a:ext>
            </a:extLst>
          </p:cNvPr>
          <p:cNvSpPr>
            <a:spLocks noGrp="1"/>
          </p:cNvSpPr>
          <p:nvPr>
            <p:ph type="title"/>
          </p:nvPr>
        </p:nvSpPr>
        <p:spPr/>
        <p:txBody>
          <a:bodyPr/>
          <a:lstStyle/>
          <a:p>
            <a:pPr eaLnBrk="1" hangingPunct="1"/>
            <a:br>
              <a:rPr lang="en-US" altLang="fi-FI"/>
            </a:br>
            <a:r>
              <a:rPr lang="en-US" altLang="fi-FI"/>
              <a:t> Asymmetrical Nature of War</a:t>
            </a:r>
          </a:p>
        </p:txBody>
      </p:sp>
      <p:sp>
        <p:nvSpPr>
          <p:cNvPr id="3" name="Content Placeholder 2">
            <a:extLst>
              <a:ext uri="{FF2B5EF4-FFF2-40B4-BE49-F238E27FC236}">
                <a16:creationId xmlns:a16="http://schemas.microsoft.com/office/drawing/2014/main" id="{1301DFD4-B5A1-CE10-89A1-72385C8BDB84}"/>
              </a:ext>
            </a:extLst>
          </p:cNvPr>
          <p:cNvSpPr>
            <a:spLocks noGrp="1"/>
          </p:cNvSpPr>
          <p:nvPr>
            <p:ph idx="1"/>
          </p:nvPr>
        </p:nvSpPr>
        <p:spPr/>
        <p:txBody>
          <a:bodyPr/>
          <a:lstStyle/>
          <a:p>
            <a:pPr eaLnBrk="1" hangingPunct="1"/>
            <a:r>
              <a:rPr lang="en-US" altLang="fi-FI"/>
              <a:t>Previously interstate war took place between opponents at a relatively similar level of economic development</a:t>
            </a:r>
          </a:p>
          <a:p>
            <a:pPr eaLnBrk="1" hangingPunct="1"/>
            <a:r>
              <a:rPr lang="en-US" altLang="fi-FI"/>
              <a:t> Modern  </a:t>
            </a:r>
            <a:r>
              <a:rPr lang="en-US" altLang="fi-FI" b="1" i="1"/>
              <a:t>asymmetrical wars</a:t>
            </a:r>
            <a:r>
              <a:rPr lang="en-US" altLang="fi-FI" b="1"/>
              <a:t>:</a:t>
            </a:r>
            <a:r>
              <a:rPr lang="en-US" altLang="fi-FI"/>
              <a:t> industrially advanced and militarily sophisticated states against enemies that appear to be ‘third-rate’. </a:t>
            </a:r>
          </a:p>
          <a:p>
            <a:pPr eaLnBrk="1" hangingPunct="1"/>
            <a:r>
              <a:rPr lang="en-US" altLang="fi-FI"/>
              <a:t>Guerrilla warfare:  surprise attacks, through the use of small-scale raids, ambushes and attacks </a:t>
            </a:r>
          </a:p>
          <a:p>
            <a:pPr eaLnBrk="1" hangingPunct="1"/>
            <a:r>
              <a:rPr lang="en-US" altLang="fi-FI"/>
              <a:t>Also the use of terror tactics from IED ( Improvised explosive device) to suicide attacks (including the use of children) are a part of asymmetrical warfare. You never know who is the enemy? It is not simply a uniformed soldier; it could be a child pushing a wheelbarrow</a:t>
            </a:r>
          </a:p>
          <a:p>
            <a:pPr eaLnBrk="1" hangingPunct="1"/>
            <a:endParaRPr lang="en-US" altLang="fi-FI"/>
          </a:p>
          <a:p>
            <a:pPr eaLnBrk="1" hangingPunct="1"/>
            <a:endParaRPr lang="en-US" altLang="fi-FI"/>
          </a:p>
        </p:txBody>
      </p:sp>
      <p:sp>
        <p:nvSpPr>
          <p:cNvPr id="4" name="Footer Placeholder 3">
            <a:extLst>
              <a:ext uri="{FF2B5EF4-FFF2-40B4-BE49-F238E27FC236}">
                <a16:creationId xmlns:a16="http://schemas.microsoft.com/office/drawing/2014/main" id="{70DE69DC-79FE-0F8F-F0BA-1BC98028D366}"/>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8F6B2EAC-16F7-6842-8978-9D59E595F57E}"/>
              </a:ext>
            </a:extLst>
          </p:cNvPr>
          <p:cNvSpPr>
            <a:spLocks noGrp="1"/>
          </p:cNvSpPr>
          <p:nvPr>
            <p:ph type="title"/>
          </p:nvPr>
        </p:nvSpPr>
        <p:spPr/>
        <p:txBody>
          <a:bodyPr/>
          <a:lstStyle/>
          <a:p>
            <a:pPr eaLnBrk="1" hangingPunct="1"/>
            <a:r>
              <a:rPr lang="en-US" altLang="fi-FI"/>
              <a:t>Huntington’s Clash of Civilizations</a:t>
            </a:r>
          </a:p>
        </p:txBody>
      </p:sp>
      <p:sp>
        <p:nvSpPr>
          <p:cNvPr id="3" name="Content Placeholder 2">
            <a:extLst>
              <a:ext uri="{FF2B5EF4-FFF2-40B4-BE49-F238E27FC236}">
                <a16:creationId xmlns:a16="http://schemas.microsoft.com/office/drawing/2014/main" id="{FE58084A-FBC1-9B0A-9985-576BDBF736B3}"/>
              </a:ext>
            </a:extLst>
          </p:cNvPr>
          <p:cNvSpPr>
            <a:spLocks noGrp="1"/>
          </p:cNvSpPr>
          <p:nvPr>
            <p:ph idx="1"/>
          </p:nvPr>
        </p:nvSpPr>
        <p:spPr/>
        <p:txBody>
          <a:bodyPr/>
          <a:lstStyle/>
          <a:p>
            <a:pPr eaLnBrk="1" hangingPunct="1"/>
            <a:r>
              <a:rPr lang="en-US" altLang="fi-FI"/>
              <a:t>Samuel Huntington (1993) in his ”clash of civilizations” thesis argued that the 21</a:t>
            </a:r>
            <a:r>
              <a:rPr lang="en-US" altLang="fi-FI" baseline="30000"/>
              <a:t>st</a:t>
            </a:r>
            <a:r>
              <a:rPr lang="en-US" altLang="fi-FI"/>
              <a:t> century would see conflict not between ideology or as a result of economics, but instead because of culture. </a:t>
            </a:r>
          </a:p>
          <a:p>
            <a:pPr eaLnBrk="1" hangingPunct="1"/>
            <a:r>
              <a:rPr lang="en-US" altLang="fi-FI"/>
              <a:t>His thesis gained traction after 9/11 where global terrorism was seen as a symptom of an emerging “clash of civilizations”.</a:t>
            </a:r>
          </a:p>
          <a:p>
            <a:pPr eaLnBrk="1" hangingPunct="1"/>
            <a:r>
              <a:rPr lang="en-US" altLang="fi-FI"/>
              <a:t>Was viewed as a realist because he saw traditional power driven states as the key factors on the world stage.</a:t>
            </a:r>
          </a:p>
          <a:p>
            <a:pPr eaLnBrk="1" hangingPunct="1"/>
            <a:r>
              <a:rPr lang="en-US" altLang="fi-FI"/>
              <a:t>This conflicted with the growing neoliberal notion of interdependence and globalization. </a:t>
            </a:r>
          </a:p>
          <a:p>
            <a:pPr eaLnBrk="1" hangingPunct="1"/>
            <a:endParaRPr lang="en-US" altLang="fi-FI"/>
          </a:p>
        </p:txBody>
      </p:sp>
      <p:sp>
        <p:nvSpPr>
          <p:cNvPr id="4" name="Footer Placeholder 3">
            <a:extLst>
              <a:ext uri="{FF2B5EF4-FFF2-40B4-BE49-F238E27FC236}">
                <a16:creationId xmlns:a16="http://schemas.microsoft.com/office/drawing/2014/main" id="{9195B361-AB28-C71B-2C6B-D8BE43DBB87A}"/>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4B580509-78F6-52F0-7539-1E2DC30304C7}"/>
              </a:ext>
            </a:extLst>
          </p:cNvPr>
          <p:cNvSpPr>
            <a:spLocks noGrp="1"/>
          </p:cNvSpPr>
          <p:nvPr>
            <p:ph type="title"/>
          </p:nvPr>
        </p:nvSpPr>
        <p:spPr/>
        <p:txBody>
          <a:bodyPr/>
          <a:lstStyle/>
          <a:p>
            <a:pPr eaLnBrk="1" hangingPunct="1"/>
            <a:r>
              <a:rPr lang="en-US" altLang="fi-FI"/>
              <a:t>The Security Dilemma</a:t>
            </a:r>
          </a:p>
        </p:txBody>
      </p:sp>
      <p:sp>
        <p:nvSpPr>
          <p:cNvPr id="3" name="Content Placeholder 2">
            <a:extLst>
              <a:ext uri="{FF2B5EF4-FFF2-40B4-BE49-F238E27FC236}">
                <a16:creationId xmlns:a16="http://schemas.microsoft.com/office/drawing/2014/main" id="{3C90C0DA-B9A7-2057-CBA1-8E457C937DC6}"/>
              </a:ext>
            </a:extLst>
          </p:cNvPr>
          <p:cNvSpPr>
            <a:spLocks noGrp="1"/>
          </p:cNvSpPr>
          <p:nvPr>
            <p:ph idx="1"/>
          </p:nvPr>
        </p:nvSpPr>
        <p:spPr>
          <a:xfrm>
            <a:off x="838200" y="1428750"/>
            <a:ext cx="10515600" cy="4748213"/>
          </a:xfrm>
        </p:spPr>
        <p:txBody>
          <a:bodyPr/>
          <a:lstStyle/>
          <a:p>
            <a:pPr eaLnBrk="1" hangingPunct="1"/>
            <a:r>
              <a:rPr lang="en-US" altLang="fi-FI"/>
              <a:t> a condition in which actions taken by one actor to improve national security are interpreted as aggressive by other actors, thereby provoking military counter-moves. </a:t>
            </a:r>
          </a:p>
          <a:p>
            <a:pPr eaLnBrk="1" hangingPunct="1"/>
            <a:r>
              <a:rPr lang="en-US" altLang="fi-FI"/>
              <a:t>1)  </a:t>
            </a:r>
            <a:r>
              <a:rPr lang="en-US" altLang="fi-FI" i="1"/>
              <a:t>dilemma of interpretation</a:t>
            </a:r>
            <a:r>
              <a:rPr lang="en-US" altLang="fi-FI"/>
              <a:t> – what are the motives, intentions and capabilities of others in building up military power? </a:t>
            </a:r>
          </a:p>
          <a:p>
            <a:pPr eaLnBrk="1" hangingPunct="1"/>
            <a:r>
              <a:rPr lang="en-US" altLang="fi-FI"/>
              <a:t>2) Second, there is a dilemma of response – should they react in kind  in a militarily confrontational manner, or should they seek to signal reassurance and attempt to defuse tension?</a:t>
            </a:r>
          </a:p>
          <a:p>
            <a:pPr eaLnBrk="1" hangingPunct="1"/>
            <a:endParaRPr lang="en-US" altLang="fi-FI"/>
          </a:p>
        </p:txBody>
      </p:sp>
      <p:sp>
        <p:nvSpPr>
          <p:cNvPr id="4" name="Footer Placeholder 3">
            <a:extLst>
              <a:ext uri="{FF2B5EF4-FFF2-40B4-BE49-F238E27FC236}">
                <a16:creationId xmlns:a16="http://schemas.microsoft.com/office/drawing/2014/main" id="{11AD1AEF-967B-624F-EF2E-E96954049FF7}"/>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CEA64481-78B4-E898-3ED2-CF990DFD87B8}"/>
              </a:ext>
            </a:extLst>
          </p:cNvPr>
          <p:cNvSpPr>
            <a:spLocks noGrp="1"/>
          </p:cNvSpPr>
          <p:nvPr>
            <p:ph type="title"/>
          </p:nvPr>
        </p:nvSpPr>
        <p:spPr/>
        <p:txBody>
          <a:bodyPr/>
          <a:lstStyle/>
          <a:p>
            <a:pPr eaLnBrk="1" hangingPunct="1"/>
            <a:r>
              <a:rPr lang="en-US" altLang="fi-FI"/>
              <a:t>Johan Galtung – Defining Violence</a:t>
            </a:r>
          </a:p>
        </p:txBody>
      </p:sp>
      <p:sp>
        <p:nvSpPr>
          <p:cNvPr id="53250" name="Content Placeholder 2">
            <a:extLst>
              <a:ext uri="{FF2B5EF4-FFF2-40B4-BE49-F238E27FC236}">
                <a16:creationId xmlns:a16="http://schemas.microsoft.com/office/drawing/2014/main" id="{6FF26E60-E3FA-A76F-7F39-53B97B8D0174}"/>
              </a:ext>
            </a:extLst>
          </p:cNvPr>
          <p:cNvSpPr>
            <a:spLocks noGrp="1"/>
          </p:cNvSpPr>
          <p:nvPr>
            <p:ph idx="1"/>
          </p:nvPr>
        </p:nvSpPr>
        <p:spPr/>
        <p:txBody>
          <a:bodyPr/>
          <a:lstStyle/>
          <a:p>
            <a:pPr eaLnBrk="1" hangingPunct="1"/>
            <a:r>
              <a:rPr lang="en-US" altLang="fi-FI"/>
              <a:t> “I see violence as avoidable insults to basic human needs, and more generally to </a:t>
            </a:r>
            <a:r>
              <a:rPr lang="en-US" altLang="fi-FI" i="1"/>
              <a:t>life, </a:t>
            </a:r>
            <a:r>
              <a:rPr lang="en-US" altLang="fi-FI"/>
              <a:t>lowering the real level of needs satisfaction below what is potentially possible. Threats of violence are also violence”</a:t>
            </a:r>
          </a:p>
          <a:p>
            <a:pPr eaLnBrk="1" hangingPunct="1"/>
            <a:r>
              <a:rPr lang="en-US" altLang="fi-FI"/>
              <a:t>The five classes of basic needs</a:t>
            </a:r>
          </a:p>
          <a:p>
            <a:pPr lvl="1" eaLnBrk="1" hangingPunct="1"/>
            <a:r>
              <a:rPr lang="en-US" altLang="fi-FI" i="1"/>
              <a:t>survival needs </a:t>
            </a:r>
          </a:p>
          <a:p>
            <a:pPr lvl="1" eaLnBrk="1" hangingPunct="1"/>
            <a:r>
              <a:rPr lang="en-US" altLang="fi-FI" i="1"/>
              <a:t>well-being needs </a:t>
            </a:r>
          </a:p>
          <a:p>
            <a:pPr lvl="1" eaLnBrk="1" hangingPunct="1"/>
            <a:r>
              <a:rPr lang="en-US" altLang="fi-FI" i="1"/>
              <a:t>identity, meaning needs </a:t>
            </a:r>
          </a:p>
          <a:p>
            <a:pPr lvl="1" eaLnBrk="1" hangingPunct="1"/>
            <a:r>
              <a:rPr lang="en-US" altLang="fi-FI" i="1"/>
              <a:t>freedom needs</a:t>
            </a:r>
          </a:p>
          <a:p>
            <a:pPr lvl="1" eaLnBrk="1" hangingPunct="1"/>
            <a:r>
              <a:rPr lang="en-US" altLang="fi-FI" i="1"/>
              <a:t>Ecological balance</a:t>
            </a:r>
          </a:p>
          <a:p>
            <a:pPr eaLnBrk="1" hangingPunct="1"/>
            <a:r>
              <a:rPr lang="en-US" altLang="fi-FI"/>
              <a:t>The sum of all five, for all, will define 'peace'.</a:t>
            </a:r>
            <a:endParaRPr lang="en-US" altLang="fi-FI" i="1"/>
          </a:p>
        </p:txBody>
      </p:sp>
      <p:sp>
        <p:nvSpPr>
          <p:cNvPr id="4" name="Footer Placeholder 3">
            <a:extLst>
              <a:ext uri="{FF2B5EF4-FFF2-40B4-BE49-F238E27FC236}">
                <a16:creationId xmlns:a16="http://schemas.microsoft.com/office/drawing/2014/main" id="{34BB0198-8D46-4F62-84BA-1F693354BC43}"/>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26578909-6D79-E632-93D8-4CC5BC3E01BA}"/>
              </a:ext>
            </a:extLst>
          </p:cNvPr>
          <p:cNvSpPr>
            <a:spLocks noGrp="1"/>
          </p:cNvSpPr>
          <p:nvPr>
            <p:ph type="title"/>
          </p:nvPr>
        </p:nvSpPr>
        <p:spPr/>
        <p:txBody>
          <a:bodyPr/>
          <a:lstStyle/>
          <a:p>
            <a:pPr eaLnBrk="1" hangingPunct="1"/>
            <a:endParaRPr lang="fi-FI" altLang="fi-FI"/>
          </a:p>
        </p:txBody>
      </p:sp>
      <p:pic>
        <p:nvPicPr>
          <p:cNvPr id="54274" name="Content Placeholder 5">
            <a:extLst>
              <a:ext uri="{FF2B5EF4-FFF2-40B4-BE49-F238E27FC236}">
                <a16:creationId xmlns:a16="http://schemas.microsoft.com/office/drawing/2014/main" id="{6E834EC9-662C-57E9-3F4C-1D842DF0AD2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14625" y="2370138"/>
            <a:ext cx="6762750" cy="3306762"/>
          </a:xfrm>
        </p:spPr>
      </p:pic>
      <p:sp>
        <p:nvSpPr>
          <p:cNvPr id="4" name="Footer Placeholder 3">
            <a:extLst>
              <a:ext uri="{FF2B5EF4-FFF2-40B4-BE49-F238E27FC236}">
                <a16:creationId xmlns:a16="http://schemas.microsoft.com/office/drawing/2014/main" id="{60E10822-905F-2DA5-23C5-7986940E7B11}"/>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9F9CC87B-B02E-D149-1279-08F49C77172A}"/>
              </a:ext>
            </a:extLst>
          </p:cNvPr>
          <p:cNvSpPr>
            <a:spLocks noGrp="1"/>
          </p:cNvSpPr>
          <p:nvPr>
            <p:ph type="title"/>
          </p:nvPr>
        </p:nvSpPr>
        <p:spPr/>
        <p:txBody>
          <a:bodyPr/>
          <a:lstStyle/>
          <a:p>
            <a:pPr eaLnBrk="1" hangingPunct="1"/>
            <a:r>
              <a:rPr lang="en-US" altLang="fi-FI"/>
              <a:t>Structural Violence</a:t>
            </a:r>
          </a:p>
        </p:txBody>
      </p:sp>
      <p:sp>
        <p:nvSpPr>
          <p:cNvPr id="3" name="Content Placeholder 2">
            <a:extLst>
              <a:ext uri="{FF2B5EF4-FFF2-40B4-BE49-F238E27FC236}">
                <a16:creationId xmlns:a16="http://schemas.microsoft.com/office/drawing/2014/main" id="{FC8FF5BD-1636-2540-9EB5-92E2A16C9F4C}"/>
              </a:ext>
            </a:extLst>
          </p:cNvPr>
          <p:cNvSpPr>
            <a:spLocks noGrp="1"/>
          </p:cNvSpPr>
          <p:nvPr>
            <p:ph idx="1"/>
          </p:nvPr>
        </p:nvSpPr>
        <p:spPr/>
        <p:txBody>
          <a:bodyPr rtlCol="0">
            <a:normAutofit fontScale="92500" lnSpcReduction="10000"/>
          </a:bodyPr>
          <a:lstStyle/>
          <a:p>
            <a:pPr eaLnBrk="1" fontAlgn="auto" hangingPunct="1">
              <a:spcAft>
                <a:spcPts val="0"/>
              </a:spcAft>
              <a:buFont typeface="Arial"/>
              <a:buChar char="•"/>
              <a:defRPr/>
            </a:pPr>
            <a:r>
              <a:rPr lang="en-US" dirty="0"/>
              <a:t>When a government or other forms of power functions in a way that results in physical , mental or other harm to individuals or groups or the environment.</a:t>
            </a:r>
          </a:p>
          <a:p>
            <a:pPr eaLnBrk="1" fontAlgn="auto" hangingPunct="1">
              <a:spcAft>
                <a:spcPts val="0"/>
              </a:spcAft>
              <a:buFont typeface="Arial"/>
              <a:buChar char="•"/>
              <a:defRPr/>
            </a:pPr>
            <a:r>
              <a:rPr lang="en-US" dirty="0"/>
              <a:t>This may be through inequalities that deny people fundamental rights.</a:t>
            </a:r>
          </a:p>
          <a:p>
            <a:pPr eaLnBrk="1" fontAlgn="auto" hangingPunct="1">
              <a:spcAft>
                <a:spcPts val="0"/>
              </a:spcAft>
              <a:buFont typeface="Arial"/>
              <a:buChar char="•"/>
              <a:defRPr/>
            </a:pPr>
            <a:r>
              <a:rPr lang="en-US" dirty="0"/>
              <a:t>Structural violence:</a:t>
            </a:r>
          </a:p>
          <a:p>
            <a:pPr lvl="1" eaLnBrk="1" fontAlgn="auto" hangingPunct="1">
              <a:spcAft>
                <a:spcPts val="0"/>
              </a:spcAft>
              <a:buFont typeface="Arial"/>
              <a:buChar char="•"/>
              <a:defRPr/>
            </a:pPr>
            <a:r>
              <a:rPr lang="en-US" dirty="0"/>
              <a:t>is a conscious choice – the structure of government causes physical or mental harm to others;</a:t>
            </a:r>
          </a:p>
          <a:p>
            <a:pPr lvl="1" eaLnBrk="1" fontAlgn="auto" hangingPunct="1">
              <a:spcAft>
                <a:spcPts val="0"/>
              </a:spcAft>
              <a:buFont typeface="Arial"/>
              <a:buChar char="•"/>
              <a:defRPr/>
            </a:pPr>
            <a:r>
              <a:rPr lang="en-US" dirty="0"/>
              <a:t>leads to preventable suffering not being prevented;</a:t>
            </a:r>
          </a:p>
          <a:p>
            <a:pPr lvl="1" eaLnBrk="1" fontAlgn="auto" hangingPunct="1">
              <a:spcAft>
                <a:spcPts val="0"/>
              </a:spcAft>
              <a:buFont typeface="Arial"/>
              <a:buChar char="•"/>
              <a:defRPr/>
            </a:pPr>
            <a:r>
              <a:rPr lang="en-US" dirty="0"/>
              <a:t>causes people to be harmed through lack of basic necessities which may be given to others</a:t>
            </a:r>
          </a:p>
          <a:p>
            <a:pPr lvl="1" eaLnBrk="1" fontAlgn="auto" hangingPunct="1">
              <a:spcAft>
                <a:spcPts val="0"/>
              </a:spcAft>
              <a:buFont typeface="Arial"/>
              <a:buChar char="•"/>
              <a:defRPr/>
            </a:pPr>
            <a:r>
              <a:rPr lang="en-US" dirty="0"/>
              <a:t>is widespread , but often unchallenged and unacknowledged</a:t>
            </a:r>
          </a:p>
          <a:p>
            <a:pPr lvl="1" eaLnBrk="1" fontAlgn="auto" hangingPunct="1">
              <a:spcAft>
                <a:spcPts val="0"/>
              </a:spcAft>
              <a:buFont typeface="Arial"/>
              <a:buChar char="•"/>
              <a:defRPr/>
            </a:pPr>
            <a:r>
              <a:rPr lang="en-US" dirty="0"/>
              <a:t>is harder to measure than direct violence and say who is responsible for it.</a:t>
            </a:r>
          </a:p>
        </p:txBody>
      </p:sp>
      <p:sp>
        <p:nvSpPr>
          <p:cNvPr id="4" name="Footer Placeholder 3">
            <a:extLst>
              <a:ext uri="{FF2B5EF4-FFF2-40B4-BE49-F238E27FC236}">
                <a16:creationId xmlns:a16="http://schemas.microsoft.com/office/drawing/2014/main" id="{82291425-758A-CF0F-5623-7B6E06E5CECC}"/>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459F0D45-D72C-5561-8437-80C5477DD602}"/>
              </a:ext>
            </a:extLst>
          </p:cNvPr>
          <p:cNvSpPr>
            <a:spLocks noGrp="1"/>
          </p:cNvSpPr>
          <p:nvPr>
            <p:ph type="title"/>
          </p:nvPr>
        </p:nvSpPr>
        <p:spPr/>
        <p:txBody>
          <a:bodyPr/>
          <a:lstStyle/>
          <a:p>
            <a:pPr eaLnBrk="1" hangingPunct="1"/>
            <a:r>
              <a:rPr lang="en-US" altLang="fi-FI"/>
              <a:t>Cultural Violence</a:t>
            </a:r>
          </a:p>
        </p:txBody>
      </p:sp>
      <p:sp>
        <p:nvSpPr>
          <p:cNvPr id="3" name="Content Placeholder 2">
            <a:extLst>
              <a:ext uri="{FF2B5EF4-FFF2-40B4-BE49-F238E27FC236}">
                <a16:creationId xmlns:a16="http://schemas.microsoft.com/office/drawing/2014/main" id="{222A72D5-1A64-2555-3379-47B9DF7FC46B}"/>
              </a:ext>
            </a:extLst>
          </p:cNvPr>
          <p:cNvSpPr>
            <a:spLocks noGrp="1"/>
          </p:cNvSpPr>
          <p:nvPr>
            <p:ph idx="1"/>
          </p:nvPr>
        </p:nvSpPr>
        <p:spPr/>
        <p:txBody>
          <a:bodyPr rtlCol="0">
            <a:normAutofit lnSpcReduction="10000"/>
          </a:bodyPr>
          <a:lstStyle/>
          <a:p>
            <a:pPr eaLnBrk="1" fontAlgn="auto" hangingPunct="1">
              <a:spcAft>
                <a:spcPts val="0"/>
              </a:spcAft>
              <a:buFont typeface="Arial"/>
              <a:buChar char="•"/>
              <a:defRPr/>
            </a:pPr>
            <a:r>
              <a:rPr lang="en-US" dirty="0"/>
              <a:t>Structural violence is very much the responsibility of governments and those in power whereas cultural violence is embedded within all levels of a society </a:t>
            </a:r>
          </a:p>
          <a:p>
            <a:pPr eaLnBrk="1" fontAlgn="auto" hangingPunct="1">
              <a:spcAft>
                <a:spcPts val="0"/>
              </a:spcAft>
              <a:buFont typeface="Arial"/>
              <a:buChar char="•"/>
              <a:defRPr/>
            </a:pPr>
            <a:r>
              <a:rPr lang="en-US" dirty="0"/>
              <a:t>Cultural violence can be identified in the mindset, beliefs and values of a society. </a:t>
            </a:r>
          </a:p>
          <a:p>
            <a:pPr eaLnBrk="1" fontAlgn="auto" hangingPunct="1">
              <a:spcAft>
                <a:spcPts val="0"/>
              </a:spcAft>
              <a:buFont typeface="Arial"/>
              <a:buChar char="•"/>
              <a:defRPr/>
            </a:pPr>
            <a:r>
              <a:rPr lang="en-US" dirty="0"/>
              <a:t>Cultural violence:</a:t>
            </a:r>
          </a:p>
          <a:p>
            <a:pPr lvl="1" eaLnBrk="1" fontAlgn="auto" hangingPunct="1">
              <a:spcAft>
                <a:spcPts val="0"/>
              </a:spcAft>
              <a:buFont typeface="Arial"/>
              <a:buChar char="•"/>
              <a:defRPr/>
            </a:pPr>
            <a:r>
              <a:rPr lang="en-US" dirty="0"/>
              <a:t>May be government-driven (culture influencing government structures) or society-driven (grassroots culture influencing society's behavior)</a:t>
            </a:r>
          </a:p>
          <a:p>
            <a:pPr lvl="1" eaLnBrk="1" fontAlgn="auto" hangingPunct="1">
              <a:spcAft>
                <a:spcPts val="0"/>
              </a:spcAft>
              <a:buFont typeface="Arial"/>
              <a:buChar char="•"/>
              <a:defRPr/>
            </a:pPr>
            <a:r>
              <a:rPr lang="en-US" dirty="0"/>
              <a:t>Is any aspect of a culture that is used to legitimize violence in its direct or structural forms</a:t>
            </a:r>
          </a:p>
          <a:p>
            <a:pPr lvl="1" eaLnBrk="1" fontAlgn="auto" hangingPunct="1">
              <a:spcAft>
                <a:spcPts val="0"/>
              </a:spcAft>
              <a:buFont typeface="Arial"/>
              <a:buChar char="•"/>
              <a:defRPr/>
            </a:pPr>
            <a:r>
              <a:rPr lang="en-US" dirty="0"/>
              <a:t>May be harder to eliminate as it is embedded in the mindset of a society and is linked to cultural or religious values that become seen as legitimate. </a:t>
            </a:r>
          </a:p>
        </p:txBody>
      </p:sp>
      <p:sp>
        <p:nvSpPr>
          <p:cNvPr id="4" name="Footer Placeholder 3">
            <a:extLst>
              <a:ext uri="{FF2B5EF4-FFF2-40B4-BE49-F238E27FC236}">
                <a16:creationId xmlns:a16="http://schemas.microsoft.com/office/drawing/2014/main" id="{50B639A2-AE47-1C1F-5E65-31BAC1C9E51B}"/>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Otsikko 1">
            <a:extLst>
              <a:ext uri="{FF2B5EF4-FFF2-40B4-BE49-F238E27FC236}">
                <a16:creationId xmlns:a16="http://schemas.microsoft.com/office/drawing/2014/main" id="{E03FEA5E-C07B-3379-A0AB-7917743E7077}"/>
              </a:ext>
            </a:extLst>
          </p:cNvPr>
          <p:cNvSpPr>
            <a:spLocks noGrp="1"/>
          </p:cNvSpPr>
          <p:nvPr>
            <p:ph type="title"/>
          </p:nvPr>
        </p:nvSpPr>
        <p:spPr/>
        <p:txBody>
          <a:bodyPr/>
          <a:lstStyle/>
          <a:p>
            <a:pPr eaLnBrk="1" hangingPunct="1"/>
            <a:r>
              <a:rPr lang="en-US" altLang="fi-FI"/>
              <a:t>Approaches to Peace</a:t>
            </a:r>
          </a:p>
        </p:txBody>
      </p:sp>
      <p:sp>
        <p:nvSpPr>
          <p:cNvPr id="19458" name="Sisällön paikkamerkki 2">
            <a:extLst>
              <a:ext uri="{FF2B5EF4-FFF2-40B4-BE49-F238E27FC236}">
                <a16:creationId xmlns:a16="http://schemas.microsoft.com/office/drawing/2014/main" id="{BE8D9346-9227-CF45-45C1-CD26F6E7B990}"/>
              </a:ext>
            </a:extLst>
          </p:cNvPr>
          <p:cNvSpPr>
            <a:spLocks noGrp="1"/>
          </p:cNvSpPr>
          <p:nvPr>
            <p:ph idx="1"/>
          </p:nvPr>
        </p:nvSpPr>
        <p:spPr/>
        <p:txBody>
          <a:bodyPr/>
          <a:lstStyle/>
          <a:p>
            <a:pPr eaLnBrk="1" hangingPunct="1"/>
            <a:r>
              <a:rPr lang="en-US" altLang="fi-FI"/>
              <a:t>Pax Romana ( 27 BC-180 AD)</a:t>
            </a:r>
          </a:p>
          <a:p>
            <a:pPr eaLnBrk="1" hangingPunct="1"/>
            <a:r>
              <a:rPr lang="en-US" altLang="fi-FI"/>
              <a:t>“ There would be peace when people would be content with their simple everyday lives, in harmony and free of desire. When there is no desire, all things are at peace” ( 600 BC Te Ching, China)</a:t>
            </a:r>
          </a:p>
          <a:p>
            <a:pPr eaLnBrk="1" hangingPunct="1"/>
            <a:r>
              <a:rPr lang="en-US" altLang="fi-FI"/>
              <a:t>Six Stages in the evolution of peace according to Linda Groff and  Paul Smoker: Interpreting peace from a very narrow to the broadest form: see p. 144 ( Course Companion)</a:t>
            </a:r>
          </a:p>
          <a:p>
            <a:pPr eaLnBrk="1" hangingPunct="1"/>
            <a:endParaRPr lang="en-US" altLang="fi-FI"/>
          </a:p>
        </p:txBody>
      </p:sp>
      <p:sp>
        <p:nvSpPr>
          <p:cNvPr id="4" name="Alatunnisteen paikkamerkki 3">
            <a:extLst>
              <a:ext uri="{FF2B5EF4-FFF2-40B4-BE49-F238E27FC236}">
                <a16:creationId xmlns:a16="http://schemas.microsoft.com/office/drawing/2014/main" id="{444282FF-14A4-5589-D279-1CCA858B2D1E}"/>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C7A3005D-60AA-142A-E3F6-C5B7B6D7BD95}"/>
              </a:ext>
            </a:extLst>
          </p:cNvPr>
          <p:cNvSpPr>
            <a:spLocks noGrp="1"/>
          </p:cNvSpPr>
          <p:nvPr>
            <p:ph type="title"/>
          </p:nvPr>
        </p:nvSpPr>
        <p:spPr/>
        <p:txBody>
          <a:bodyPr/>
          <a:lstStyle/>
          <a:p>
            <a:pPr eaLnBrk="1" hangingPunct="1"/>
            <a:r>
              <a:rPr lang="en-US" altLang="fi-FI"/>
              <a:t>Direct Violence</a:t>
            </a:r>
          </a:p>
        </p:txBody>
      </p:sp>
      <p:sp>
        <p:nvSpPr>
          <p:cNvPr id="3" name="Content Placeholder 2">
            <a:extLst>
              <a:ext uri="{FF2B5EF4-FFF2-40B4-BE49-F238E27FC236}">
                <a16:creationId xmlns:a16="http://schemas.microsoft.com/office/drawing/2014/main" id="{F662F6C1-9C4E-1AFC-7B6E-F29CDB335A93}"/>
              </a:ext>
            </a:extLst>
          </p:cNvPr>
          <p:cNvSpPr>
            <a:spLocks noGrp="1"/>
          </p:cNvSpPr>
          <p:nvPr>
            <p:ph idx="1"/>
          </p:nvPr>
        </p:nvSpPr>
        <p:spPr/>
        <p:txBody>
          <a:bodyPr/>
          <a:lstStyle/>
          <a:p>
            <a:pPr eaLnBrk="1" hangingPunct="1"/>
            <a:r>
              <a:rPr lang="en-US" altLang="fi-FI"/>
              <a:t>Direct Violence – is when an individual or group is physically attacked or mentally harmed through direct action.</a:t>
            </a:r>
          </a:p>
          <a:p>
            <a:pPr eaLnBrk="1" hangingPunct="1"/>
            <a:r>
              <a:rPr lang="en-US" altLang="fi-FI"/>
              <a:t>Direct violence is:</a:t>
            </a:r>
          </a:p>
          <a:p>
            <a:pPr lvl="1" eaLnBrk="1" hangingPunct="1"/>
            <a:r>
              <a:rPr lang="en-US" altLang="fi-FI"/>
              <a:t>often straightforward to identify</a:t>
            </a:r>
          </a:p>
          <a:p>
            <a:pPr lvl="1" eaLnBrk="1" hangingPunct="1"/>
            <a:r>
              <a:rPr lang="en-US" altLang="fi-FI"/>
              <a:t>possible to investigate and establish who was responsible</a:t>
            </a:r>
          </a:p>
          <a:p>
            <a:pPr lvl="1" eaLnBrk="1" hangingPunct="1"/>
            <a:r>
              <a:rPr lang="en-US" altLang="fi-FI"/>
              <a:t>possible to measure</a:t>
            </a:r>
          </a:p>
          <a:p>
            <a:pPr lvl="1" eaLnBrk="1" hangingPunct="1"/>
            <a:r>
              <a:rPr lang="en-US" altLang="fi-FI"/>
              <a:t>possible to identify in such a way that those responsible can be held to account.</a:t>
            </a:r>
          </a:p>
          <a:p>
            <a:pPr lvl="1" eaLnBrk="1" hangingPunct="1"/>
            <a:endParaRPr lang="en-US" altLang="fi-FI"/>
          </a:p>
        </p:txBody>
      </p:sp>
      <p:sp>
        <p:nvSpPr>
          <p:cNvPr id="4" name="Footer Placeholder 3">
            <a:extLst>
              <a:ext uri="{FF2B5EF4-FFF2-40B4-BE49-F238E27FC236}">
                <a16:creationId xmlns:a16="http://schemas.microsoft.com/office/drawing/2014/main" id="{AC25266E-8758-EF96-EAF1-C68BF5609C5E}"/>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3D65B437-9781-F647-7452-86E686D035CA}"/>
              </a:ext>
            </a:extLst>
          </p:cNvPr>
          <p:cNvSpPr>
            <a:spLocks noGrp="1"/>
          </p:cNvSpPr>
          <p:nvPr>
            <p:ph type="title"/>
          </p:nvPr>
        </p:nvSpPr>
        <p:spPr/>
        <p:txBody>
          <a:bodyPr/>
          <a:lstStyle/>
          <a:p>
            <a:pPr eaLnBrk="1" hangingPunct="1"/>
            <a:r>
              <a:rPr lang="en-US" altLang="fi-FI"/>
              <a:t>Galtung’s Conclusion</a:t>
            </a:r>
          </a:p>
        </p:txBody>
      </p:sp>
      <p:sp>
        <p:nvSpPr>
          <p:cNvPr id="58370" name="Content Placeholder 2">
            <a:extLst>
              <a:ext uri="{FF2B5EF4-FFF2-40B4-BE49-F238E27FC236}">
                <a16:creationId xmlns:a16="http://schemas.microsoft.com/office/drawing/2014/main" id="{27EA04AA-402F-37DC-F7C7-41E669E5C3F9}"/>
              </a:ext>
            </a:extLst>
          </p:cNvPr>
          <p:cNvSpPr>
            <a:spLocks noGrp="1"/>
          </p:cNvSpPr>
          <p:nvPr>
            <p:ph idx="1"/>
          </p:nvPr>
        </p:nvSpPr>
        <p:spPr>
          <a:xfrm>
            <a:off x="838200" y="1408113"/>
            <a:ext cx="10515600" cy="4768850"/>
          </a:xfrm>
        </p:spPr>
        <p:txBody>
          <a:bodyPr/>
          <a:lstStyle/>
          <a:p>
            <a:pPr eaLnBrk="1" hangingPunct="1"/>
            <a:r>
              <a:rPr lang="en-US" altLang="fi-FI"/>
              <a:t>Violence can start at any corner in the direct-structural- cultural violence triangle and is easily transmitted to the other corners.</a:t>
            </a:r>
          </a:p>
          <a:p>
            <a:pPr eaLnBrk="1" hangingPunct="1"/>
            <a:r>
              <a:rPr lang="en-US" altLang="fi-FI"/>
              <a:t>Violent structure seems to be  institutionalized and the violent culture internalized, direct violence also tends to become institutionalized, repetitive, ritualistic.</a:t>
            </a:r>
          </a:p>
          <a:p>
            <a:pPr eaLnBrk="1" hangingPunct="1"/>
            <a:r>
              <a:rPr lang="en-US" altLang="fi-FI"/>
              <a:t>triangular syndrome of violence should then be contrasted in the mind with a triangular syndrome of peace:  cultural, structural and  direct peace </a:t>
            </a:r>
          </a:p>
        </p:txBody>
      </p:sp>
      <p:sp>
        <p:nvSpPr>
          <p:cNvPr id="4" name="Footer Placeholder 3">
            <a:extLst>
              <a:ext uri="{FF2B5EF4-FFF2-40B4-BE49-F238E27FC236}">
                <a16:creationId xmlns:a16="http://schemas.microsoft.com/office/drawing/2014/main" id="{56FF2034-031C-46A3-8BED-987ADEDD623D}"/>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675A5E7E-8AA6-1E44-9EB5-16FAF25F249D}"/>
              </a:ext>
            </a:extLst>
          </p:cNvPr>
          <p:cNvSpPr>
            <a:spLocks noGrp="1"/>
          </p:cNvSpPr>
          <p:nvPr>
            <p:ph type="title"/>
          </p:nvPr>
        </p:nvSpPr>
        <p:spPr/>
        <p:txBody>
          <a:bodyPr/>
          <a:lstStyle/>
          <a:p>
            <a:pPr eaLnBrk="1" hangingPunct="1"/>
            <a:r>
              <a:rPr lang="en-US" altLang="fi-FI"/>
              <a:t>Violence Against Nature as an Example</a:t>
            </a:r>
          </a:p>
        </p:txBody>
      </p:sp>
      <p:sp>
        <p:nvSpPr>
          <p:cNvPr id="59394" name="Content Placeholder 2">
            <a:extLst>
              <a:ext uri="{FF2B5EF4-FFF2-40B4-BE49-F238E27FC236}">
                <a16:creationId xmlns:a16="http://schemas.microsoft.com/office/drawing/2014/main" id="{98749B65-B740-4F3A-EAF9-B392F76C72B1}"/>
              </a:ext>
            </a:extLst>
          </p:cNvPr>
          <p:cNvSpPr>
            <a:spLocks noGrp="1"/>
          </p:cNvSpPr>
          <p:nvPr>
            <p:ph idx="1"/>
          </p:nvPr>
        </p:nvSpPr>
        <p:spPr/>
        <p:txBody>
          <a:bodyPr/>
          <a:lstStyle/>
          <a:p>
            <a:pPr eaLnBrk="1" hangingPunct="1"/>
            <a:r>
              <a:rPr lang="en-US" altLang="fi-FI"/>
              <a:t>How about violence against nature? </a:t>
            </a:r>
          </a:p>
        </p:txBody>
      </p:sp>
      <p:sp>
        <p:nvSpPr>
          <p:cNvPr id="4" name="Footer Placeholder 3">
            <a:extLst>
              <a:ext uri="{FF2B5EF4-FFF2-40B4-BE49-F238E27FC236}">
                <a16:creationId xmlns:a16="http://schemas.microsoft.com/office/drawing/2014/main" id="{358389BC-E131-A190-A8D5-A7A098F1E625}"/>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4E452A38-4DA7-CEB9-7159-964074B34497}"/>
              </a:ext>
            </a:extLst>
          </p:cNvPr>
          <p:cNvSpPr>
            <a:spLocks noGrp="1"/>
          </p:cNvSpPr>
          <p:nvPr>
            <p:ph type="title"/>
          </p:nvPr>
        </p:nvSpPr>
        <p:spPr/>
        <p:txBody>
          <a:bodyPr/>
          <a:lstStyle/>
          <a:p>
            <a:pPr eaLnBrk="1" hangingPunct="1"/>
            <a:r>
              <a:rPr lang="en-US" altLang="fi-FI"/>
              <a:t>The Slave Trade </a:t>
            </a:r>
            <a:r>
              <a:rPr lang="mr-IN" altLang="fi-FI">
                <a:ea typeface="Mangal" panose="02040503050203030202" pitchFamily="18" charset="0"/>
              </a:rPr>
              <a:t>–</a:t>
            </a:r>
            <a:r>
              <a:rPr lang="en-US" altLang="fi-FI"/>
              <a:t> Modern Day Slavery as Examples</a:t>
            </a:r>
          </a:p>
        </p:txBody>
      </p:sp>
      <p:sp>
        <p:nvSpPr>
          <p:cNvPr id="60418" name="Content Placeholder 2">
            <a:extLst>
              <a:ext uri="{FF2B5EF4-FFF2-40B4-BE49-F238E27FC236}">
                <a16:creationId xmlns:a16="http://schemas.microsoft.com/office/drawing/2014/main" id="{BB1D234B-B592-981C-CBD7-65958D72B22F}"/>
              </a:ext>
            </a:extLst>
          </p:cNvPr>
          <p:cNvSpPr>
            <a:spLocks noGrp="1"/>
          </p:cNvSpPr>
          <p:nvPr>
            <p:ph idx="1"/>
          </p:nvPr>
        </p:nvSpPr>
        <p:spPr/>
        <p:txBody>
          <a:bodyPr/>
          <a:lstStyle/>
          <a:p>
            <a:pPr eaLnBrk="1" hangingPunct="1"/>
            <a:r>
              <a:rPr lang="en-US" altLang="fi-FI"/>
              <a:t>From history (Atlantic triangular trade ) to the current moment</a:t>
            </a:r>
          </a:p>
          <a:p>
            <a:pPr eaLnBrk="1" hangingPunct="1"/>
            <a:r>
              <a:rPr lang="en-US" altLang="fi-FI"/>
              <a:t>Guardian article : </a:t>
            </a:r>
            <a:r>
              <a:rPr lang="en-US" altLang="fi-FI">
                <a:hlinkClick r:id="rId2"/>
              </a:rPr>
              <a:t>https://www.theguardian.com/global-development/2019/jan/14/indian-village-where-child-sexual-exploitation-is-the-norm-sagar-gram-jan-sahas</a:t>
            </a:r>
            <a:endParaRPr lang="en-US" altLang="fi-FI"/>
          </a:p>
          <a:p>
            <a:pPr eaLnBrk="1" hangingPunct="1"/>
            <a:endParaRPr lang="en-US" altLang="fi-FI"/>
          </a:p>
        </p:txBody>
      </p:sp>
      <p:sp>
        <p:nvSpPr>
          <p:cNvPr id="4" name="Footer Placeholder 3">
            <a:extLst>
              <a:ext uri="{FF2B5EF4-FFF2-40B4-BE49-F238E27FC236}">
                <a16:creationId xmlns:a16="http://schemas.microsoft.com/office/drawing/2014/main" id="{2A8755CD-CF4E-205D-8147-B5C4FFD3216E}"/>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Otsikko 1">
            <a:extLst>
              <a:ext uri="{FF2B5EF4-FFF2-40B4-BE49-F238E27FC236}">
                <a16:creationId xmlns:a16="http://schemas.microsoft.com/office/drawing/2014/main" id="{02D1364E-F50A-33A1-D27D-AF0104AE6EC4}"/>
              </a:ext>
            </a:extLst>
          </p:cNvPr>
          <p:cNvSpPr>
            <a:spLocks noGrp="1"/>
          </p:cNvSpPr>
          <p:nvPr>
            <p:ph type="title"/>
          </p:nvPr>
        </p:nvSpPr>
        <p:spPr/>
        <p:txBody>
          <a:bodyPr/>
          <a:lstStyle/>
          <a:p>
            <a:pPr eaLnBrk="1" hangingPunct="1"/>
            <a:r>
              <a:rPr lang="en-US" altLang="fi-FI"/>
              <a:t>Atlantic Triangular Trade</a:t>
            </a:r>
          </a:p>
        </p:txBody>
      </p:sp>
      <p:pic>
        <p:nvPicPr>
          <p:cNvPr id="61442" name="Sisällön paikkamerkki 4">
            <a:extLst>
              <a:ext uri="{FF2B5EF4-FFF2-40B4-BE49-F238E27FC236}">
                <a16:creationId xmlns:a16="http://schemas.microsoft.com/office/drawing/2014/main" id="{E271EF0D-FE10-B37A-9FDD-7E281AD5C2D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08313" y="1825625"/>
            <a:ext cx="6948487" cy="4895850"/>
          </a:xfrm>
        </p:spPr>
      </p:pic>
      <p:sp>
        <p:nvSpPr>
          <p:cNvPr id="4" name="Alatunnisteen paikkamerkki 3">
            <a:extLst>
              <a:ext uri="{FF2B5EF4-FFF2-40B4-BE49-F238E27FC236}">
                <a16:creationId xmlns:a16="http://schemas.microsoft.com/office/drawing/2014/main" id="{409286E1-6FE9-D0A0-825A-DB62E32168BE}"/>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Otsikko 1">
            <a:extLst>
              <a:ext uri="{FF2B5EF4-FFF2-40B4-BE49-F238E27FC236}">
                <a16:creationId xmlns:a16="http://schemas.microsoft.com/office/drawing/2014/main" id="{CE4E4620-66F6-5540-24D7-D5085782D452}"/>
              </a:ext>
            </a:extLst>
          </p:cNvPr>
          <p:cNvSpPr>
            <a:spLocks noGrp="1"/>
          </p:cNvSpPr>
          <p:nvPr>
            <p:ph type="title"/>
          </p:nvPr>
        </p:nvSpPr>
        <p:spPr/>
        <p:txBody>
          <a:bodyPr/>
          <a:lstStyle/>
          <a:p>
            <a:r>
              <a:rPr lang="en-US" altLang="fi-FI"/>
              <a:t>Causes of internal conflict: can lead to war!</a:t>
            </a:r>
          </a:p>
        </p:txBody>
      </p:sp>
      <p:sp>
        <p:nvSpPr>
          <p:cNvPr id="62466" name="Sisällön paikkamerkki 2">
            <a:extLst>
              <a:ext uri="{FF2B5EF4-FFF2-40B4-BE49-F238E27FC236}">
                <a16:creationId xmlns:a16="http://schemas.microsoft.com/office/drawing/2014/main" id="{3055BFD0-06A8-0A25-C4C7-21781C8F6E21}"/>
              </a:ext>
            </a:extLst>
          </p:cNvPr>
          <p:cNvSpPr>
            <a:spLocks noGrp="1"/>
          </p:cNvSpPr>
          <p:nvPr>
            <p:ph idx="1"/>
          </p:nvPr>
        </p:nvSpPr>
        <p:spPr/>
        <p:txBody>
          <a:bodyPr/>
          <a:lstStyle/>
          <a:p>
            <a:r>
              <a:rPr lang="en-US" altLang="fi-FI"/>
              <a:t>Structural Factors: weak states, intra-state security concerns, ethnic geography</a:t>
            </a:r>
          </a:p>
          <a:p>
            <a:r>
              <a:rPr lang="en-US" altLang="fi-FI"/>
              <a:t>Political Factors: discriminatory political institutions, exclusionary national ideologies, inter-group politics, elite politics</a:t>
            </a:r>
          </a:p>
          <a:p>
            <a:r>
              <a:rPr lang="en-US" altLang="fi-FI"/>
              <a:t>Economic Factors: economic problems, discriminatory economic systems, modernization</a:t>
            </a:r>
          </a:p>
          <a:p>
            <a:r>
              <a:rPr lang="en-US" altLang="fi-FI"/>
              <a:t>Cultural/ Perceptual Factors: patterns of cultural discrimination, problematic group histories</a:t>
            </a:r>
          </a:p>
          <a:p>
            <a:endParaRPr lang="en-US" altLang="fi-FI"/>
          </a:p>
        </p:txBody>
      </p:sp>
      <p:sp>
        <p:nvSpPr>
          <p:cNvPr id="4" name="Alatunnisteen paikkamerkki 3">
            <a:extLst>
              <a:ext uri="{FF2B5EF4-FFF2-40B4-BE49-F238E27FC236}">
                <a16:creationId xmlns:a16="http://schemas.microsoft.com/office/drawing/2014/main" id="{0D05979B-ADFA-EB6B-A7FC-76BF8EBE9B21}"/>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1C4E06AC-0F13-BAB5-FB3D-D7672A222073}"/>
              </a:ext>
            </a:extLst>
          </p:cNvPr>
          <p:cNvSpPr>
            <a:spLocks noGrp="1"/>
          </p:cNvSpPr>
          <p:nvPr>
            <p:ph type="title"/>
          </p:nvPr>
        </p:nvSpPr>
        <p:spPr/>
        <p:txBody>
          <a:bodyPr/>
          <a:lstStyle/>
          <a:p>
            <a:pPr eaLnBrk="1" hangingPunct="1"/>
            <a:r>
              <a:rPr lang="en-US" altLang="fi-FI"/>
              <a:t>Civilian/Military Distinction has Broken Down</a:t>
            </a:r>
          </a:p>
        </p:txBody>
      </p:sp>
      <p:sp>
        <p:nvSpPr>
          <p:cNvPr id="3" name="Content Placeholder 2">
            <a:extLst>
              <a:ext uri="{FF2B5EF4-FFF2-40B4-BE49-F238E27FC236}">
                <a16:creationId xmlns:a16="http://schemas.microsoft.com/office/drawing/2014/main" id="{BF0665CC-2F9D-A103-38CC-6297ABDA2590}"/>
              </a:ext>
            </a:extLst>
          </p:cNvPr>
          <p:cNvSpPr>
            <a:spLocks noGrp="1"/>
          </p:cNvSpPr>
          <p:nvPr>
            <p:ph idx="1"/>
          </p:nvPr>
        </p:nvSpPr>
        <p:spPr/>
        <p:txBody>
          <a:bodyPr/>
          <a:lstStyle/>
          <a:p>
            <a:pPr eaLnBrk="1" hangingPunct="1"/>
            <a:r>
              <a:rPr lang="en-US" altLang="fi-FI"/>
              <a:t>War now takes place in cities instead of the old notion of a battlefield. Civilians are under attack!</a:t>
            </a:r>
          </a:p>
          <a:p>
            <a:pPr eaLnBrk="1" hangingPunct="1"/>
            <a:r>
              <a:rPr lang="en-US" altLang="fi-FI"/>
              <a:t>the use of landmines, suicide bombs, IEDs, and terrorism in general. </a:t>
            </a:r>
          </a:p>
          <a:p>
            <a:pPr eaLnBrk="1" hangingPunct="1"/>
            <a:r>
              <a:rPr lang="en-US" altLang="fi-FI"/>
              <a:t>This often results in refugee crises with millions displaced, sometimes permanently. </a:t>
            </a:r>
          </a:p>
        </p:txBody>
      </p:sp>
      <p:sp>
        <p:nvSpPr>
          <p:cNvPr id="4" name="Footer Placeholder 3">
            <a:extLst>
              <a:ext uri="{FF2B5EF4-FFF2-40B4-BE49-F238E27FC236}">
                <a16:creationId xmlns:a16="http://schemas.microsoft.com/office/drawing/2014/main" id="{08AF2AD4-D5EE-8D82-2559-77473168DE0E}"/>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FE243499-C418-655F-F67B-7D75B6930B52}"/>
              </a:ext>
            </a:extLst>
          </p:cNvPr>
          <p:cNvSpPr>
            <a:spLocks noGrp="1"/>
          </p:cNvSpPr>
          <p:nvPr>
            <p:ph type="title"/>
          </p:nvPr>
        </p:nvSpPr>
        <p:spPr/>
        <p:txBody>
          <a:bodyPr/>
          <a:lstStyle/>
          <a:p>
            <a:pPr eaLnBrk="1" hangingPunct="1"/>
            <a:r>
              <a:rPr lang="en-US" altLang="fi-FI"/>
              <a:t> A New Degree of Barbarism</a:t>
            </a:r>
          </a:p>
        </p:txBody>
      </p:sp>
      <p:sp>
        <p:nvSpPr>
          <p:cNvPr id="3" name="Content Placeholder 2">
            <a:extLst>
              <a:ext uri="{FF2B5EF4-FFF2-40B4-BE49-F238E27FC236}">
                <a16:creationId xmlns:a16="http://schemas.microsoft.com/office/drawing/2014/main" id="{1B7B453F-B1DC-7F06-1D14-8E8C001E610C}"/>
              </a:ext>
            </a:extLst>
          </p:cNvPr>
          <p:cNvSpPr>
            <a:spLocks noGrp="1"/>
          </p:cNvSpPr>
          <p:nvPr>
            <p:ph idx="1"/>
          </p:nvPr>
        </p:nvSpPr>
        <p:spPr/>
        <p:txBody>
          <a:bodyPr/>
          <a:lstStyle/>
          <a:p>
            <a:pPr eaLnBrk="1" hangingPunct="1"/>
            <a:r>
              <a:rPr lang="en-US" altLang="fi-FI"/>
              <a:t>Practices such as kidnapping, torture, systematic rape and the indiscriminate killings that result from landmines, car bombs and suicide attacks have become routine features of modern warfare. </a:t>
            </a:r>
          </a:p>
          <a:p>
            <a:pPr eaLnBrk="1" hangingPunct="1"/>
            <a:r>
              <a:rPr lang="en-US" altLang="fi-FI"/>
              <a:t>This is sometimes explained in terms of the implications of identity politics through which the enemy is defined in terms of their membership of a particular group rather than in terms of their role or actions. </a:t>
            </a:r>
          </a:p>
        </p:txBody>
      </p:sp>
      <p:sp>
        <p:nvSpPr>
          <p:cNvPr id="4" name="Footer Placeholder 3">
            <a:extLst>
              <a:ext uri="{FF2B5EF4-FFF2-40B4-BE49-F238E27FC236}">
                <a16:creationId xmlns:a16="http://schemas.microsoft.com/office/drawing/2014/main" id="{299DBA86-1F17-5092-F990-3BAE8E2F6630}"/>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75B0C318-67FE-A940-44C6-1FF9F523E4BE}"/>
              </a:ext>
            </a:extLst>
          </p:cNvPr>
          <p:cNvSpPr>
            <a:spLocks noGrp="1"/>
          </p:cNvSpPr>
          <p:nvPr>
            <p:ph type="title"/>
          </p:nvPr>
        </p:nvSpPr>
        <p:spPr/>
        <p:txBody>
          <a:bodyPr/>
          <a:lstStyle/>
          <a:p>
            <a:pPr eaLnBrk="1" hangingPunct="1"/>
            <a:r>
              <a:rPr lang="en-US" altLang="fi-FI"/>
              <a:t>Postmodern Warfare</a:t>
            </a:r>
          </a:p>
        </p:txBody>
      </p:sp>
      <p:sp>
        <p:nvSpPr>
          <p:cNvPr id="3" name="Content Placeholder 2">
            <a:extLst>
              <a:ext uri="{FF2B5EF4-FFF2-40B4-BE49-F238E27FC236}">
                <a16:creationId xmlns:a16="http://schemas.microsoft.com/office/drawing/2014/main" id="{8FCB1C7F-E3B8-E575-52BD-EF75092554D8}"/>
              </a:ext>
            </a:extLst>
          </p:cNvPr>
          <p:cNvSpPr>
            <a:spLocks noGrp="1"/>
          </p:cNvSpPr>
          <p:nvPr>
            <p:ph idx="1"/>
          </p:nvPr>
        </p:nvSpPr>
        <p:spPr>
          <a:xfrm>
            <a:off x="838200" y="1457325"/>
            <a:ext cx="10515600" cy="4719638"/>
          </a:xfrm>
        </p:spPr>
        <p:txBody>
          <a:bodyPr/>
          <a:lstStyle/>
          <a:p>
            <a:pPr eaLnBrk="1" hangingPunct="1"/>
            <a:r>
              <a:rPr lang="en-US" altLang="fi-FI"/>
              <a:t>Often referred to as ‘virtual war’, ‘computer war’ or ‘cyber war’</a:t>
            </a:r>
          </a:p>
          <a:p>
            <a:pPr eaLnBrk="1" hangingPunct="1"/>
            <a:r>
              <a:rPr lang="en-US" altLang="fi-FI"/>
              <a:t>Keep weapons development to a maximum and actual conflict between major powers to a minimum. </a:t>
            </a:r>
          </a:p>
          <a:p>
            <a:pPr eaLnBrk="1" hangingPunct="1"/>
            <a:r>
              <a:rPr lang="en-US" altLang="fi-FI"/>
              <a:t> computing and satellite technology to facilitate ‘surgical’ strikes, stealth technology that eludes radar detection, anti-missile missiles, widespread electronic surveillance, sophisticated networked communication across all parts of the armed forces. </a:t>
            </a:r>
          </a:p>
          <a:p>
            <a:pPr eaLnBrk="1" hangingPunct="1"/>
            <a:r>
              <a:rPr lang="en-US" altLang="fi-FI"/>
              <a:t>Postmodern warfare increases the accuracy and scale of devastation while limiting the number of causalities. </a:t>
            </a:r>
          </a:p>
        </p:txBody>
      </p:sp>
      <p:sp>
        <p:nvSpPr>
          <p:cNvPr id="4" name="Footer Placeholder 3">
            <a:extLst>
              <a:ext uri="{FF2B5EF4-FFF2-40B4-BE49-F238E27FC236}">
                <a16:creationId xmlns:a16="http://schemas.microsoft.com/office/drawing/2014/main" id="{B95D8DC6-50ED-1AFB-85AB-8A30E5FA5EA9}"/>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14FEA88A-763F-2EFB-311C-8ACA2F2A56F6}"/>
              </a:ext>
            </a:extLst>
          </p:cNvPr>
          <p:cNvSpPr>
            <a:spLocks noGrp="1"/>
          </p:cNvSpPr>
          <p:nvPr>
            <p:ph type="title"/>
          </p:nvPr>
        </p:nvSpPr>
        <p:spPr/>
        <p:txBody>
          <a:bodyPr/>
          <a:lstStyle/>
          <a:p>
            <a:pPr eaLnBrk="1" hangingPunct="1"/>
            <a:r>
              <a:rPr lang="en-US" altLang="fi-FI"/>
              <a:t>Postmodern Warfare</a:t>
            </a:r>
          </a:p>
        </p:txBody>
      </p:sp>
      <p:sp>
        <p:nvSpPr>
          <p:cNvPr id="3" name="Content Placeholder 2">
            <a:extLst>
              <a:ext uri="{FF2B5EF4-FFF2-40B4-BE49-F238E27FC236}">
                <a16:creationId xmlns:a16="http://schemas.microsoft.com/office/drawing/2014/main" id="{D315584D-9A2E-4700-5E97-42A3917B9BEE}"/>
              </a:ext>
            </a:extLst>
          </p:cNvPr>
          <p:cNvSpPr>
            <a:spLocks noGrp="1"/>
          </p:cNvSpPr>
          <p:nvPr>
            <p:ph idx="1"/>
          </p:nvPr>
        </p:nvSpPr>
        <p:spPr/>
        <p:txBody>
          <a:bodyPr rtlCol="0">
            <a:normAutofit lnSpcReduction="10000"/>
          </a:bodyPr>
          <a:lstStyle/>
          <a:p>
            <a:pPr eaLnBrk="1" fontAlgn="auto" hangingPunct="1">
              <a:spcAft>
                <a:spcPts val="0"/>
              </a:spcAft>
              <a:buFont typeface="Arial"/>
              <a:buChar char="•"/>
              <a:defRPr/>
            </a:pPr>
            <a:r>
              <a:rPr lang="en-US" dirty="0"/>
              <a:t>The United States high-tech weaponry has consolidated its hegemonic power where other states have jumped on the US military bandwagon and not attempted to balance the American’s power.</a:t>
            </a:r>
          </a:p>
          <a:p>
            <a:pPr eaLnBrk="1" fontAlgn="auto" hangingPunct="1">
              <a:spcAft>
                <a:spcPts val="0"/>
              </a:spcAft>
              <a:buFont typeface="Arial"/>
              <a:buChar char="•"/>
              <a:defRPr/>
            </a:pPr>
            <a:r>
              <a:rPr lang="en-US" dirty="0"/>
              <a:t>Still, air power rarely wins wars on its own – at least at this stage. It can force withdrawal, like in the case of Kosovo, still, that was a three days that turned into 78 days.</a:t>
            </a:r>
          </a:p>
          <a:p>
            <a:pPr eaLnBrk="1" fontAlgn="auto" hangingPunct="1">
              <a:spcAft>
                <a:spcPts val="0"/>
              </a:spcAft>
              <a:buFont typeface="Arial"/>
              <a:buChar char="•"/>
              <a:defRPr/>
            </a:pPr>
            <a:r>
              <a:rPr lang="en-US" dirty="0"/>
              <a:t>Similar to lessons learned from Nuclear weapons, unless you are going to indiscriminately bomb, high-tech warfare, no matter how precise, cannot target highly mobile enemies that, in cases of insurgencies, are increasingly difficult to distinguish from the civilian population.</a:t>
            </a:r>
          </a:p>
        </p:txBody>
      </p:sp>
      <p:sp>
        <p:nvSpPr>
          <p:cNvPr id="4" name="Footer Placeholder 3">
            <a:extLst>
              <a:ext uri="{FF2B5EF4-FFF2-40B4-BE49-F238E27FC236}">
                <a16:creationId xmlns:a16="http://schemas.microsoft.com/office/drawing/2014/main" id="{F02E3595-C665-767D-DFA3-B666FA87160B}"/>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Otsikko 1">
            <a:extLst>
              <a:ext uri="{FF2B5EF4-FFF2-40B4-BE49-F238E27FC236}">
                <a16:creationId xmlns:a16="http://schemas.microsoft.com/office/drawing/2014/main" id="{6A56EE79-BC33-0D05-F66E-071EFDBBC79B}"/>
              </a:ext>
            </a:extLst>
          </p:cNvPr>
          <p:cNvSpPr>
            <a:spLocks noGrp="1"/>
          </p:cNvSpPr>
          <p:nvPr>
            <p:ph type="title"/>
          </p:nvPr>
        </p:nvSpPr>
        <p:spPr/>
        <p:txBody>
          <a:bodyPr/>
          <a:lstStyle/>
          <a:p>
            <a:pPr eaLnBrk="1" hangingPunct="1"/>
            <a:r>
              <a:rPr lang="en-US" altLang="fi-FI"/>
              <a:t>Define</a:t>
            </a:r>
          </a:p>
        </p:txBody>
      </p:sp>
      <p:sp>
        <p:nvSpPr>
          <p:cNvPr id="21506" name="Sisällön paikkamerkki 2">
            <a:extLst>
              <a:ext uri="{FF2B5EF4-FFF2-40B4-BE49-F238E27FC236}">
                <a16:creationId xmlns:a16="http://schemas.microsoft.com/office/drawing/2014/main" id="{409F984E-6882-FD07-B16A-99D0F46326A0}"/>
              </a:ext>
            </a:extLst>
          </p:cNvPr>
          <p:cNvSpPr>
            <a:spLocks noGrp="1"/>
          </p:cNvSpPr>
          <p:nvPr>
            <p:ph idx="1"/>
          </p:nvPr>
        </p:nvSpPr>
        <p:spPr/>
        <p:txBody>
          <a:bodyPr/>
          <a:lstStyle/>
          <a:p>
            <a:pPr eaLnBrk="1" hangingPunct="1"/>
            <a:r>
              <a:rPr lang="en-US" altLang="fi-FI"/>
              <a:t>Negative peace</a:t>
            </a:r>
          </a:p>
          <a:p>
            <a:pPr eaLnBrk="1" hangingPunct="1"/>
            <a:r>
              <a:rPr lang="en-US" altLang="fi-FI"/>
              <a:t>Positive peace</a:t>
            </a:r>
          </a:p>
          <a:p>
            <a:pPr eaLnBrk="1" hangingPunct="1"/>
            <a:r>
              <a:rPr lang="en-US" altLang="fi-FI"/>
              <a:t>Balance of forces</a:t>
            </a:r>
          </a:p>
          <a:p>
            <a:pPr eaLnBrk="1" hangingPunct="1"/>
            <a:r>
              <a:rPr lang="en-US" altLang="fi-FI"/>
              <a:t>No structural violence</a:t>
            </a:r>
          </a:p>
          <a:p>
            <a:pPr eaLnBrk="1" hangingPunct="1"/>
            <a:r>
              <a:rPr lang="en-US" altLang="fi-FI"/>
              <a:t>Feminist peace</a:t>
            </a:r>
          </a:p>
          <a:p>
            <a:pPr eaLnBrk="1" hangingPunct="1"/>
            <a:r>
              <a:rPr lang="en-US" altLang="fi-FI"/>
              <a:t>Environmental peace</a:t>
            </a:r>
          </a:p>
          <a:p>
            <a:pPr eaLnBrk="1" hangingPunct="1"/>
            <a:r>
              <a:rPr lang="en-US" altLang="fi-FI"/>
              <a:t>Holistic-gaia peace</a:t>
            </a:r>
          </a:p>
          <a:p>
            <a:pPr eaLnBrk="1" hangingPunct="1"/>
            <a:r>
              <a:rPr lang="en-US" altLang="fi-FI"/>
              <a:t>holistic inner-outer peace</a:t>
            </a:r>
          </a:p>
        </p:txBody>
      </p:sp>
      <p:sp>
        <p:nvSpPr>
          <p:cNvPr id="4" name="Alatunnisteen paikkamerkki 3">
            <a:extLst>
              <a:ext uri="{FF2B5EF4-FFF2-40B4-BE49-F238E27FC236}">
                <a16:creationId xmlns:a16="http://schemas.microsoft.com/office/drawing/2014/main" id="{FCF7AD60-E6FF-415A-F7F2-5D22CAB28735}"/>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90892897-DBA9-15B7-ADAE-C1D695512944}"/>
              </a:ext>
            </a:extLst>
          </p:cNvPr>
          <p:cNvSpPr>
            <a:spLocks noGrp="1"/>
          </p:cNvSpPr>
          <p:nvPr>
            <p:ph type="title"/>
          </p:nvPr>
        </p:nvSpPr>
        <p:spPr/>
        <p:txBody>
          <a:bodyPr/>
          <a:lstStyle/>
          <a:p>
            <a:pPr eaLnBrk="1" hangingPunct="1"/>
            <a:r>
              <a:rPr lang="en-US" altLang="fi-FI"/>
              <a:t>Realpolitik </a:t>
            </a:r>
          </a:p>
        </p:txBody>
      </p:sp>
      <p:sp>
        <p:nvSpPr>
          <p:cNvPr id="3" name="Content Placeholder 2">
            <a:extLst>
              <a:ext uri="{FF2B5EF4-FFF2-40B4-BE49-F238E27FC236}">
                <a16:creationId xmlns:a16="http://schemas.microsoft.com/office/drawing/2014/main" id="{80ECB245-FC05-BA53-9AEB-E4CD6DC008E0}"/>
              </a:ext>
            </a:extLst>
          </p:cNvPr>
          <p:cNvSpPr>
            <a:spLocks noGrp="1"/>
          </p:cNvSpPr>
          <p:nvPr>
            <p:ph idx="1"/>
          </p:nvPr>
        </p:nvSpPr>
        <p:spPr>
          <a:xfrm>
            <a:off x="838200" y="1519238"/>
            <a:ext cx="10515600" cy="4657725"/>
          </a:xfrm>
        </p:spPr>
        <p:txBody>
          <a:bodyPr rtlCol="0">
            <a:normAutofit fontScale="92500" lnSpcReduction="10000"/>
          </a:bodyPr>
          <a:lstStyle/>
          <a:p>
            <a:pPr eaLnBrk="1" fontAlgn="auto" hangingPunct="1">
              <a:spcAft>
                <a:spcPts val="0"/>
              </a:spcAft>
              <a:buFont typeface="Arial"/>
              <a:buChar char="•"/>
              <a:defRPr/>
            </a:pPr>
            <a:r>
              <a:rPr lang="en-US" dirty="0"/>
              <a:t>Is the defining feature of political realism</a:t>
            </a:r>
          </a:p>
          <a:p>
            <a:pPr eaLnBrk="1" fontAlgn="auto" hangingPunct="1">
              <a:spcAft>
                <a:spcPts val="0"/>
              </a:spcAft>
              <a:buFont typeface="Arial"/>
              <a:buChar char="•"/>
              <a:defRPr/>
            </a:pPr>
            <a:r>
              <a:rPr lang="en-US" dirty="0"/>
              <a:t>Matters of war and peace are beyond issues of morality</a:t>
            </a:r>
          </a:p>
          <a:p>
            <a:pPr eaLnBrk="1" fontAlgn="auto" hangingPunct="1">
              <a:spcAft>
                <a:spcPts val="0"/>
              </a:spcAft>
              <a:buFont typeface="Arial"/>
              <a:buChar char="•"/>
              <a:defRPr/>
            </a:pPr>
            <a:r>
              <a:rPr lang="en-US" dirty="0"/>
              <a:t>War is a universal norm of human history</a:t>
            </a:r>
          </a:p>
          <a:p>
            <a:pPr eaLnBrk="1" fontAlgn="auto" hangingPunct="1">
              <a:spcAft>
                <a:spcPts val="0"/>
              </a:spcAft>
              <a:buFont typeface="Arial"/>
              <a:buChar char="•"/>
              <a:defRPr/>
            </a:pPr>
            <a:r>
              <a:rPr lang="en-US" dirty="0"/>
              <a:t>Believe that conflict occurs because from innate human aggression or aggression due to unlimited human appetites and scarce resources</a:t>
            </a:r>
          </a:p>
          <a:p>
            <a:pPr eaLnBrk="1" fontAlgn="auto" hangingPunct="1">
              <a:spcAft>
                <a:spcPts val="0"/>
              </a:spcAft>
              <a:buFont typeface="Arial"/>
              <a:buChar char="•"/>
              <a:defRPr/>
            </a:pPr>
            <a:r>
              <a:rPr lang="en-US" dirty="0"/>
              <a:t>Believe in negative peace</a:t>
            </a:r>
          </a:p>
          <a:p>
            <a:pPr eaLnBrk="1" fontAlgn="auto" hangingPunct="1">
              <a:spcAft>
                <a:spcPts val="0"/>
              </a:spcAft>
              <a:buFont typeface="Arial"/>
              <a:buChar char="•"/>
              <a:defRPr/>
            </a:pPr>
            <a:r>
              <a:rPr lang="en-US" dirty="0"/>
              <a:t>Argue against just wars on the grounds that war fought for political gain tend to be limited by the fact that their protagonists operate with clear strategic objectives whereas just wars lead to war because of the expansive goals and the moral fervor behind them. </a:t>
            </a:r>
          </a:p>
          <a:p>
            <a:pPr eaLnBrk="1" fontAlgn="auto" hangingPunct="1">
              <a:spcAft>
                <a:spcPts val="0"/>
              </a:spcAft>
              <a:buFont typeface="Arial"/>
              <a:buChar char="•"/>
              <a:defRPr/>
            </a:pPr>
            <a:r>
              <a:rPr lang="en-US" dirty="0"/>
              <a:t>Not amoral more ethical nationalist</a:t>
            </a:r>
          </a:p>
        </p:txBody>
      </p:sp>
      <p:sp>
        <p:nvSpPr>
          <p:cNvPr id="4" name="Footer Placeholder 3">
            <a:extLst>
              <a:ext uri="{FF2B5EF4-FFF2-40B4-BE49-F238E27FC236}">
                <a16:creationId xmlns:a16="http://schemas.microsoft.com/office/drawing/2014/main" id="{D94CB7E5-BDEB-12B1-867E-68CCABFE66D3}"/>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B6007784-AA5B-F7B2-488B-EFB1B2670F47}"/>
              </a:ext>
            </a:extLst>
          </p:cNvPr>
          <p:cNvSpPr>
            <a:spLocks noGrp="1"/>
          </p:cNvSpPr>
          <p:nvPr>
            <p:ph type="title"/>
          </p:nvPr>
        </p:nvSpPr>
        <p:spPr/>
        <p:txBody>
          <a:bodyPr/>
          <a:lstStyle/>
          <a:p>
            <a:pPr eaLnBrk="1" hangingPunct="1"/>
            <a:r>
              <a:rPr lang="en-US" altLang="fi-FI"/>
              <a:t>Criticisms of Realpolitik</a:t>
            </a:r>
          </a:p>
        </p:txBody>
      </p:sp>
      <p:sp>
        <p:nvSpPr>
          <p:cNvPr id="3" name="Content Placeholder 2">
            <a:extLst>
              <a:ext uri="{FF2B5EF4-FFF2-40B4-BE49-F238E27FC236}">
                <a16:creationId xmlns:a16="http://schemas.microsoft.com/office/drawing/2014/main" id="{A34218DE-F3C8-DC83-25D7-26DF4D0189A9}"/>
              </a:ext>
            </a:extLst>
          </p:cNvPr>
          <p:cNvSpPr>
            <a:spLocks noGrp="1"/>
          </p:cNvSpPr>
          <p:nvPr>
            <p:ph idx="1"/>
          </p:nvPr>
        </p:nvSpPr>
        <p:spPr/>
        <p:txBody>
          <a:bodyPr/>
          <a:lstStyle/>
          <a:p>
            <a:pPr eaLnBrk="1" hangingPunct="1"/>
            <a:r>
              <a:rPr lang="en-US" altLang="fi-FI"/>
              <a:t>Legitimize war and the use of force by making them appear to be a part of the ‘natural order of things’.</a:t>
            </a:r>
          </a:p>
          <a:p>
            <a:pPr eaLnBrk="1" hangingPunct="1"/>
            <a:r>
              <a:rPr lang="en-US" altLang="fi-FI"/>
              <a:t>Feminists argue that the emphasis on national interest and military might reflect an essentially masculinist view of international politics. </a:t>
            </a:r>
          </a:p>
          <a:p>
            <a:pPr eaLnBrk="1" hangingPunct="1"/>
            <a:r>
              <a:rPr lang="en-US" altLang="fi-FI"/>
              <a:t>The assertion that matters of war and peace are beyond morality reflect a stunting ethical sensibilities. </a:t>
            </a:r>
          </a:p>
        </p:txBody>
      </p:sp>
      <p:sp>
        <p:nvSpPr>
          <p:cNvPr id="4" name="Footer Placeholder 3">
            <a:extLst>
              <a:ext uri="{FF2B5EF4-FFF2-40B4-BE49-F238E27FC236}">
                <a16:creationId xmlns:a16="http://schemas.microsoft.com/office/drawing/2014/main" id="{2AFAED89-DB23-EE40-F700-0E47DFE51A15}"/>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5277F664-F1A2-7CD0-E7E6-EDD68922602D}"/>
              </a:ext>
            </a:extLst>
          </p:cNvPr>
          <p:cNvSpPr>
            <a:spLocks noGrp="1"/>
          </p:cNvSpPr>
          <p:nvPr>
            <p:ph type="title"/>
          </p:nvPr>
        </p:nvSpPr>
        <p:spPr/>
        <p:txBody>
          <a:bodyPr/>
          <a:lstStyle/>
          <a:p>
            <a:pPr eaLnBrk="1" hangingPunct="1"/>
            <a:r>
              <a:rPr lang="en-US" altLang="fi-FI"/>
              <a:t>Current Conflicts</a:t>
            </a:r>
          </a:p>
        </p:txBody>
      </p:sp>
      <p:sp>
        <p:nvSpPr>
          <p:cNvPr id="69634" name="Content Placeholder 2">
            <a:extLst>
              <a:ext uri="{FF2B5EF4-FFF2-40B4-BE49-F238E27FC236}">
                <a16:creationId xmlns:a16="http://schemas.microsoft.com/office/drawing/2014/main" id="{B9B39E53-CE12-FAA4-7C31-AF0C7F9B891F}"/>
              </a:ext>
            </a:extLst>
          </p:cNvPr>
          <p:cNvSpPr>
            <a:spLocks noGrp="1"/>
          </p:cNvSpPr>
          <p:nvPr>
            <p:ph idx="1"/>
          </p:nvPr>
        </p:nvSpPr>
        <p:spPr/>
        <p:txBody>
          <a:bodyPr/>
          <a:lstStyle/>
          <a:p>
            <a:pPr eaLnBrk="1" hangingPunct="1"/>
            <a:r>
              <a:rPr lang="en-US" altLang="fi-FI"/>
              <a:t>Choose an on-going conflict, research a conflict and determine which </a:t>
            </a:r>
            <a:r>
              <a:rPr lang="en-US" altLang="fi-FI" i="1"/>
              <a:t>jus ad bellum </a:t>
            </a:r>
            <a:r>
              <a:rPr lang="en-US" altLang="fi-FI"/>
              <a:t>was met or whether any just recourse was met at all: </a:t>
            </a:r>
            <a:r>
              <a:rPr lang="en-US" altLang="fi-FI">
                <a:hlinkClick r:id="rId2"/>
              </a:rPr>
              <a:t>https://en.wikipedia.org/wiki/List_of_ongoing_armed_conflicts</a:t>
            </a:r>
            <a:endParaRPr lang="en-US" altLang="fi-FI"/>
          </a:p>
          <a:p>
            <a:pPr eaLnBrk="1" hangingPunct="1"/>
            <a:r>
              <a:rPr lang="en-US" altLang="fi-FI"/>
              <a:t>Michael Walzer on The War in Iraq: </a:t>
            </a:r>
            <a:r>
              <a:rPr lang="en-US" altLang="fi-FI">
                <a:hlinkClick r:id="rId3"/>
              </a:rPr>
              <a:t>https://www.youtube.com/watch?v=W_1rqRYaQnA</a:t>
            </a:r>
            <a:endParaRPr lang="en-US" altLang="fi-FI"/>
          </a:p>
          <a:p>
            <a:pPr eaLnBrk="1" hangingPunct="1"/>
            <a:endParaRPr lang="en-US" altLang="fi-FI"/>
          </a:p>
          <a:p>
            <a:pPr eaLnBrk="1" hangingPunct="1"/>
            <a:endParaRPr lang="en-US" altLang="fi-FI"/>
          </a:p>
        </p:txBody>
      </p:sp>
      <p:sp>
        <p:nvSpPr>
          <p:cNvPr id="4" name="Footer Placeholder 3">
            <a:extLst>
              <a:ext uri="{FF2B5EF4-FFF2-40B4-BE49-F238E27FC236}">
                <a16:creationId xmlns:a16="http://schemas.microsoft.com/office/drawing/2014/main" id="{C1916BF8-B6EE-16E1-567A-A6BFF8B14F34}"/>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8A6CF916-11B5-1652-B7C1-59D964EE719C}"/>
              </a:ext>
            </a:extLst>
          </p:cNvPr>
          <p:cNvSpPr>
            <a:spLocks noGrp="1"/>
          </p:cNvSpPr>
          <p:nvPr>
            <p:ph type="title"/>
          </p:nvPr>
        </p:nvSpPr>
        <p:spPr/>
        <p:txBody>
          <a:bodyPr/>
          <a:lstStyle/>
          <a:p>
            <a:pPr eaLnBrk="1" hangingPunct="1"/>
            <a:r>
              <a:rPr lang="en-US" altLang="fi-FI"/>
              <a:t>Pacifism</a:t>
            </a:r>
          </a:p>
        </p:txBody>
      </p:sp>
      <p:sp>
        <p:nvSpPr>
          <p:cNvPr id="3" name="Content Placeholder 2">
            <a:extLst>
              <a:ext uri="{FF2B5EF4-FFF2-40B4-BE49-F238E27FC236}">
                <a16:creationId xmlns:a16="http://schemas.microsoft.com/office/drawing/2014/main" id="{2C3C9BA2-DB97-2723-A233-DCA4D986AD08}"/>
              </a:ext>
            </a:extLst>
          </p:cNvPr>
          <p:cNvSpPr>
            <a:spLocks noGrp="1"/>
          </p:cNvSpPr>
          <p:nvPr>
            <p:ph idx="1"/>
          </p:nvPr>
        </p:nvSpPr>
        <p:spPr>
          <a:xfrm>
            <a:off x="838200" y="1404938"/>
            <a:ext cx="10812463" cy="4951412"/>
          </a:xfrm>
        </p:spPr>
        <p:txBody>
          <a:bodyPr rtlCol="0">
            <a:normAutofit fontScale="92500" lnSpcReduction="10000"/>
          </a:bodyPr>
          <a:lstStyle/>
          <a:p>
            <a:pPr eaLnBrk="1" fontAlgn="auto" hangingPunct="1">
              <a:spcAft>
                <a:spcPts val="0"/>
              </a:spcAft>
              <a:buFont typeface="Arial"/>
              <a:buChar char="•"/>
              <a:defRPr/>
            </a:pPr>
            <a:r>
              <a:rPr lang="en-US" dirty="0"/>
              <a:t>Pacifism is the belief that all war is morally wrong. </a:t>
            </a:r>
          </a:p>
          <a:p>
            <a:pPr eaLnBrk="1" fontAlgn="auto" hangingPunct="1">
              <a:spcAft>
                <a:spcPts val="0"/>
              </a:spcAft>
              <a:buFont typeface="Arial"/>
              <a:buChar char="•"/>
              <a:defRPr/>
            </a:pPr>
            <a:r>
              <a:rPr lang="en-US" dirty="0"/>
              <a:t>This is based on </a:t>
            </a:r>
          </a:p>
          <a:p>
            <a:pPr marL="514350" indent="-514350" eaLnBrk="1" fontAlgn="auto" hangingPunct="1">
              <a:spcAft>
                <a:spcPts val="0"/>
              </a:spcAft>
              <a:buFont typeface="+mj-lt"/>
              <a:buAutoNum type="arabicPeriod"/>
              <a:defRPr/>
            </a:pPr>
            <a:r>
              <a:rPr lang="en-US" dirty="0"/>
              <a:t>War is wrong because killing is wrong. This principle is based on the sanctity or oneness of life sometimes rooted in religious convictions. For example, Quakers, the Amish, the Mennonites, Hinduism, Buddhism and Jainism.</a:t>
            </a:r>
          </a:p>
          <a:p>
            <a:pPr lvl="1" eaLnBrk="1" fontAlgn="auto" hangingPunct="1">
              <a:spcAft>
                <a:spcPts val="0"/>
              </a:spcAft>
              <a:buFont typeface="Arial"/>
              <a:buChar char="•"/>
              <a:defRPr/>
            </a:pPr>
            <a:r>
              <a:rPr lang="en-US" dirty="0"/>
              <a:t>The result has been a practice of conscientious objection in times of war</a:t>
            </a:r>
          </a:p>
          <a:p>
            <a:pPr lvl="1" eaLnBrk="1" fontAlgn="auto" hangingPunct="1">
              <a:spcAft>
                <a:spcPts val="0"/>
              </a:spcAft>
              <a:buFont typeface="Arial"/>
              <a:buChar char="•"/>
              <a:defRPr/>
            </a:pPr>
            <a:r>
              <a:rPr lang="en-US" dirty="0"/>
              <a:t>The Amish: </a:t>
            </a:r>
            <a:r>
              <a:rPr lang="en-US" u="sng" dirty="0">
                <a:hlinkClick r:id="rId2"/>
              </a:rPr>
              <a:t>https://www.youtube.com/watch?v=82wRG5tGF7k</a:t>
            </a:r>
            <a:r>
              <a:rPr lang="en-US" u="sng" dirty="0"/>
              <a:t> - </a:t>
            </a:r>
            <a:r>
              <a:rPr lang="en-US" dirty="0"/>
              <a:t>9:30-12:30 &amp; 34:00-END</a:t>
            </a:r>
          </a:p>
          <a:p>
            <a:pPr marL="514350" indent="-514350" eaLnBrk="1" fontAlgn="auto" hangingPunct="1">
              <a:spcAft>
                <a:spcPts val="0"/>
              </a:spcAft>
              <a:buFont typeface="+mj-lt"/>
              <a:buAutoNum type="arabicPeriod"/>
              <a:defRPr/>
            </a:pPr>
            <a:r>
              <a:rPr lang="en-US" dirty="0"/>
              <a:t>Contingent pacifism places greatest stress on the wider and often longer term benefits of non-violence for human well-being.</a:t>
            </a:r>
          </a:p>
          <a:p>
            <a:pPr lvl="1" eaLnBrk="1" fontAlgn="auto" hangingPunct="1">
              <a:spcAft>
                <a:spcPts val="0"/>
              </a:spcAft>
              <a:buFont typeface="Arial"/>
              <a:buChar char="•"/>
              <a:defRPr/>
            </a:pPr>
            <a:r>
              <a:rPr lang="en-US" dirty="0"/>
              <a:t>Violence is never a solution because it breeds more violence through developing a psychology of hatred, bitterness and revenge</a:t>
            </a:r>
          </a:p>
          <a:p>
            <a:pPr marL="971550" lvl="1" indent="-514350" eaLnBrk="1" fontAlgn="auto" hangingPunct="1">
              <a:spcAft>
                <a:spcPts val="0"/>
              </a:spcAft>
              <a:buFont typeface="+mj-lt"/>
              <a:buAutoNum type="arabicPeriod"/>
              <a:defRPr/>
            </a:pPr>
            <a:endParaRPr lang="en-US" dirty="0"/>
          </a:p>
          <a:p>
            <a:pPr lvl="1" eaLnBrk="1" fontAlgn="auto" hangingPunct="1">
              <a:spcAft>
                <a:spcPts val="0"/>
              </a:spcAft>
              <a:buFont typeface="Arial"/>
              <a:buChar char="•"/>
              <a:defRPr/>
            </a:pPr>
            <a:endParaRPr lang="en-US" dirty="0"/>
          </a:p>
          <a:p>
            <a:pPr lvl="1" eaLnBrk="1" fontAlgn="auto" hangingPunct="1">
              <a:spcAft>
                <a:spcPts val="0"/>
              </a:spcAft>
              <a:buFont typeface="Arial"/>
              <a:buChar char="•"/>
              <a:defRPr/>
            </a:pPr>
            <a:endParaRPr lang="en-US" dirty="0"/>
          </a:p>
        </p:txBody>
      </p:sp>
      <p:sp>
        <p:nvSpPr>
          <p:cNvPr id="4" name="Footer Placeholder 3">
            <a:extLst>
              <a:ext uri="{FF2B5EF4-FFF2-40B4-BE49-F238E27FC236}">
                <a16:creationId xmlns:a16="http://schemas.microsoft.com/office/drawing/2014/main" id="{DB6DB4FB-9732-752A-6968-119BC65DA117}"/>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1ED92066-E98F-5F1F-55DF-BEDCC6454295}"/>
              </a:ext>
            </a:extLst>
          </p:cNvPr>
          <p:cNvSpPr>
            <a:spLocks noGrp="1"/>
          </p:cNvSpPr>
          <p:nvPr>
            <p:ph type="title"/>
          </p:nvPr>
        </p:nvSpPr>
        <p:spPr/>
        <p:txBody>
          <a:bodyPr/>
          <a:lstStyle/>
          <a:p>
            <a:pPr eaLnBrk="1" hangingPunct="1"/>
            <a:r>
              <a:rPr lang="en-US" altLang="fi-FI"/>
              <a:t>Pacifism and Global Politics</a:t>
            </a:r>
          </a:p>
        </p:txBody>
      </p:sp>
      <p:sp>
        <p:nvSpPr>
          <p:cNvPr id="3" name="Content Placeholder 2">
            <a:extLst>
              <a:ext uri="{FF2B5EF4-FFF2-40B4-BE49-F238E27FC236}">
                <a16:creationId xmlns:a16="http://schemas.microsoft.com/office/drawing/2014/main" id="{465A1038-D965-C3DF-C42B-7EE8359E5857}"/>
              </a:ext>
            </a:extLst>
          </p:cNvPr>
          <p:cNvSpPr>
            <a:spLocks noGrp="1"/>
          </p:cNvSpPr>
          <p:nvPr>
            <p:ph idx="1"/>
          </p:nvPr>
        </p:nvSpPr>
        <p:spPr/>
        <p:txBody>
          <a:bodyPr/>
          <a:lstStyle/>
          <a:p>
            <a:pPr eaLnBrk="1" hangingPunct="1"/>
            <a:r>
              <a:rPr lang="en-US" altLang="fi-FI"/>
              <a:t>Legal pacifism embodied in the UN who’s aim is to ensure the peaceful resolution of international disputes through upholding a system of international law. </a:t>
            </a:r>
          </a:p>
          <a:p>
            <a:pPr eaLnBrk="1" hangingPunct="1"/>
            <a:r>
              <a:rPr lang="en-US" altLang="fi-FI"/>
              <a:t>Pacifists have looked to transcend sovereignty and embraced the notion of positive peace (not just the absence of war but also an end to the causes of war). Positive peace has been linked to political and social justice</a:t>
            </a:r>
          </a:p>
          <a:p>
            <a:pPr eaLnBrk="1" hangingPunct="1"/>
            <a:r>
              <a:rPr lang="en-US" altLang="fi-FI"/>
              <a:t>Pacifism has helped to fuel the emergence of a growing peace movement. </a:t>
            </a:r>
          </a:p>
        </p:txBody>
      </p:sp>
      <p:sp>
        <p:nvSpPr>
          <p:cNvPr id="4" name="Footer Placeholder 3">
            <a:extLst>
              <a:ext uri="{FF2B5EF4-FFF2-40B4-BE49-F238E27FC236}">
                <a16:creationId xmlns:a16="http://schemas.microsoft.com/office/drawing/2014/main" id="{9975FAC3-C5AE-DB93-4AB6-8B93F8709E04}"/>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30E82AB3-F006-6C3B-5360-248C76ACE5BE}"/>
              </a:ext>
            </a:extLst>
          </p:cNvPr>
          <p:cNvSpPr>
            <a:spLocks noGrp="1"/>
          </p:cNvSpPr>
          <p:nvPr>
            <p:ph type="title"/>
          </p:nvPr>
        </p:nvSpPr>
        <p:spPr/>
        <p:txBody>
          <a:bodyPr/>
          <a:lstStyle/>
          <a:p>
            <a:pPr eaLnBrk="1" hangingPunct="1"/>
            <a:r>
              <a:rPr lang="en-US" altLang="fi-FI"/>
              <a:t>Critics of Pacifism</a:t>
            </a:r>
          </a:p>
        </p:txBody>
      </p:sp>
      <p:sp>
        <p:nvSpPr>
          <p:cNvPr id="3" name="Content Placeholder 2">
            <a:extLst>
              <a:ext uri="{FF2B5EF4-FFF2-40B4-BE49-F238E27FC236}">
                <a16:creationId xmlns:a16="http://schemas.microsoft.com/office/drawing/2014/main" id="{602688C1-1E7E-29E4-C443-98E4E081F2A7}"/>
              </a:ext>
            </a:extLst>
          </p:cNvPr>
          <p:cNvSpPr>
            <a:spLocks noGrp="1"/>
          </p:cNvSpPr>
          <p:nvPr>
            <p:ph idx="1"/>
          </p:nvPr>
        </p:nvSpPr>
        <p:spPr>
          <a:xfrm>
            <a:off x="838200" y="1385888"/>
            <a:ext cx="10515600" cy="4970462"/>
          </a:xfrm>
        </p:spPr>
        <p:txBody>
          <a:bodyPr/>
          <a:lstStyle/>
          <a:p>
            <a:pPr eaLnBrk="1" hangingPunct="1"/>
            <a:r>
              <a:rPr lang="en-US" altLang="fi-FI"/>
              <a:t>Humanitarian wars and Consequentalism: “an otherwise morally objectionable action can be justified if it results in a positive outcome” . For example, either violent rebellion, or foreign nations sending in troops to end a dictator's violent oppression may save millions of lives, even if many thousands died in the war.</a:t>
            </a:r>
          </a:p>
          <a:p>
            <a:pPr eaLnBrk="1" hangingPunct="1"/>
            <a:endParaRPr lang="en-US" altLang="fi-FI"/>
          </a:p>
          <a:p>
            <a:pPr eaLnBrk="1" hangingPunct="1"/>
            <a:r>
              <a:rPr lang="en-US" altLang="fi-FI"/>
              <a:t>R2P- Responsibility to Protect-doctrine ( UN, 2005): responsibility to protect populations from genocide, war crimes, ethnic cleansing and crimes against humanity</a:t>
            </a:r>
          </a:p>
        </p:txBody>
      </p:sp>
      <p:sp>
        <p:nvSpPr>
          <p:cNvPr id="4" name="Footer Placeholder 3">
            <a:extLst>
              <a:ext uri="{FF2B5EF4-FFF2-40B4-BE49-F238E27FC236}">
                <a16:creationId xmlns:a16="http://schemas.microsoft.com/office/drawing/2014/main" id="{E4BB0005-1685-DD95-C4E3-205604C6F1D0}"/>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1AAAB1CD-8469-DBFD-77EF-E57DCD5D58A2}"/>
              </a:ext>
            </a:extLst>
          </p:cNvPr>
          <p:cNvSpPr>
            <a:spLocks noGrp="1"/>
          </p:cNvSpPr>
          <p:nvPr>
            <p:ph type="title"/>
          </p:nvPr>
        </p:nvSpPr>
        <p:spPr/>
        <p:txBody>
          <a:bodyPr/>
          <a:lstStyle/>
          <a:p>
            <a:pPr eaLnBrk="1" hangingPunct="1"/>
            <a:r>
              <a:rPr lang="en-US" altLang="fi-FI"/>
              <a:t>Non-Violent Conflict, in what kind of societies do these exist?</a:t>
            </a:r>
          </a:p>
        </p:txBody>
      </p:sp>
      <p:sp>
        <p:nvSpPr>
          <p:cNvPr id="3" name="Content Placeholder 2">
            <a:extLst>
              <a:ext uri="{FF2B5EF4-FFF2-40B4-BE49-F238E27FC236}">
                <a16:creationId xmlns:a16="http://schemas.microsoft.com/office/drawing/2014/main" id="{72D23EDB-2DB7-AC2E-C1DE-78D8E11B0722}"/>
              </a:ext>
            </a:extLst>
          </p:cNvPr>
          <p:cNvSpPr>
            <a:spLocks noGrp="1"/>
          </p:cNvSpPr>
          <p:nvPr>
            <p:ph idx="1"/>
          </p:nvPr>
        </p:nvSpPr>
        <p:spPr/>
        <p:txBody>
          <a:bodyPr/>
          <a:lstStyle/>
          <a:p>
            <a:pPr eaLnBrk="1" hangingPunct="1"/>
            <a:r>
              <a:rPr lang="en-US" altLang="fi-FI"/>
              <a:t>A legitimate structure or process for dialogue is in place, and everyone involved is using this. </a:t>
            </a:r>
          </a:p>
          <a:p>
            <a:pPr eaLnBrk="1" hangingPunct="1"/>
            <a:r>
              <a:rPr lang="en-US" altLang="fi-FI"/>
              <a:t>Democratic structures allow the population to be consulted. The results of these consultations are considered legitimate. </a:t>
            </a:r>
          </a:p>
          <a:p>
            <a:pPr eaLnBrk="1" hangingPunct="1"/>
            <a:r>
              <a:rPr lang="en-US" altLang="fi-FI"/>
              <a:t>The parties involved in the dispute are dependent on each other and would be harmed if the dispute became violent. </a:t>
            </a:r>
          </a:p>
          <a:p>
            <a:pPr eaLnBrk="1" hangingPunct="1"/>
            <a:r>
              <a:rPr lang="en-US" altLang="fi-FI"/>
              <a:t>Violent solutions are against the core interests of all parties.</a:t>
            </a:r>
          </a:p>
        </p:txBody>
      </p:sp>
      <p:sp>
        <p:nvSpPr>
          <p:cNvPr id="4" name="Footer Placeholder 3">
            <a:extLst>
              <a:ext uri="{FF2B5EF4-FFF2-40B4-BE49-F238E27FC236}">
                <a16:creationId xmlns:a16="http://schemas.microsoft.com/office/drawing/2014/main" id="{5CD1EB64-244A-3E59-5751-0AE9CEF1E220}"/>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0B543D12-52D1-70C2-B77A-7A9631D18F0A}"/>
              </a:ext>
            </a:extLst>
          </p:cNvPr>
          <p:cNvSpPr>
            <a:spLocks noGrp="1"/>
          </p:cNvSpPr>
          <p:nvPr>
            <p:ph type="title"/>
          </p:nvPr>
        </p:nvSpPr>
        <p:spPr/>
        <p:txBody>
          <a:bodyPr/>
          <a:lstStyle/>
          <a:p>
            <a:pPr eaLnBrk="1" hangingPunct="1"/>
            <a:r>
              <a:rPr lang="en-US" altLang="fi-FI"/>
              <a:t>Violent Conflict</a:t>
            </a:r>
          </a:p>
        </p:txBody>
      </p:sp>
      <p:sp>
        <p:nvSpPr>
          <p:cNvPr id="3" name="Content Placeholder 2">
            <a:extLst>
              <a:ext uri="{FF2B5EF4-FFF2-40B4-BE49-F238E27FC236}">
                <a16:creationId xmlns:a16="http://schemas.microsoft.com/office/drawing/2014/main" id="{F6134441-A91B-540E-939C-D2D800EE106E}"/>
              </a:ext>
            </a:extLst>
          </p:cNvPr>
          <p:cNvSpPr>
            <a:spLocks noGrp="1"/>
          </p:cNvSpPr>
          <p:nvPr>
            <p:ph idx="1"/>
          </p:nvPr>
        </p:nvSpPr>
        <p:spPr/>
        <p:txBody>
          <a:bodyPr rtlCol="0">
            <a:normAutofit lnSpcReduction="10000"/>
          </a:bodyPr>
          <a:lstStyle/>
          <a:p>
            <a:pPr marL="0" indent="0" eaLnBrk="1" fontAlgn="auto" hangingPunct="1">
              <a:spcAft>
                <a:spcPts val="0"/>
              </a:spcAft>
              <a:buFont typeface="Arial"/>
              <a:buNone/>
              <a:defRPr/>
            </a:pPr>
            <a:r>
              <a:rPr lang="en-US" dirty="0"/>
              <a:t>Much conflict results in violence. The most obvious form of violence in conflict is direct violence which can be measured by the numbers of people killed or injured, and by measuring the physical damage to infrastructure. Commonly, this type of violence takes place during a war. These conflicts can be violent for several reasons. </a:t>
            </a:r>
          </a:p>
          <a:p>
            <a:pPr eaLnBrk="1" fontAlgn="auto" hangingPunct="1">
              <a:spcAft>
                <a:spcPts val="0"/>
              </a:spcAft>
              <a:buFont typeface="Arial"/>
              <a:buChar char="•"/>
              <a:defRPr/>
            </a:pPr>
            <a:r>
              <a:rPr lang="en-US" dirty="0"/>
              <a:t>Lack of trust between both sides of the conflict. </a:t>
            </a:r>
          </a:p>
          <a:p>
            <a:pPr eaLnBrk="1" fontAlgn="auto" hangingPunct="1">
              <a:spcAft>
                <a:spcPts val="0"/>
              </a:spcAft>
              <a:buFont typeface="Arial"/>
              <a:buChar char="•"/>
              <a:defRPr/>
            </a:pPr>
            <a:r>
              <a:rPr lang="en-US" dirty="0"/>
              <a:t>No structure exists for the dispute to be resolved peacefully, through dialogue or democratic means. </a:t>
            </a:r>
          </a:p>
          <a:p>
            <a:pPr eaLnBrk="1" fontAlgn="auto" hangingPunct="1">
              <a:spcAft>
                <a:spcPts val="0"/>
              </a:spcAft>
              <a:buFont typeface="Arial"/>
              <a:buChar char="•"/>
              <a:defRPr/>
            </a:pPr>
            <a:r>
              <a:rPr lang="en-US" dirty="0"/>
              <a:t>Grievance and trauma are sustaining, and deepening, the conflict. </a:t>
            </a:r>
          </a:p>
          <a:p>
            <a:pPr eaLnBrk="1" fontAlgn="auto" hangingPunct="1">
              <a:spcAft>
                <a:spcPts val="0"/>
              </a:spcAft>
              <a:buFont typeface="Arial"/>
              <a:buChar char="•"/>
              <a:defRPr/>
            </a:pPr>
            <a:r>
              <a:rPr lang="en-US" dirty="0"/>
              <a:t>Violent approaches are seen as the only way to secure core interests. </a:t>
            </a:r>
          </a:p>
          <a:p>
            <a:pPr eaLnBrk="1" fontAlgn="auto" hangingPunct="1">
              <a:spcAft>
                <a:spcPts val="0"/>
              </a:spcAft>
              <a:buFont typeface="Arial"/>
              <a:buChar char="•"/>
              <a:defRPr/>
            </a:pPr>
            <a:endParaRPr lang="en-US" dirty="0"/>
          </a:p>
        </p:txBody>
      </p:sp>
      <p:sp>
        <p:nvSpPr>
          <p:cNvPr id="4" name="Footer Placeholder 3">
            <a:extLst>
              <a:ext uri="{FF2B5EF4-FFF2-40B4-BE49-F238E27FC236}">
                <a16:creationId xmlns:a16="http://schemas.microsoft.com/office/drawing/2014/main" id="{2320762D-5932-DA7A-265D-F63D6AFD6E39}"/>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293EE3D2-B194-1B38-0E36-422E6A42E575}"/>
              </a:ext>
            </a:extLst>
          </p:cNvPr>
          <p:cNvSpPr>
            <a:spLocks noGrp="1"/>
          </p:cNvSpPr>
          <p:nvPr>
            <p:ph type="title"/>
          </p:nvPr>
        </p:nvSpPr>
        <p:spPr/>
        <p:txBody>
          <a:bodyPr/>
          <a:lstStyle/>
          <a:p>
            <a:pPr eaLnBrk="1" hangingPunct="1"/>
            <a:r>
              <a:rPr lang="en-US" altLang="fi-FI"/>
              <a:t>Causes of Conflict</a:t>
            </a:r>
          </a:p>
        </p:txBody>
      </p:sp>
      <p:sp>
        <p:nvSpPr>
          <p:cNvPr id="3" name="Content Placeholder 2">
            <a:extLst>
              <a:ext uri="{FF2B5EF4-FFF2-40B4-BE49-F238E27FC236}">
                <a16:creationId xmlns:a16="http://schemas.microsoft.com/office/drawing/2014/main" id="{F24FA752-639D-4886-8820-E58BC5ECAE73}"/>
              </a:ext>
            </a:extLst>
          </p:cNvPr>
          <p:cNvSpPr>
            <a:spLocks noGrp="1"/>
          </p:cNvSpPr>
          <p:nvPr>
            <p:ph idx="1"/>
          </p:nvPr>
        </p:nvSpPr>
        <p:spPr/>
        <p:txBody>
          <a:bodyPr/>
          <a:lstStyle/>
          <a:p>
            <a:pPr eaLnBrk="1" hangingPunct="1"/>
            <a:r>
              <a:rPr lang="en-US" altLang="fi-FI"/>
              <a:t>For example, violent behaviour will deepen contradiction. </a:t>
            </a:r>
          </a:p>
          <a:p>
            <a:pPr eaLnBrk="1" hangingPunct="1"/>
            <a:r>
              <a:rPr lang="en-US" altLang="fi-FI"/>
              <a:t>This may harden attitudes and deepen a sense of grievance or injustice. </a:t>
            </a:r>
          </a:p>
          <a:p>
            <a:pPr eaLnBrk="1" hangingPunct="1"/>
            <a:r>
              <a:rPr lang="en-US" altLang="fi-FI"/>
              <a:t>Peacekeeping can help reduce behaviours that encourage conflict.</a:t>
            </a:r>
          </a:p>
          <a:p>
            <a:pPr eaLnBrk="1" hangingPunct="1"/>
            <a:r>
              <a:rPr lang="en-US" altLang="fi-FI"/>
              <a:t>Peacebuilding can help reduce contradictions. </a:t>
            </a:r>
          </a:p>
          <a:p>
            <a:pPr eaLnBrk="1" hangingPunct="1"/>
            <a:r>
              <a:rPr lang="en-US" altLang="fi-FI"/>
              <a:t>Peacemaking can change the attitudes that fuel conflict. </a:t>
            </a:r>
          </a:p>
          <a:p>
            <a:pPr eaLnBrk="1" hangingPunct="1"/>
            <a:endParaRPr lang="en-US" altLang="fi-FI"/>
          </a:p>
        </p:txBody>
      </p:sp>
      <p:sp>
        <p:nvSpPr>
          <p:cNvPr id="4" name="Footer Placeholder 3">
            <a:extLst>
              <a:ext uri="{FF2B5EF4-FFF2-40B4-BE49-F238E27FC236}">
                <a16:creationId xmlns:a16="http://schemas.microsoft.com/office/drawing/2014/main" id="{BFA2AE9E-4741-1B2B-050F-253BCE7555AC}"/>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EF2423F9-9DEB-B7D4-EECC-613DFF8C15B9}"/>
              </a:ext>
            </a:extLst>
          </p:cNvPr>
          <p:cNvSpPr>
            <a:spLocks noGrp="1"/>
          </p:cNvSpPr>
          <p:nvPr>
            <p:ph type="title"/>
          </p:nvPr>
        </p:nvSpPr>
        <p:spPr/>
        <p:txBody>
          <a:bodyPr/>
          <a:lstStyle/>
          <a:p>
            <a:pPr eaLnBrk="1" hangingPunct="1"/>
            <a:r>
              <a:rPr lang="en-US" altLang="fi-FI"/>
              <a:t>Causes of Conflict</a:t>
            </a:r>
          </a:p>
        </p:txBody>
      </p:sp>
      <p:sp>
        <p:nvSpPr>
          <p:cNvPr id="3" name="Content Placeholder 2">
            <a:extLst>
              <a:ext uri="{FF2B5EF4-FFF2-40B4-BE49-F238E27FC236}">
                <a16:creationId xmlns:a16="http://schemas.microsoft.com/office/drawing/2014/main" id="{D75F0520-BC35-89B3-730D-C6BB4593D491}"/>
              </a:ext>
            </a:extLst>
          </p:cNvPr>
          <p:cNvSpPr>
            <a:spLocks noGrp="1"/>
          </p:cNvSpPr>
          <p:nvPr>
            <p:ph idx="1"/>
          </p:nvPr>
        </p:nvSpPr>
        <p:spPr/>
        <p:txBody>
          <a:bodyPr/>
          <a:lstStyle/>
          <a:p>
            <a:pPr eaLnBrk="1" hangingPunct="1"/>
            <a:r>
              <a:rPr lang="en-US" altLang="fi-FI"/>
              <a:t>In Galtung’s model, violent conflict can be analysed at the manifest and latent levels. </a:t>
            </a:r>
          </a:p>
          <a:p>
            <a:pPr eaLnBrk="1" hangingPunct="1"/>
            <a:r>
              <a:rPr lang="en-US" altLang="fi-FI"/>
              <a:t>The manifest level is the immediately obvious evidence of violent conflict, for example the number of people killed or injured. </a:t>
            </a:r>
          </a:p>
          <a:p>
            <a:pPr eaLnBrk="1" hangingPunct="1"/>
            <a:r>
              <a:rPr lang="en-US" altLang="fi-FI"/>
              <a:t>The latent level is where the deeper causes and conditions of conflict can be analysed. </a:t>
            </a:r>
          </a:p>
          <a:p>
            <a:pPr eaLnBrk="1" hangingPunct="1"/>
            <a:r>
              <a:rPr lang="en-US" altLang="fi-FI"/>
              <a:t>It is important to remember that Galtung’s conflict triangle applies to both violent and non-violent conflict. </a:t>
            </a:r>
          </a:p>
          <a:p>
            <a:pPr eaLnBrk="1" hangingPunct="1"/>
            <a:endParaRPr lang="en-US" altLang="fi-FI"/>
          </a:p>
        </p:txBody>
      </p:sp>
      <p:sp>
        <p:nvSpPr>
          <p:cNvPr id="4" name="Footer Placeholder 3">
            <a:extLst>
              <a:ext uri="{FF2B5EF4-FFF2-40B4-BE49-F238E27FC236}">
                <a16:creationId xmlns:a16="http://schemas.microsoft.com/office/drawing/2014/main" id="{00337191-B54B-0D84-1891-518B3BF32F33}"/>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Otsikko 1">
            <a:extLst>
              <a:ext uri="{FF2B5EF4-FFF2-40B4-BE49-F238E27FC236}">
                <a16:creationId xmlns:a16="http://schemas.microsoft.com/office/drawing/2014/main" id="{52861533-73D5-8CF5-23EF-8E44B47954DB}"/>
              </a:ext>
            </a:extLst>
          </p:cNvPr>
          <p:cNvSpPr>
            <a:spLocks noGrp="1"/>
          </p:cNvSpPr>
          <p:nvPr>
            <p:ph type="title"/>
          </p:nvPr>
        </p:nvSpPr>
        <p:spPr/>
        <p:txBody>
          <a:bodyPr/>
          <a:lstStyle/>
          <a:p>
            <a:pPr eaLnBrk="1" hangingPunct="1"/>
            <a:r>
              <a:rPr lang="en-US" altLang="fi-FI"/>
              <a:t>Research: case studies</a:t>
            </a:r>
          </a:p>
        </p:txBody>
      </p:sp>
      <p:sp>
        <p:nvSpPr>
          <p:cNvPr id="22530" name="Sisällön paikkamerkki 2">
            <a:extLst>
              <a:ext uri="{FF2B5EF4-FFF2-40B4-BE49-F238E27FC236}">
                <a16:creationId xmlns:a16="http://schemas.microsoft.com/office/drawing/2014/main" id="{8E1F8F69-1FA5-DDF4-8019-154030DC3EE0}"/>
              </a:ext>
            </a:extLst>
          </p:cNvPr>
          <p:cNvSpPr>
            <a:spLocks noGrp="1"/>
          </p:cNvSpPr>
          <p:nvPr>
            <p:ph idx="1"/>
          </p:nvPr>
        </p:nvSpPr>
        <p:spPr/>
        <p:txBody>
          <a:bodyPr/>
          <a:lstStyle/>
          <a:p>
            <a:pPr eaLnBrk="1" hangingPunct="1"/>
            <a:r>
              <a:rPr lang="en-US" altLang="fi-FI"/>
              <a:t>Visit the Global Peace index website: </a:t>
            </a:r>
            <a:r>
              <a:rPr lang="en-US" altLang="fi-FI">
                <a:hlinkClick r:id="rId2"/>
              </a:rPr>
              <a:t>www.visionofhumanity.org</a:t>
            </a:r>
            <a:endParaRPr lang="en-US" altLang="fi-FI"/>
          </a:p>
          <a:p>
            <a:pPr eaLnBrk="1" hangingPunct="1"/>
            <a:r>
              <a:rPr lang="en-US" altLang="fi-FI"/>
              <a:t>What indicators do they use to measure peace?</a:t>
            </a:r>
          </a:p>
          <a:p>
            <a:pPr eaLnBrk="1" hangingPunct="1"/>
            <a:r>
              <a:rPr lang="en-US" altLang="fi-FI"/>
              <a:t>Do you agree with them?</a:t>
            </a:r>
          </a:p>
          <a:p>
            <a:pPr eaLnBrk="1" hangingPunct="1"/>
            <a:r>
              <a:rPr lang="en-US" altLang="fi-FI"/>
              <a:t>Pick a country and apply narrower and broader interpretations of peace to it. Compare and contrast: would your country rank lower of higher, if a broader rather than narrower interpretation of peace was applied? Why?</a:t>
            </a:r>
          </a:p>
        </p:txBody>
      </p:sp>
      <p:sp>
        <p:nvSpPr>
          <p:cNvPr id="4" name="Alatunnisteen paikkamerkki 3">
            <a:extLst>
              <a:ext uri="{FF2B5EF4-FFF2-40B4-BE49-F238E27FC236}">
                <a16:creationId xmlns:a16="http://schemas.microsoft.com/office/drawing/2014/main" id="{1BB766B4-5E70-92E1-04F3-D001AFE9E504}"/>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D57127E8-2982-D54C-2512-511A344C7A94}"/>
              </a:ext>
            </a:extLst>
          </p:cNvPr>
          <p:cNvSpPr>
            <a:spLocks noGrp="1"/>
          </p:cNvSpPr>
          <p:nvPr>
            <p:ph type="title"/>
          </p:nvPr>
        </p:nvSpPr>
        <p:spPr/>
        <p:txBody>
          <a:bodyPr/>
          <a:lstStyle/>
          <a:p>
            <a:pPr eaLnBrk="1" hangingPunct="1"/>
            <a:r>
              <a:rPr lang="en-US" altLang="fi-FI"/>
              <a:t>Conflict Dynamics</a:t>
            </a:r>
          </a:p>
        </p:txBody>
      </p:sp>
      <p:sp>
        <p:nvSpPr>
          <p:cNvPr id="3" name="Content Placeholder 2">
            <a:extLst>
              <a:ext uri="{FF2B5EF4-FFF2-40B4-BE49-F238E27FC236}">
                <a16:creationId xmlns:a16="http://schemas.microsoft.com/office/drawing/2014/main" id="{125A4B38-09AD-C749-A3CF-7F4ACF49F263}"/>
              </a:ext>
            </a:extLst>
          </p:cNvPr>
          <p:cNvSpPr>
            <a:spLocks noGrp="1"/>
          </p:cNvSpPr>
          <p:nvPr>
            <p:ph idx="1"/>
          </p:nvPr>
        </p:nvSpPr>
        <p:spPr/>
        <p:txBody>
          <a:bodyPr/>
          <a:lstStyle/>
          <a:p>
            <a:pPr eaLnBrk="1" hangingPunct="1"/>
            <a:r>
              <a:rPr lang="en-US" altLang="fi-FI"/>
              <a:t>While every conflict has different dynamics, analysts have identified similarities between conflicts. </a:t>
            </a:r>
          </a:p>
          <a:p>
            <a:pPr eaLnBrk="1" hangingPunct="1"/>
            <a:r>
              <a:rPr lang="en-US" altLang="fi-FI"/>
              <a:t>Conflicts typically escalate and de-escalate through several phases.</a:t>
            </a:r>
          </a:p>
          <a:p>
            <a:pPr eaLnBrk="1" hangingPunct="1"/>
            <a:r>
              <a:rPr lang="en-US" altLang="fi-FI"/>
              <a:t>Ramsbotham and Woodhouse (1999) formulated a model of conflict dynamics. </a:t>
            </a:r>
          </a:p>
          <a:p>
            <a:pPr eaLnBrk="1" hangingPunct="1"/>
            <a:r>
              <a:rPr lang="en-US" altLang="fi-FI"/>
              <a:t>This helps policymakers to identify the best responses that will help with conflict resolution at each stage of both the escalation and de-escalation of violent conflict. </a:t>
            </a:r>
          </a:p>
          <a:p>
            <a:pPr eaLnBrk="1" hangingPunct="1"/>
            <a:endParaRPr lang="en-US" altLang="fi-FI"/>
          </a:p>
        </p:txBody>
      </p:sp>
      <p:sp>
        <p:nvSpPr>
          <p:cNvPr id="4" name="Footer Placeholder 3">
            <a:extLst>
              <a:ext uri="{FF2B5EF4-FFF2-40B4-BE49-F238E27FC236}">
                <a16:creationId xmlns:a16="http://schemas.microsoft.com/office/drawing/2014/main" id="{2F9EC3C7-94C6-2D7C-4F66-F884CB49EFBD}"/>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8444C13-46A7-30D6-73F6-BC965D63C7A3}"/>
              </a:ext>
            </a:extLst>
          </p:cNvPr>
          <p:cNvSpPr>
            <a:spLocks noGrp="1"/>
          </p:cNvSpPr>
          <p:nvPr>
            <p:ph type="ftr" sz="quarter" idx="11"/>
          </p:nvPr>
        </p:nvSpPr>
        <p:spPr/>
        <p:txBody>
          <a:bodyPr/>
          <a:lstStyle/>
          <a:p>
            <a:pPr>
              <a:defRPr/>
            </a:pPr>
            <a:r>
              <a:rPr lang="en-US"/>
              <a:t>Contested meanings of peace, conflict and violence </a:t>
            </a:r>
          </a:p>
        </p:txBody>
      </p:sp>
      <p:pic>
        <p:nvPicPr>
          <p:cNvPr id="78850" name="Picture 2" descr="/Users/b.hull_gwa/Desktop/Screen Shot 2017-02-07 at 3.57.50 PM.png">
            <a:extLst>
              <a:ext uri="{FF2B5EF4-FFF2-40B4-BE49-F238E27FC236}">
                <a16:creationId xmlns:a16="http://schemas.microsoft.com/office/drawing/2014/main" id="{C00918DE-C61A-D35F-F9CE-880936921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963" y="0"/>
            <a:ext cx="8480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98DFA101-F34A-F020-023F-66E6C70557E8}"/>
              </a:ext>
            </a:extLst>
          </p:cNvPr>
          <p:cNvSpPr>
            <a:spLocks noGrp="1"/>
          </p:cNvSpPr>
          <p:nvPr>
            <p:ph type="title"/>
          </p:nvPr>
        </p:nvSpPr>
        <p:spPr/>
        <p:txBody>
          <a:bodyPr/>
          <a:lstStyle/>
          <a:p>
            <a:pPr eaLnBrk="1" hangingPunct="1"/>
            <a:r>
              <a:rPr lang="en-US" altLang="fi-FI"/>
              <a:t>Promoting Peace and Security</a:t>
            </a:r>
          </a:p>
        </p:txBody>
      </p:sp>
      <p:sp>
        <p:nvSpPr>
          <p:cNvPr id="4" name="Footer Placeholder 3">
            <a:extLst>
              <a:ext uri="{FF2B5EF4-FFF2-40B4-BE49-F238E27FC236}">
                <a16:creationId xmlns:a16="http://schemas.microsoft.com/office/drawing/2014/main" id="{CEA2D8C3-7391-FFEA-F63A-6343C7529DE9}"/>
              </a:ext>
            </a:extLst>
          </p:cNvPr>
          <p:cNvSpPr>
            <a:spLocks noGrp="1"/>
          </p:cNvSpPr>
          <p:nvPr>
            <p:ph type="ftr" sz="quarter" idx="11"/>
          </p:nvPr>
        </p:nvSpPr>
        <p:spPr/>
        <p:txBody>
          <a:bodyPr/>
          <a:lstStyle/>
          <a:p>
            <a:pPr>
              <a:defRPr/>
            </a:pPr>
            <a:r>
              <a:rPr lang="en-US"/>
              <a:t>Contested meanings of peace, conflict and violence </a:t>
            </a:r>
          </a:p>
        </p:txBody>
      </p:sp>
      <p:sp>
        <p:nvSpPr>
          <p:cNvPr id="3" name="Content Placeholder 2">
            <a:extLst>
              <a:ext uri="{FF2B5EF4-FFF2-40B4-BE49-F238E27FC236}">
                <a16:creationId xmlns:a16="http://schemas.microsoft.com/office/drawing/2014/main" id="{E533FEFF-A79D-A0BB-5F75-DB31E36ECD05}"/>
              </a:ext>
            </a:extLst>
          </p:cNvPr>
          <p:cNvSpPr>
            <a:spLocks noGrp="1"/>
          </p:cNvSpPr>
          <p:nvPr>
            <p:ph idx="1"/>
          </p:nvPr>
        </p:nvSpPr>
        <p:spPr/>
        <p:txBody>
          <a:bodyPr/>
          <a:lstStyle/>
          <a:p>
            <a:pPr eaLnBrk="1" hangingPunct="1"/>
            <a:r>
              <a:rPr lang="en-US" altLang="fi-FI"/>
              <a:t>The principal aim of the UN is ‘to maintain international peace and security’, in fact these are the conditions under which the UN can/should be judged.</a:t>
            </a:r>
          </a:p>
          <a:p>
            <a:pPr eaLnBrk="1" hangingPunct="1"/>
            <a:r>
              <a:rPr lang="en-US" altLang="fi-FI"/>
              <a:t>There has been no WWIII, but realists would argue that is a result of the ‘balance of terror’ i.e. the stalemate that exists as a result of MAD (</a:t>
            </a:r>
            <a:r>
              <a:rPr lang="en-US" altLang="fi-FI" b="1"/>
              <a:t>Mutual assured destruction</a:t>
            </a:r>
            <a:r>
              <a:rPr lang="en-US" altLang="fi-FI"/>
              <a:t>) is a doctrine of military strategy and national security policy in which a full-scale use of nuclear weapons by two or more opposing sides would cause the complete annihilation of both the attacker and the defender</a:t>
            </a:r>
          </a:p>
          <a:p>
            <a:pPr eaLnBrk="1" hangingPunct="1"/>
            <a:r>
              <a:rPr lang="en-US" altLang="fi-FI"/>
              <a:t>The capacity of the UN to enforce a system of collective security?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A4643EA1-8F73-0743-44E3-C13479DE95E8}"/>
              </a:ext>
            </a:extLst>
          </p:cNvPr>
          <p:cNvSpPr>
            <a:spLocks noGrp="1"/>
          </p:cNvSpPr>
          <p:nvPr>
            <p:ph type="title"/>
          </p:nvPr>
        </p:nvSpPr>
        <p:spPr/>
        <p:txBody>
          <a:bodyPr/>
          <a:lstStyle/>
          <a:p>
            <a:pPr eaLnBrk="1" hangingPunct="1"/>
            <a:r>
              <a:rPr lang="en-US" altLang="fi-FI"/>
              <a:t>Promoting Peace and Security</a:t>
            </a:r>
          </a:p>
        </p:txBody>
      </p:sp>
      <p:sp>
        <p:nvSpPr>
          <p:cNvPr id="3" name="Content Placeholder 2">
            <a:extLst>
              <a:ext uri="{FF2B5EF4-FFF2-40B4-BE49-F238E27FC236}">
                <a16:creationId xmlns:a16="http://schemas.microsoft.com/office/drawing/2014/main" id="{E76CCD0D-9C68-0A6A-F639-BC3EBDFB55C3}"/>
              </a:ext>
            </a:extLst>
          </p:cNvPr>
          <p:cNvSpPr>
            <a:spLocks noGrp="1"/>
          </p:cNvSpPr>
          <p:nvPr>
            <p:ph idx="1"/>
          </p:nvPr>
        </p:nvSpPr>
        <p:spPr/>
        <p:txBody>
          <a:bodyPr/>
          <a:lstStyle/>
          <a:p>
            <a:pPr eaLnBrk="1" hangingPunct="1"/>
            <a:r>
              <a:rPr lang="en-US" altLang="fi-FI"/>
              <a:t>The UN’s inability to address issues of peace and security is compounded by the P5’s ((China, France, UK, USA, Russia) use of the veto</a:t>
            </a:r>
          </a:p>
          <a:p>
            <a:pPr eaLnBrk="1" hangingPunct="1"/>
            <a:r>
              <a:rPr lang="en-US" altLang="fi-FI"/>
              <a:t>Also, despite the provision in the UN Charter for the setting up of the Military Staff Committee as a subsidiary body of the Security Council, resistance amongst the P5  has prevented the UN from developing its own military capacity </a:t>
            </a:r>
          </a:p>
          <a:p>
            <a:pPr eaLnBrk="1" hangingPunct="1"/>
            <a:r>
              <a:rPr lang="en-US" altLang="fi-FI"/>
              <a:t>This has meant that wen the UN has authorized military action, it has either been subcontracted (US-led forces in Korea and Iraq (1991) or regional bodies such as NATO (Kosovo) or the African Union (Darfur).</a:t>
            </a:r>
          </a:p>
        </p:txBody>
      </p:sp>
      <p:sp>
        <p:nvSpPr>
          <p:cNvPr id="4" name="Footer Placeholder 3">
            <a:extLst>
              <a:ext uri="{FF2B5EF4-FFF2-40B4-BE49-F238E27FC236}">
                <a16:creationId xmlns:a16="http://schemas.microsoft.com/office/drawing/2014/main" id="{A91E0225-B82A-CDD7-582D-CD59A7C3EA8F}"/>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1C5F9325-FFBA-FBA2-7449-E3C58500D324}"/>
              </a:ext>
            </a:extLst>
          </p:cNvPr>
          <p:cNvSpPr>
            <a:spLocks noGrp="1"/>
          </p:cNvSpPr>
          <p:nvPr>
            <p:ph type="title"/>
          </p:nvPr>
        </p:nvSpPr>
        <p:spPr/>
        <p:txBody>
          <a:bodyPr/>
          <a:lstStyle/>
          <a:p>
            <a:pPr eaLnBrk="1" hangingPunct="1"/>
            <a:r>
              <a:rPr lang="en-US" altLang="fi-FI"/>
              <a:t>A New World Order?</a:t>
            </a:r>
          </a:p>
        </p:txBody>
      </p:sp>
      <p:sp>
        <p:nvSpPr>
          <p:cNvPr id="3" name="Content Placeholder 2">
            <a:extLst>
              <a:ext uri="{FF2B5EF4-FFF2-40B4-BE49-F238E27FC236}">
                <a16:creationId xmlns:a16="http://schemas.microsoft.com/office/drawing/2014/main" id="{6163AF57-AD62-2468-B924-DCA3D8BFF51E}"/>
              </a:ext>
            </a:extLst>
          </p:cNvPr>
          <p:cNvSpPr>
            <a:spLocks noGrp="1"/>
          </p:cNvSpPr>
          <p:nvPr>
            <p:ph idx="1"/>
          </p:nvPr>
        </p:nvSpPr>
        <p:spPr/>
        <p:txBody>
          <a:bodyPr/>
          <a:lstStyle/>
          <a:p>
            <a:pPr eaLnBrk="1" hangingPunct="1"/>
            <a:r>
              <a:rPr lang="en-US" altLang="fi-FI"/>
              <a:t>In 1991, after the end of the Cold War, the UN intervened militarily in Kuwait, this being only the second time since Korea. Furthermore, the US didn’t pursue the Iraqis into Iraq for fear of operating outside of the UN mandate. </a:t>
            </a:r>
          </a:p>
          <a:p>
            <a:pPr eaLnBrk="1" hangingPunct="1"/>
            <a:r>
              <a:rPr lang="en-US" altLang="fi-FI"/>
              <a:t>As a result, George H.W. Bush declared a New World Order. </a:t>
            </a:r>
          </a:p>
          <a:p>
            <a:pPr eaLnBrk="1" hangingPunct="1"/>
            <a:r>
              <a:rPr lang="en-US" altLang="fi-FI"/>
              <a:t>Following this The Security Council also approved non-military enforcements in Afghanistan Angola, Ethiopia and Eritrea, Haiti, Iraq, Rwanda , Somalia and the former Yugoslavia.</a:t>
            </a:r>
          </a:p>
        </p:txBody>
      </p:sp>
      <p:sp>
        <p:nvSpPr>
          <p:cNvPr id="4" name="Footer Placeholder 3">
            <a:extLst>
              <a:ext uri="{FF2B5EF4-FFF2-40B4-BE49-F238E27FC236}">
                <a16:creationId xmlns:a16="http://schemas.microsoft.com/office/drawing/2014/main" id="{ECB57B67-7A26-0AF3-9DC5-88DA93D9B7F9}"/>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A34167C1-22C9-779F-78EB-77C165B54100}"/>
              </a:ext>
            </a:extLst>
          </p:cNvPr>
          <p:cNvSpPr>
            <a:spLocks noGrp="1"/>
          </p:cNvSpPr>
          <p:nvPr>
            <p:ph type="title"/>
          </p:nvPr>
        </p:nvSpPr>
        <p:spPr/>
        <p:txBody>
          <a:bodyPr/>
          <a:lstStyle/>
          <a:p>
            <a:pPr eaLnBrk="1" hangingPunct="1"/>
            <a:r>
              <a:rPr lang="en-US" altLang="fi-FI"/>
              <a:t>Collapse of collective security?</a:t>
            </a:r>
          </a:p>
        </p:txBody>
      </p:sp>
      <p:sp>
        <p:nvSpPr>
          <p:cNvPr id="3" name="Content Placeholder 2">
            <a:extLst>
              <a:ext uri="{FF2B5EF4-FFF2-40B4-BE49-F238E27FC236}">
                <a16:creationId xmlns:a16="http://schemas.microsoft.com/office/drawing/2014/main" id="{54A94342-1C7A-2937-4826-C9671BA45BDF}"/>
              </a:ext>
            </a:extLst>
          </p:cNvPr>
          <p:cNvSpPr>
            <a:spLocks noGrp="1"/>
          </p:cNvSpPr>
          <p:nvPr>
            <p:ph idx="1"/>
          </p:nvPr>
        </p:nvSpPr>
        <p:spPr/>
        <p:txBody>
          <a:bodyPr/>
          <a:lstStyle/>
          <a:p>
            <a:pPr eaLnBrk="1" hangingPunct="1"/>
            <a:r>
              <a:rPr lang="en-US" altLang="fi-FI"/>
              <a:t>The failures on UN peacekeeping missions in Rwanda and Yugoslavia and the US invasion in Iraq that was vocally opposed by leading UN Security Council members: lack of trust of the UN?</a:t>
            </a:r>
          </a:p>
          <a:p>
            <a:pPr eaLnBrk="1" hangingPunct="1"/>
            <a:r>
              <a:rPr lang="en-US" altLang="fi-FI"/>
              <a:t>Furthermore, with the Cold War over, countries were less willing commit resources to the cause of collective security.</a:t>
            </a:r>
          </a:p>
        </p:txBody>
      </p:sp>
      <p:sp>
        <p:nvSpPr>
          <p:cNvPr id="4" name="Footer Placeholder 3">
            <a:extLst>
              <a:ext uri="{FF2B5EF4-FFF2-40B4-BE49-F238E27FC236}">
                <a16:creationId xmlns:a16="http://schemas.microsoft.com/office/drawing/2014/main" id="{8D1EA027-AC3C-49CB-7A61-16A7322F4CA6}"/>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a:extLst>
              <a:ext uri="{FF2B5EF4-FFF2-40B4-BE49-F238E27FC236}">
                <a16:creationId xmlns:a16="http://schemas.microsoft.com/office/drawing/2014/main" id="{4F8D8B2E-CE86-7F98-CA43-87B86BFBD511}"/>
              </a:ext>
            </a:extLst>
          </p:cNvPr>
          <p:cNvSpPr>
            <a:spLocks noGrp="1"/>
          </p:cNvSpPr>
          <p:nvPr>
            <p:ph type="title"/>
          </p:nvPr>
        </p:nvSpPr>
        <p:spPr/>
        <p:txBody>
          <a:bodyPr/>
          <a:lstStyle/>
          <a:p>
            <a:pPr eaLnBrk="1" hangingPunct="1"/>
            <a:r>
              <a:rPr lang="en-US" altLang="fi-FI"/>
              <a:t>Multi-polarity as a UN Problem: Syria</a:t>
            </a:r>
          </a:p>
        </p:txBody>
      </p:sp>
      <p:sp>
        <p:nvSpPr>
          <p:cNvPr id="3" name="Content Placeholder 2">
            <a:extLst>
              <a:ext uri="{FF2B5EF4-FFF2-40B4-BE49-F238E27FC236}">
                <a16:creationId xmlns:a16="http://schemas.microsoft.com/office/drawing/2014/main" id="{377FB10C-0904-420A-4F74-45928654F7E2}"/>
              </a:ext>
            </a:extLst>
          </p:cNvPr>
          <p:cNvSpPr>
            <a:spLocks noGrp="1"/>
          </p:cNvSpPr>
          <p:nvPr>
            <p:ph idx="1"/>
          </p:nvPr>
        </p:nvSpPr>
        <p:spPr>
          <a:xfrm>
            <a:off x="838200" y="1422400"/>
            <a:ext cx="10515600" cy="4754563"/>
          </a:xfrm>
        </p:spPr>
        <p:txBody>
          <a:bodyPr rtlCol="0">
            <a:normAutofit fontScale="92500" lnSpcReduction="10000"/>
          </a:bodyPr>
          <a:lstStyle/>
          <a:p>
            <a:pPr eaLnBrk="1" fontAlgn="auto" hangingPunct="1">
              <a:spcAft>
                <a:spcPts val="0"/>
              </a:spcAft>
              <a:buFont typeface="Arial"/>
              <a:buChar char="•"/>
              <a:defRPr/>
            </a:pPr>
            <a:r>
              <a:rPr lang="en-US" dirty="0"/>
              <a:t>The lack of effective UN intervention to end Syria’s civil war, or to reduce the scale of the bloodshed (accepting that the decommissioning of Syria’s chemical weapons would not accomplish either goal), can be explained by one key factor </a:t>
            </a:r>
            <a:r>
              <a:rPr lang="mr-IN" dirty="0"/>
              <a:t>–</a:t>
            </a:r>
            <a:r>
              <a:rPr lang="en-US" dirty="0"/>
              <a:t> the absence of consensus in the UN Security Council over Syria. </a:t>
            </a:r>
          </a:p>
          <a:p>
            <a:pPr eaLnBrk="1" fontAlgn="auto" hangingPunct="1">
              <a:spcAft>
                <a:spcPts val="0"/>
              </a:spcAft>
              <a:buFont typeface="Arial"/>
              <a:buChar char="•"/>
              <a:defRPr/>
            </a:pPr>
            <a:r>
              <a:rPr lang="en-US" dirty="0"/>
              <a:t>This again highlighted how the UN is a creature of the will of the Security Council.</a:t>
            </a:r>
          </a:p>
          <a:p>
            <a:pPr eaLnBrk="1" fontAlgn="auto" hangingPunct="1">
              <a:spcAft>
                <a:spcPts val="0"/>
              </a:spcAft>
              <a:buFont typeface="Arial"/>
              <a:buChar char="•"/>
              <a:defRPr/>
            </a:pPr>
            <a:r>
              <a:rPr lang="en-US" dirty="0"/>
              <a:t>In the case of the Cold War the UN was pushed to the side by the bipolar world of the P2 </a:t>
            </a:r>
            <a:r>
              <a:rPr lang="mr-IN" dirty="0"/>
              <a:t>–</a:t>
            </a:r>
            <a:r>
              <a:rPr lang="en-US" dirty="0"/>
              <a:t> USSR and USA.</a:t>
            </a:r>
          </a:p>
          <a:p>
            <a:pPr eaLnBrk="1" fontAlgn="auto" hangingPunct="1">
              <a:spcAft>
                <a:spcPts val="0"/>
              </a:spcAft>
              <a:buFont typeface="Arial"/>
              <a:buChar char="•"/>
              <a:defRPr/>
            </a:pPr>
            <a:r>
              <a:rPr lang="en-US" dirty="0"/>
              <a:t>In the case of the post-cold war world, </a:t>
            </a:r>
            <a:r>
              <a:rPr lang="en-US" dirty="0" err="1"/>
              <a:t>unipolarity</a:t>
            </a:r>
            <a:r>
              <a:rPr lang="en-US" dirty="0"/>
              <a:t> became and issue when the US ignored UN recommendations not to invade Iraq.</a:t>
            </a:r>
          </a:p>
          <a:p>
            <a:pPr eaLnBrk="1" fontAlgn="auto" hangingPunct="1">
              <a:spcAft>
                <a:spcPts val="0"/>
              </a:spcAft>
              <a:buFont typeface="Arial"/>
              <a:buChar char="•"/>
              <a:defRPr/>
            </a:pPr>
            <a:r>
              <a:rPr lang="en-US" dirty="0"/>
              <a:t>Now, in the case of Syria, we have the US UK and France siding with the Syrian rebels and China and Russia siding with the Assad government.</a:t>
            </a:r>
          </a:p>
        </p:txBody>
      </p:sp>
      <p:sp>
        <p:nvSpPr>
          <p:cNvPr id="4" name="Footer Placeholder 3">
            <a:extLst>
              <a:ext uri="{FF2B5EF4-FFF2-40B4-BE49-F238E27FC236}">
                <a16:creationId xmlns:a16="http://schemas.microsoft.com/office/drawing/2014/main" id="{B8F909AC-FC93-2B53-AB0C-A166EFB72835}"/>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F9A3682B-6616-1F51-827C-75B502171F67}"/>
              </a:ext>
            </a:extLst>
          </p:cNvPr>
          <p:cNvSpPr>
            <a:spLocks noGrp="1"/>
          </p:cNvSpPr>
          <p:nvPr>
            <p:ph type="title"/>
          </p:nvPr>
        </p:nvSpPr>
        <p:spPr/>
        <p:txBody>
          <a:bodyPr/>
          <a:lstStyle/>
          <a:p>
            <a:pPr eaLnBrk="1" hangingPunct="1"/>
            <a:r>
              <a:rPr lang="en-US" altLang="fi-FI"/>
              <a:t>Non-Violent Conflict: Embargos by the UN</a:t>
            </a:r>
          </a:p>
        </p:txBody>
      </p:sp>
      <p:sp>
        <p:nvSpPr>
          <p:cNvPr id="3" name="Content Placeholder 2">
            <a:extLst>
              <a:ext uri="{FF2B5EF4-FFF2-40B4-BE49-F238E27FC236}">
                <a16:creationId xmlns:a16="http://schemas.microsoft.com/office/drawing/2014/main" id="{80546D81-7301-7C60-3080-89D6DA025425}"/>
              </a:ext>
            </a:extLst>
          </p:cNvPr>
          <p:cNvSpPr>
            <a:spLocks noGrp="1"/>
          </p:cNvSpPr>
          <p:nvPr>
            <p:ph idx="1"/>
          </p:nvPr>
        </p:nvSpPr>
        <p:spPr/>
        <p:txBody>
          <a:bodyPr rtlCol="0">
            <a:normAutofit lnSpcReduction="10000"/>
          </a:bodyPr>
          <a:lstStyle/>
          <a:p>
            <a:pPr eaLnBrk="1" fontAlgn="auto" hangingPunct="1">
              <a:spcAft>
                <a:spcPts val="0"/>
              </a:spcAft>
              <a:buFont typeface="Arial"/>
              <a:buChar char="•"/>
              <a:defRPr/>
            </a:pPr>
            <a:r>
              <a:rPr lang="en-US" dirty="0"/>
              <a:t>The only times that non-military enforcement measures were employed by the UN were against two international pariahs, Rhodesia (present-day Zimbabwe) and South Africa. </a:t>
            </a:r>
          </a:p>
          <a:p>
            <a:pPr eaLnBrk="1" fontAlgn="auto" hangingPunct="1">
              <a:spcAft>
                <a:spcPts val="0"/>
              </a:spcAft>
              <a:buFont typeface="Arial"/>
              <a:buChar char="•"/>
              <a:defRPr/>
            </a:pPr>
            <a:r>
              <a:rPr lang="en-US" dirty="0"/>
              <a:t>Economic sanctions were imposed on Rhodesia in 1966, on the grounds that the white minority regime’s unilateral declaration of independence constituted a threat to peace. </a:t>
            </a:r>
          </a:p>
          <a:p>
            <a:pPr eaLnBrk="1" fontAlgn="auto" hangingPunct="1">
              <a:spcAft>
                <a:spcPts val="0"/>
              </a:spcAft>
              <a:buFont typeface="Arial"/>
              <a:buChar char="•"/>
              <a:defRPr/>
            </a:pPr>
            <a:r>
              <a:rPr lang="en-US" dirty="0"/>
              <a:t>An arms embargo was imposed on the apartheid regime in South Africa in 1977 following the suppression of unrest in black townships the previous year. </a:t>
            </a:r>
          </a:p>
          <a:p>
            <a:pPr eaLnBrk="1" fontAlgn="auto" hangingPunct="1">
              <a:spcAft>
                <a:spcPts val="0"/>
              </a:spcAft>
              <a:buFont typeface="Arial"/>
              <a:buChar char="•"/>
              <a:defRPr/>
            </a:pPr>
            <a:r>
              <a:rPr lang="en-US" dirty="0"/>
              <a:t>Otherwise, war and conflict proceeded essentially without UN involvement. </a:t>
            </a:r>
          </a:p>
        </p:txBody>
      </p:sp>
      <p:sp>
        <p:nvSpPr>
          <p:cNvPr id="4" name="Footer Placeholder 3">
            <a:extLst>
              <a:ext uri="{FF2B5EF4-FFF2-40B4-BE49-F238E27FC236}">
                <a16:creationId xmlns:a16="http://schemas.microsoft.com/office/drawing/2014/main" id="{793B33B0-B37C-8924-A6E2-46B361FC31A1}"/>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a:extLst>
              <a:ext uri="{FF2B5EF4-FFF2-40B4-BE49-F238E27FC236}">
                <a16:creationId xmlns:a16="http://schemas.microsoft.com/office/drawing/2014/main" id="{4A7D435F-4EFC-FFE6-66C9-FC00047E8BFD}"/>
              </a:ext>
            </a:extLst>
          </p:cNvPr>
          <p:cNvSpPr>
            <a:spLocks noGrp="1"/>
          </p:cNvSpPr>
          <p:nvPr>
            <p:ph type="title"/>
          </p:nvPr>
        </p:nvSpPr>
        <p:spPr/>
        <p:txBody>
          <a:bodyPr/>
          <a:lstStyle/>
          <a:p>
            <a:pPr eaLnBrk="1" hangingPunct="1"/>
            <a:r>
              <a:rPr lang="en-US" altLang="fi-FI"/>
              <a:t>Peacekeeping</a:t>
            </a:r>
          </a:p>
        </p:txBody>
      </p:sp>
      <p:sp>
        <p:nvSpPr>
          <p:cNvPr id="3" name="Content Placeholder 2">
            <a:extLst>
              <a:ext uri="{FF2B5EF4-FFF2-40B4-BE49-F238E27FC236}">
                <a16:creationId xmlns:a16="http://schemas.microsoft.com/office/drawing/2014/main" id="{C13FDD44-33C9-58DE-B968-0BBBD0D9B2AC}"/>
              </a:ext>
            </a:extLst>
          </p:cNvPr>
          <p:cNvSpPr>
            <a:spLocks noGrp="1"/>
          </p:cNvSpPr>
          <p:nvPr>
            <p:ph idx="1"/>
          </p:nvPr>
        </p:nvSpPr>
        <p:spPr/>
        <p:txBody>
          <a:bodyPr rtlCol="0">
            <a:normAutofit fontScale="92500" lnSpcReduction="10000"/>
          </a:bodyPr>
          <a:lstStyle/>
          <a:p>
            <a:pPr eaLnBrk="1" fontAlgn="auto" hangingPunct="1">
              <a:spcAft>
                <a:spcPts val="0"/>
              </a:spcAft>
              <a:buFont typeface="Arial"/>
              <a:buChar char="•"/>
              <a:defRPr/>
            </a:pPr>
            <a:r>
              <a:rPr lang="en-US" dirty="0"/>
              <a:t>Peacekeeping is sustaining negative peace to allow positive peace to be built. </a:t>
            </a:r>
          </a:p>
          <a:p>
            <a:pPr eaLnBrk="1" fontAlgn="auto" hangingPunct="1">
              <a:spcAft>
                <a:spcPts val="0"/>
              </a:spcAft>
              <a:buFont typeface="Arial"/>
              <a:buChar char="•"/>
              <a:defRPr/>
            </a:pPr>
            <a:r>
              <a:rPr lang="en-US" dirty="0"/>
              <a:t>When a ceasefire is agreed, independent peacekeepers may be sent to the area. </a:t>
            </a:r>
          </a:p>
          <a:p>
            <a:pPr eaLnBrk="1" fontAlgn="auto" hangingPunct="1">
              <a:spcAft>
                <a:spcPts val="0"/>
              </a:spcAft>
              <a:buFont typeface="Arial"/>
              <a:buChar char="•"/>
              <a:defRPr/>
            </a:pPr>
            <a:r>
              <a:rPr lang="en-US" dirty="0"/>
              <a:t>They will ensure that the peace holds, allowing positive peace to be built. </a:t>
            </a:r>
          </a:p>
          <a:p>
            <a:pPr eaLnBrk="1" fontAlgn="auto" hangingPunct="1">
              <a:spcAft>
                <a:spcPts val="0"/>
              </a:spcAft>
              <a:buFont typeface="Arial"/>
              <a:buChar char="•"/>
              <a:defRPr/>
            </a:pPr>
            <a:r>
              <a:rPr lang="en-US" dirty="0"/>
              <a:t>The priority is monitoring agreements made during the peacemaking process. </a:t>
            </a:r>
          </a:p>
          <a:p>
            <a:pPr eaLnBrk="1" fontAlgn="auto" hangingPunct="1">
              <a:spcAft>
                <a:spcPts val="0"/>
              </a:spcAft>
              <a:buFont typeface="Arial"/>
              <a:buChar char="•"/>
              <a:defRPr/>
            </a:pPr>
            <a:r>
              <a:rPr lang="en-US" dirty="0"/>
              <a:t>This may be done by armed forces from an international or regional body such as the United Nations (UN) or African Union (AU), or by unarmed monitors from an organization such as the Organization for Security and Cooperation in Europe (OSCE). </a:t>
            </a:r>
          </a:p>
        </p:txBody>
      </p:sp>
      <p:sp>
        <p:nvSpPr>
          <p:cNvPr id="4" name="Footer Placeholder 3">
            <a:extLst>
              <a:ext uri="{FF2B5EF4-FFF2-40B4-BE49-F238E27FC236}">
                <a16:creationId xmlns:a16="http://schemas.microsoft.com/office/drawing/2014/main" id="{157C5673-E1E4-E197-BBE5-6851653BA1AF}"/>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93F85A97-3098-5B45-3EEA-17E8232612E9}"/>
              </a:ext>
            </a:extLst>
          </p:cNvPr>
          <p:cNvSpPr>
            <a:spLocks noGrp="1"/>
          </p:cNvSpPr>
          <p:nvPr>
            <p:ph type="title"/>
          </p:nvPr>
        </p:nvSpPr>
        <p:spPr/>
        <p:txBody>
          <a:bodyPr/>
          <a:lstStyle/>
          <a:p>
            <a:pPr eaLnBrk="1" hangingPunct="1"/>
            <a:r>
              <a:rPr lang="en-US" altLang="fi-FI"/>
              <a:t>UN Peacekeeping</a:t>
            </a:r>
          </a:p>
        </p:txBody>
      </p:sp>
      <p:sp>
        <p:nvSpPr>
          <p:cNvPr id="3" name="Content Placeholder 2">
            <a:extLst>
              <a:ext uri="{FF2B5EF4-FFF2-40B4-BE49-F238E27FC236}">
                <a16:creationId xmlns:a16="http://schemas.microsoft.com/office/drawing/2014/main" id="{498FA414-FB4F-917D-8513-0FD1754E97D1}"/>
              </a:ext>
            </a:extLst>
          </p:cNvPr>
          <p:cNvSpPr>
            <a:spLocks noGrp="1"/>
          </p:cNvSpPr>
          <p:nvPr>
            <p:ph idx="1"/>
          </p:nvPr>
        </p:nvSpPr>
        <p:spPr>
          <a:xfrm>
            <a:off x="838200" y="1474788"/>
            <a:ext cx="10515600" cy="4881562"/>
          </a:xfrm>
        </p:spPr>
        <p:txBody>
          <a:bodyPr/>
          <a:lstStyle/>
          <a:p>
            <a:pPr eaLnBrk="1" hangingPunct="1"/>
            <a:r>
              <a:rPr lang="en-US" altLang="fi-FI" dirty="0"/>
              <a:t>The term peacekeeping is not found in the UN charter although it has come to be the most significant way in which the UN has fulfilled it responsibility to maintain international peace and security.</a:t>
            </a:r>
          </a:p>
          <a:p>
            <a:pPr eaLnBrk="1" hangingPunct="1"/>
            <a:r>
              <a:rPr lang="en-US" altLang="fi-FI" dirty="0"/>
              <a:t>Chapter 6: resolve disputes peacefully through negotiation and mediation.</a:t>
            </a:r>
          </a:p>
          <a:p>
            <a:pPr eaLnBrk="1" hangingPunct="1"/>
            <a:r>
              <a:rPr lang="en-US" altLang="fi-FI" dirty="0"/>
              <a:t>Chapter 7: resolve disputes using military force.</a:t>
            </a:r>
          </a:p>
          <a:p>
            <a:pPr eaLnBrk="1" hangingPunct="1"/>
            <a:r>
              <a:rPr lang="en-US" altLang="fi-FI" dirty="0"/>
              <a:t>Current UN peacekeeping missions: </a:t>
            </a:r>
            <a:r>
              <a:rPr lang="en-US" altLang="fi-FI" dirty="0">
                <a:hlinkClick r:id="rId2"/>
              </a:rPr>
              <a:t>https://peacekeeping.un.org/en</a:t>
            </a:r>
            <a:endParaRPr lang="en-US" altLang="fi-FI" dirty="0"/>
          </a:p>
          <a:p>
            <a:pPr eaLnBrk="1" hangingPunct="1"/>
            <a:endParaRPr lang="en-US" altLang="fi-FI" dirty="0"/>
          </a:p>
        </p:txBody>
      </p:sp>
      <p:sp>
        <p:nvSpPr>
          <p:cNvPr id="4" name="Footer Placeholder 3">
            <a:extLst>
              <a:ext uri="{FF2B5EF4-FFF2-40B4-BE49-F238E27FC236}">
                <a16:creationId xmlns:a16="http://schemas.microsoft.com/office/drawing/2014/main" id="{EDF8BE58-AB07-4599-32B0-D359560169CE}"/>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56A0A0-FB85-C8B9-1904-8D9964934EA0}"/>
              </a:ext>
            </a:extLst>
          </p:cNvPr>
          <p:cNvSpPr>
            <a:spLocks noGrp="1"/>
          </p:cNvSpPr>
          <p:nvPr>
            <p:ph type="title"/>
          </p:nvPr>
        </p:nvSpPr>
        <p:spPr/>
        <p:txBody>
          <a:bodyPr rtlCol="0">
            <a:normAutofit fontScale="90000"/>
          </a:bodyPr>
          <a:lstStyle/>
          <a:p>
            <a:pPr eaLnBrk="1" fontAlgn="auto" hangingPunct="1">
              <a:spcAft>
                <a:spcPts val="0"/>
              </a:spcAft>
              <a:defRPr/>
            </a:pPr>
            <a:r>
              <a:rPr lang="en-US" dirty="0"/>
              <a:t>Peacekeeping, Peacemaking and Peacebuilding: all working towards “same” peace?</a:t>
            </a:r>
          </a:p>
        </p:txBody>
      </p:sp>
      <p:pic>
        <p:nvPicPr>
          <p:cNvPr id="23554" name="Sisällön paikkamerkki 4">
            <a:extLst>
              <a:ext uri="{FF2B5EF4-FFF2-40B4-BE49-F238E27FC236}">
                <a16:creationId xmlns:a16="http://schemas.microsoft.com/office/drawing/2014/main" id="{8BB46B1D-A0C0-14CC-58FF-FD808F443B4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70075" y="1690688"/>
            <a:ext cx="8451850" cy="4351337"/>
          </a:xfrm>
        </p:spPr>
      </p:pic>
      <p:sp>
        <p:nvSpPr>
          <p:cNvPr id="4" name="Alatunnisteen paikkamerkki 3">
            <a:extLst>
              <a:ext uri="{FF2B5EF4-FFF2-40B4-BE49-F238E27FC236}">
                <a16:creationId xmlns:a16="http://schemas.microsoft.com/office/drawing/2014/main" id="{A6130CC7-32E5-6A38-A5F2-9C26272FE59E}"/>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a:extLst>
              <a:ext uri="{FF2B5EF4-FFF2-40B4-BE49-F238E27FC236}">
                <a16:creationId xmlns:a16="http://schemas.microsoft.com/office/drawing/2014/main" id="{6180F6F4-972D-EBC2-6D78-117348B67207}"/>
              </a:ext>
            </a:extLst>
          </p:cNvPr>
          <p:cNvSpPr>
            <a:spLocks noGrp="1"/>
          </p:cNvSpPr>
          <p:nvPr>
            <p:ph type="title"/>
          </p:nvPr>
        </p:nvSpPr>
        <p:spPr/>
        <p:txBody>
          <a:bodyPr/>
          <a:lstStyle/>
          <a:p>
            <a:pPr eaLnBrk="1" hangingPunct="1"/>
            <a:r>
              <a:rPr lang="en-US" altLang="fi-FI"/>
              <a:t>Peacekeeping in Action </a:t>
            </a:r>
          </a:p>
        </p:txBody>
      </p:sp>
      <p:sp>
        <p:nvSpPr>
          <p:cNvPr id="3" name="Content Placeholder 2">
            <a:extLst>
              <a:ext uri="{FF2B5EF4-FFF2-40B4-BE49-F238E27FC236}">
                <a16:creationId xmlns:a16="http://schemas.microsoft.com/office/drawing/2014/main" id="{4E0F03C1-3F43-1DFA-CBF2-251641B4AD23}"/>
              </a:ext>
            </a:extLst>
          </p:cNvPr>
          <p:cNvSpPr>
            <a:spLocks noGrp="1"/>
          </p:cNvSpPr>
          <p:nvPr>
            <p:ph idx="1"/>
          </p:nvPr>
        </p:nvSpPr>
        <p:spPr/>
        <p:txBody>
          <a:bodyPr/>
          <a:lstStyle/>
          <a:p>
            <a:pPr eaLnBrk="1" hangingPunct="1"/>
            <a:r>
              <a:rPr lang="en-US" altLang="fi-FI"/>
              <a:t>Classical or first generation UN peacekeeping involved the establishment of a UN force placed between the parties to a dispute once a ceasefire had been implemented. </a:t>
            </a:r>
          </a:p>
          <a:p>
            <a:pPr eaLnBrk="1" hangingPunct="1"/>
            <a:r>
              <a:rPr lang="en-US" altLang="fi-FI"/>
              <a:t>They only remained in countries with the agreement of the host states and their propose was to provide a shield against future hostilities rather than to resolve the deeper source of the conflict or enforce a permanent settlement. </a:t>
            </a:r>
          </a:p>
          <a:p>
            <a:pPr eaLnBrk="1" hangingPunct="1"/>
            <a:r>
              <a:rPr lang="en-US" altLang="fi-FI"/>
              <a:t>During the cold war this neutrality was key to the UNs role.</a:t>
            </a:r>
          </a:p>
        </p:txBody>
      </p:sp>
      <p:sp>
        <p:nvSpPr>
          <p:cNvPr id="4" name="Footer Placeholder 3">
            <a:extLst>
              <a:ext uri="{FF2B5EF4-FFF2-40B4-BE49-F238E27FC236}">
                <a16:creationId xmlns:a16="http://schemas.microsoft.com/office/drawing/2014/main" id="{F93D13E1-0A0F-D1B9-4032-433BCB914749}"/>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F58F70E1-EA8B-1EBD-8592-7525AB8A6B4F}"/>
              </a:ext>
            </a:extLst>
          </p:cNvPr>
          <p:cNvSpPr>
            <a:spLocks noGrp="1"/>
          </p:cNvSpPr>
          <p:nvPr>
            <p:ph type="title"/>
          </p:nvPr>
        </p:nvSpPr>
        <p:spPr/>
        <p:txBody>
          <a:bodyPr/>
          <a:lstStyle/>
          <a:p>
            <a:pPr eaLnBrk="1" hangingPunct="1"/>
            <a:r>
              <a:rPr lang="en-US" altLang="fi-FI"/>
              <a:t>Peacemaking</a:t>
            </a:r>
          </a:p>
        </p:txBody>
      </p:sp>
      <p:sp>
        <p:nvSpPr>
          <p:cNvPr id="3" name="Content Placeholder 2">
            <a:extLst>
              <a:ext uri="{FF2B5EF4-FFF2-40B4-BE49-F238E27FC236}">
                <a16:creationId xmlns:a16="http://schemas.microsoft.com/office/drawing/2014/main" id="{839C3F98-A014-5788-3728-B8BEC8FD5F12}"/>
              </a:ext>
            </a:extLst>
          </p:cNvPr>
          <p:cNvSpPr>
            <a:spLocks noGrp="1"/>
          </p:cNvSpPr>
          <p:nvPr>
            <p:ph idx="1"/>
          </p:nvPr>
        </p:nvSpPr>
        <p:spPr/>
        <p:txBody>
          <a:bodyPr/>
          <a:lstStyle/>
          <a:p>
            <a:pPr eaLnBrk="1" hangingPunct="1"/>
            <a:r>
              <a:rPr lang="en-US" altLang="fi-FI"/>
              <a:t>Peacemaking is stopping violent conflict and creating negative peace. A pause or end to immediate violence is achieved, commonly through negotiation. </a:t>
            </a:r>
          </a:p>
          <a:p>
            <a:pPr eaLnBrk="1" hangingPunct="1"/>
            <a:r>
              <a:rPr lang="en-US" altLang="fi-FI"/>
              <a:t>Pausing violence may allow for further mediation or negotiation and the building of trust between both sides in a conflict. </a:t>
            </a:r>
          </a:p>
          <a:p>
            <a:pPr eaLnBrk="1" hangingPunct="1"/>
            <a:r>
              <a:rPr lang="en-US" altLang="fi-FI"/>
              <a:t>The original causes of conflict will not yet be resolved, but a pause in violence enables stabilization, for example through a ceasefire or truce. </a:t>
            </a:r>
          </a:p>
          <a:p>
            <a:pPr eaLnBrk="1" hangingPunct="1"/>
            <a:endParaRPr lang="en-US" altLang="fi-FI"/>
          </a:p>
        </p:txBody>
      </p:sp>
      <p:sp>
        <p:nvSpPr>
          <p:cNvPr id="4" name="Footer Placeholder 3">
            <a:extLst>
              <a:ext uri="{FF2B5EF4-FFF2-40B4-BE49-F238E27FC236}">
                <a16:creationId xmlns:a16="http://schemas.microsoft.com/office/drawing/2014/main" id="{C228631B-77EA-CD10-6AD3-07E747275BCD}"/>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3EF719D1-1F58-850A-EB3A-0D4D1A8B857F}"/>
              </a:ext>
            </a:extLst>
          </p:cNvPr>
          <p:cNvSpPr>
            <a:spLocks noGrp="1"/>
          </p:cNvSpPr>
          <p:nvPr>
            <p:ph type="title"/>
          </p:nvPr>
        </p:nvSpPr>
        <p:spPr/>
        <p:txBody>
          <a:bodyPr/>
          <a:lstStyle/>
          <a:p>
            <a:pPr eaLnBrk="1" hangingPunct="1"/>
            <a:r>
              <a:rPr lang="en-US" altLang="fi-FI"/>
              <a:t>Peacebuilding</a:t>
            </a:r>
          </a:p>
        </p:txBody>
      </p:sp>
      <p:sp>
        <p:nvSpPr>
          <p:cNvPr id="3" name="Content Placeholder 2">
            <a:extLst>
              <a:ext uri="{FF2B5EF4-FFF2-40B4-BE49-F238E27FC236}">
                <a16:creationId xmlns:a16="http://schemas.microsoft.com/office/drawing/2014/main" id="{3EBCC9D6-E0F5-25E5-45DA-C2525F5E603E}"/>
              </a:ext>
            </a:extLst>
          </p:cNvPr>
          <p:cNvSpPr>
            <a:spLocks noGrp="1"/>
          </p:cNvSpPr>
          <p:nvPr>
            <p:ph idx="1"/>
          </p:nvPr>
        </p:nvSpPr>
        <p:spPr/>
        <p:txBody>
          <a:bodyPr/>
          <a:lstStyle/>
          <a:p>
            <a:pPr eaLnBrk="1" hangingPunct="1"/>
            <a:r>
              <a:rPr lang="en-US" altLang="fi-FI"/>
              <a:t>Peacebuilding is the building of sustainable, positive peace and long-term conflict resolution. </a:t>
            </a:r>
          </a:p>
          <a:p>
            <a:pPr eaLnBrk="1" hangingPunct="1"/>
            <a:r>
              <a:rPr lang="en-US" altLang="fi-FI"/>
              <a:t>This includes stabilization efforts to build longer-lasting peace and security, in order to achieve positive peace. </a:t>
            </a:r>
          </a:p>
          <a:p>
            <a:pPr eaLnBrk="1" hangingPunct="1"/>
            <a:r>
              <a:rPr lang="en-US" altLang="fi-FI"/>
              <a:t>Commonly, it involves significant development assistance to improve health and education, address inequality and rebuild destroyed infrastructure. </a:t>
            </a:r>
          </a:p>
          <a:p>
            <a:pPr eaLnBrk="1" hangingPunct="1"/>
            <a:r>
              <a:rPr lang="en-US" altLang="fi-FI"/>
              <a:t>It may also involve deeper reconciliation efforts, such as Truth and Reconciliation Commissions, amnesties or trials for war criminals. </a:t>
            </a:r>
          </a:p>
          <a:p>
            <a:pPr eaLnBrk="1" hangingPunct="1"/>
            <a:endParaRPr lang="en-US" altLang="fi-FI"/>
          </a:p>
        </p:txBody>
      </p:sp>
      <p:sp>
        <p:nvSpPr>
          <p:cNvPr id="4" name="Footer Placeholder 3">
            <a:extLst>
              <a:ext uri="{FF2B5EF4-FFF2-40B4-BE49-F238E27FC236}">
                <a16:creationId xmlns:a16="http://schemas.microsoft.com/office/drawing/2014/main" id="{A252EF2D-DF57-D3F4-093A-22A7E41B9B8B}"/>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8DAE6F0A-AF5E-4C89-C87D-7670BD60D843}"/>
              </a:ext>
            </a:extLst>
          </p:cNvPr>
          <p:cNvSpPr>
            <a:spLocks noGrp="1"/>
          </p:cNvSpPr>
          <p:nvPr>
            <p:ph type="title"/>
          </p:nvPr>
        </p:nvSpPr>
        <p:spPr/>
        <p:txBody>
          <a:bodyPr/>
          <a:lstStyle/>
          <a:p>
            <a:pPr eaLnBrk="1" hangingPunct="1"/>
            <a:r>
              <a:rPr lang="en-US" altLang="fi-FI"/>
              <a:t>Peacemaking and Peacebuilding</a:t>
            </a:r>
          </a:p>
        </p:txBody>
      </p:sp>
      <p:sp>
        <p:nvSpPr>
          <p:cNvPr id="3" name="Content Placeholder 2">
            <a:extLst>
              <a:ext uri="{FF2B5EF4-FFF2-40B4-BE49-F238E27FC236}">
                <a16:creationId xmlns:a16="http://schemas.microsoft.com/office/drawing/2014/main" id="{7A5B8DBF-4511-26C2-E35F-71B265D0C5D2}"/>
              </a:ext>
            </a:extLst>
          </p:cNvPr>
          <p:cNvSpPr>
            <a:spLocks noGrp="1"/>
          </p:cNvSpPr>
          <p:nvPr>
            <p:ph idx="1"/>
          </p:nvPr>
        </p:nvSpPr>
        <p:spPr>
          <a:xfrm>
            <a:off x="838200" y="1690688"/>
            <a:ext cx="10515600" cy="4486275"/>
          </a:xfrm>
        </p:spPr>
        <p:txBody>
          <a:bodyPr rtlCol="0">
            <a:normAutofit fontScale="92500" lnSpcReduction="10000"/>
          </a:bodyPr>
          <a:lstStyle/>
          <a:p>
            <a:pPr eaLnBrk="1" fontAlgn="auto" hangingPunct="1">
              <a:spcAft>
                <a:spcPts val="0"/>
              </a:spcAft>
              <a:buFont typeface="Arial"/>
              <a:buChar char="•"/>
              <a:defRPr/>
            </a:pPr>
            <a:r>
              <a:rPr lang="en-US" dirty="0"/>
              <a:t>In the post-Cold War world had the Security Council becoming more interventionist now that the USA and USSR were no longer trapped in a zero-sum game. </a:t>
            </a:r>
          </a:p>
          <a:p>
            <a:pPr eaLnBrk="1" fontAlgn="auto" hangingPunct="1">
              <a:spcAft>
                <a:spcPts val="0"/>
              </a:spcAft>
              <a:buFont typeface="Arial"/>
              <a:buChar char="•"/>
              <a:defRPr/>
            </a:pPr>
            <a:r>
              <a:rPr lang="en-US" dirty="0"/>
              <a:t>Less interstate war and more intrastate war changed the UN peacekeeping role to once of peace enforcement or peace making. </a:t>
            </a:r>
          </a:p>
          <a:p>
            <a:pPr eaLnBrk="1" fontAlgn="auto" hangingPunct="1">
              <a:spcAft>
                <a:spcPts val="0"/>
              </a:spcAft>
              <a:buFont typeface="Arial"/>
              <a:buChar char="•"/>
              <a:defRPr/>
            </a:pPr>
            <a:r>
              <a:rPr lang="en-US" dirty="0"/>
              <a:t>No longer were peacekeeping teams going into countries to keep a peace agreement and ensure stability, instead they were there to force agreement and create stability. </a:t>
            </a:r>
          </a:p>
          <a:p>
            <a:pPr eaLnBrk="1" fontAlgn="auto" hangingPunct="1">
              <a:spcAft>
                <a:spcPts val="0"/>
              </a:spcAft>
              <a:buFont typeface="Arial"/>
              <a:buChar char="•"/>
              <a:defRPr/>
            </a:pPr>
            <a:r>
              <a:rPr lang="en-US" dirty="0"/>
              <a:t> This also led to multi-dimensional peacekeeping or peacebuilding which included implementing a comprehensive peace agreement, the use of force to achieve humanitarian ends, the provision of emergency relief and steps towards political reconstruction . </a:t>
            </a:r>
          </a:p>
        </p:txBody>
      </p:sp>
      <p:sp>
        <p:nvSpPr>
          <p:cNvPr id="4" name="Footer Placeholder 3">
            <a:extLst>
              <a:ext uri="{FF2B5EF4-FFF2-40B4-BE49-F238E27FC236}">
                <a16:creationId xmlns:a16="http://schemas.microsoft.com/office/drawing/2014/main" id="{2250BD83-9A50-B938-ACEA-9F510FA5772C}"/>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a:extLst>
              <a:ext uri="{FF2B5EF4-FFF2-40B4-BE49-F238E27FC236}">
                <a16:creationId xmlns:a16="http://schemas.microsoft.com/office/drawing/2014/main" id="{AE777044-A5B5-755A-E743-8B5878C489B1}"/>
              </a:ext>
            </a:extLst>
          </p:cNvPr>
          <p:cNvSpPr>
            <a:spLocks noGrp="1"/>
          </p:cNvSpPr>
          <p:nvPr>
            <p:ph type="title"/>
          </p:nvPr>
        </p:nvSpPr>
        <p:spPr/>
        <p:txBody>
          <a:bodyPr/>
          <a:lstStyle/>
          <a:p>
            <a:pPr eaLnBrk="1" hangingPunct="1"/>
            <a:r>
              <a:rPr lang="en-US" altLang="fi-FI"/>
              <a:t>Does UN Peacekeeping Work?</a:t>
            </a:r>
          </a:p>
        </p:txBody>
      </p:sp>
      <p:sp>
        <p:nvSpPr>
          <p:cNvPr id="3" name="Content Placeholder 2">
            <a:extLst>
              <a:ext uri="{FF2B5EF4-FFF2-40B4-BE49-F238E27FC236}">
                <a16:creationId xmlns:a16="http://schemas.microsoft.com/office/drawing/2014/main" id="{F17993FB-8946-37D4-565B-DCBCE293FB2F}"/>
              </a:ext>
            </a:extLst>
          </p:cNvPr>
          <p:cNvSpPr>
            <a:spLocks noGrp="1"/>
          </p:cNvSpPr>
          <p:nvPr>
            <p:ph idx="1"/>
          </p:nvPr>
        </p:nvSpPr>
        <p:spPr>
          <a:xfrm>
            <a:off x="838200" y="1416050"/>
            <a:ext cx="10515600" cy="4760913"/>
          </a:xfrm>
        </p:spPr>
        <p:txBody>
          <a:bodyPr/>
          <a:lstStyle/>
          <a:p>
            <a:pPr eaLnBrk="1" hangingPunct="1"/>
            <a:r>
              <a:rPr lang="en-US" altLang="fi-FI"/>
              <a:t>In 2007 the Rand Corporation did a study of eight UN peacekeeping missions where they found that seven of them were successful in keeping the peace and six promoted democracy. </a:t>
            </a:r>
          </a:p>
          <a:p>
            <a:pPr eaLnBrk="1" hangingPunct="1"/>
            <a:r>
              <a:rPr lang="en-US" altLang="fi-FI"/>
              <a:t>Nevertheless, there is the Bosnia, Rwanda and Somalia failures! </a:t>
            </a:r>
          </a:p>
          <a:p>
            <a:pPr eaLnBrk="1" hangingPunct="1"/>
            <a:r>
              <a:rPr lang="en-US" altLang="fi-FI"/>
              <a:t>Although the military remain the backbone of most peacekeeping operations, the many faces of peacekeeping now include administrators and economists, police officers and legal experts,  electoral and specialists in civil affairs and governance. </a:t>
            </a:r>
          </a:p>
          <a:p>
            <a:pPr eaLnBrk="1" hangingPunct="1"/>
            <a:r>
              <a:rPr lang="en-US" altLang="fi-FI"/>
              <a:t>the introduction of the UN Peacebuilding Commission </a:t>
            </a:r>
            <a:r>
              <a:rPr lang="en-US" altLang="fi-FI">
                <a:hlinkClick r:id="rId2"/>
              </a:rPr>
              <a:t>https://www.un.org/peacebuilding/</a:t>
            </a:r>
            <a:r>
              <a:rPr lang="en-US" altLang="fi-FI"/>
              <a:t> : brings together all relevant actors to develop post-conflict peacebuilding strategies</a:t>
            </a:r>
          </a:p>
        </p:txBody>
      </p:sp>
      <p:sp>
        <p:nvSpPr>
          <p:cNvPr id="4" name="Footer Placeholder 3">
            <a:extLst>
              <a:ext uri="{FF2B5EF4-FFF2-40B4-BE49-F238E27FC236}">
                <a16:creationId xmlns:a16="http://schemas.microsoft.com/office/drawing/2014/main" id="{B2E9B444-17F9-7592-6F34-CE477F5CCDB9}"/>
              </a:ext>
            </a:extLst>
          </p:cNvPr>
          <p:cNvSpPr>
            <a:spLocks noGrp="1"/>
          </p:cNvSpPr>
          <p:nvPr>
            <p:ph type="ftr" sz="quarter" idx="11"/>
          </p:nvPr>
        </p:nvSpPr>
        <p:spPr/>
        <p:txBody>
          <a:bodyPr/>
          <a:lstStyle/>
          <a:p>
            <a:pPr>
              <a:defRPr/>
            </a:pPr>
            <a:r>
              <a:rPr lang="en-US" dirty="0"/>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48D528E8-9A78-A92D-1F0E-7C6A79A05AD3}"/>
              </a:ext>
            </a:extLst>
          </p:cNvPr>
          <p:cNvSpPr>
            <a:spLocks noGrp="1"/>
          </p:cNvSpPr>
          <p:nvPr>
            <p:ph type="title"/>
          </p:nvPr>
        </p:nvSpPr>
        <p:spPr/>
        <p:txBody>
          <a:bodyPr/>
          <a:lstStyle/>
          <a:p>
            <a:pPr eaLnBrk="1" hangingPunct="1"/>
            <a:r>
              <a:rPr lang="en-US" altLang="fi-FI"/>
              <a:t>The Future of the UN in a Multipolar World</a:t>
            </a:r>
          </a:p>
        </p:txBody>
      </p:sp>
      <p:sp>
        <p:nvSpPr>
          <p:cNvPr id="3" name="Content Placeholder 2">
            <a:extLst>
              <a:ext uri="{FF2B5EF4-FFF2-40B4-BE49-F238E27FC236}">
                <a16:creationId xmlns:a16="http://schemas.microsoft.com/office/drawing/2014/main" id="{1DE85EEB-84B4-3B76-3441-5685961232E4}"/>
              </a:ext>
            </a:extLst>
          </p:cNvPr>
          <p:cNvSpPr>
            <a:spLocks noGrp="1"/>
          </p:cNvSpPr>
          <p:nvPr>
            <p:ph idx="1"/>
          </p:nvPr>
        </p:nvSpPr>
        <p:spPr/>
        <p:txBody>
          <a:bodyPr/>
          <a:lstStyle/>
          <a:p>
            <a:pPr eaLnBrk="1" hangingPunct="1"/>
            <a:r>
              <a:rPr lang="en-US" altLang="fi-FI"/>
              <a:t>The impact of a now multipolar world on the UN is difficult to determine.</a:t>
            </a:r>
          </a:p>
          <a:p>
            <a:pPr eaLnBrk="1" hangingPunct="1"/>
            <a:r>
              <a:rPr lang="en-US" altLang="fi-FI"/>
              <a:t>Claim: distribution of global power is likely to favour multilateralism and encourage states to rely more on a system of collective security,  rather than on violent self-help. </a:t>
            </a:r>
          </a:p>
          <a:p>
            <a:pPr eaLnBrk="1" hangingPunct="1"/>
            <a:r>
              <a:rPr lang="en-US" altLang="fi-FI"/>
              <a:t>Counterclaim:  multi-polarity is likely to be associated with increased conflict and greater instability in which case the future history of the UN may replicate that of the League of Nations: power rivalry could  make the task of international mediation and negotiation difficult and even impossible. </a:t>
            </a:r>
          </a:p>
        </p:txBody>
      </p:sp>
      <p:sp>
        <p:nvSpPr>
          <p:cNvPr id="4" name="Footer Placeholder 3">
            <a:extLst>
              <a:ext uri="{FF2B5EF4-FFF2-40B4-BE49-F238E27FC236}">
                <a16:creationId xmlns:a16="http://schemas.microsoft.com/office/drawing/2014/main" id="{35FD73F2-634E-DD73-1E7B-2D3964B3F5D3}"/>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CA859DE2-3301-A97D-60AC-A7A00885CAA5}"/>
              </a:ext>
            </a:extLst>
          </p:cNvPr>
          <p:cNvSpPr>
            <a:spLocks noGrp="1"/>
          </p:cNvSpPr>
          <p:nvPr>
            <p:ph type="title"/>
          </p:nvPr>
        </p:nvSpPr>
        <p:spPr/>
        <p:txBody>
          <a:bodyPr/>
          <a:lstStyle/>
          <a:p>
            <a:pPr eaLnBrk="1" hangingPunct="1"/>
            <a:r>
              <a:rPr lang="en-US" altLang="fi-FI"/>
              <a:t>Challenges for UN Peacekeeping</a:t>
            </a:r>
          </a:p>
        </p:txBody>
      </p:sp>
      <p:sp>
        <p:nvSpPr>
          <p:cNvPr id="3" name="Content Placeholder 2">
            <a:extLst>
              <a:ext uri="{FF2B5EF4-FFF2-40B4-BE49-F238E27FC236}">
                <a16:creationId xmlns:a16="http://schemas.microsoft.com/office/drawing/2014/main" id="{0A919A9F-F019-E275-00EC-C7CBC5FC6FB1}"/>
              </a:ext>
            </a:extLst>
          </p:cNvPr>
          <p:cNvSpPr>
            <a:spLocks noGrp="1"/>
          </p:cNvSpPr>
          <p:nvPr>
            <p:ph idx="1"/>
          </p:nvPr>
        </p:nvSpPr>
        <p:spPr>
          <a:xfrm>
            <a:off x="838200" y="1444625"/>
            <a:ext cx="10515600" cy="4732338"/>
          </a:xfrm>
        </p:spPr>
        <p:txBody>
          <a:bodyPr rtlCol="0">
            <a:normAutofit fontScale="85000" lnSpcReduction="20000"/>
          </a:bodyPr>
          <a:lstStyle/>
          <a:p>
            <a:pPr eaLnBrk="1" fontAlgn="auto" hangingPunct="1">
              <a:spcAft>
                <a:spcPts val="0"/>
              </a:spcAft>
              <a:buFont typeface="Arial"/>
              <a:buChar char="•"/>
              <a:defRPr/>
            </a:pPr>
            <a:r>
              <a:rPr lang="en-US" dirty="0"/>
              <a:t>Would  UN need to have rapid deployment capacity, the ability to send peacekeepers to different corners of the globe at short?. </a:t>
            </a:r>
          </a:p>
          <a:p>
            <a:pPr eaLnBrk="1" fontAlgn="auto" hangingPunct="1">
              <a:spcAft>
                <a:spcPts val="0"/>
              </a:spcAft>
              <a:buFont typeface="Arial"/>
              <a:buChar char="•"/>
              <a:defRPr/>
            </a:pPr>
            <a:r>
              <a:rPr lang="en-US" dirty="0"/>
              <a:t>The changing nature of war and armed conflict raises particular difficulties for the UN in its peacekeeping and peacebuilding roles</a:t>
            </a:r>
          </a:p>
          <a:p>
            <a:pPr eaLnBrk="1" fontAlgn="auto" hangingPunct="1">
              <a:spcAft>
                <a:spcPts val="0"/>
              </a:spcAft>
              <a:buFont typeface="Arial"/>
              <a:buChar char="•"/>
              <a:defRPr/>
            </a:pPr>
            <a:r>
              <a:rPr lang="en-US" dirty="0"/>
              <a:t>the rise of identity wars and the links between civil strife, humanitarian and refugee crises and endemic crime make sustainable peace difficult to achieve, they also strain the relationship between the quest for global justice and the respect for state sovereignty ( R2P- doctrine challenges state sovereignty )</a:t>
            </a:r>
          </a:p>
          <a:p>
            <a:pPr eaLnBrk="1" fontAlgn="auto" hangingPunct="1">
              <a:spcAft>
                <a:spcPts val="0"/>
              </a:spcAft>
              <a:buFont typeface="Arial"/>
              <a:buChar char="•"/>
              <a:defRPr/>
            </a:pPr>
            <a:r>
              <a:rPr lang="en-US" dirty="0"/>
              <a:t>The case of Darfur </a:t>
            </a:r>
            <a:r>
              <a:rPr lang="en-US" dirty="0">
                <a:hlinkClick r:id="rId2"/>
              </a:rPr>
              <a:t>https://www.nytimes.com/2008/03/24/world/africa/24darfur.html</a:t>
            </a:r>
            <a:r>
              <a:rPr lang="en-US" dirty="0"/>
              <a:t> - </a:t>
            </a:r>
          </a:p>
          <a:p>
            <a:pPr eaLnBrk="1" fontAlgn="auto" hangingPunct="1">
              <a:spcAft>
                <a:spcPts val="0"/>
              </a:spcAft>
              <a:buFont typeface="Arial"/>
              <a:buChar char="•"/>
              <a:defRPr/>
            </a:pPr>
            <a:r>
              <a:rPr lang="en-US" dirty="0"/>
              <a:t>- UN intervention to keep the peace and provide humanitarian aid can be blocked by an unwilling host government. </a:t>
            </a:r>
          </a:p>
          <a:p>
            <a:pPr eaLnBrk="1" fontAlgn="auto" hangingPunct="1">
              <a:spcAft>
                <a:spcPts val="0"/>
              </a:spcAft>
              <a:buFont typeface="Arial"/>
              <a:buChar char="•"/>
              <a:defRPr/>
            </a:pPr>
            <a:r>
              <a:rPr lang="en-US" dirty="0"/>
              <a:t>- On the other hand if the UN accepts the responsibility to protect, it is difficult to see where intervention will end.</a:t>
            </a:r>
          </a:p>
        </p:txBody>
      </p:sp>
      <p:sp>
        <p:nvSpPr>
          <p:cNvPr id="4" name="Footer Placeholder 3">
            <a:extLst>
              <a:ext uri="{FF2B5EF4-FFF2-40B4-BE49-F238E27FC236}">
                <a16:creationId xmlns:a16="http://schemas.microsoft.com/office/drawing/2014/main" id="{1CDB2D7C-D156-8B5E-C7D8-133A069D3EAB}"/>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a:extLst>
              <a:ext uri="{FF2B5EF4-FFF2-40B4-BE49-F238E27FC236}">
                <a16:creationId xmlns:a16="http://schemas.microsoft.com/office/drawing/2014/main" id="{F05C4FDA-A842-559C-E281-05A4D19CD723}"/>
              </a:ext>
            </a:extLst>
          </p:cNvPr>
          <p:cNvSpPr>
            <a:spLocks noGrp="1"/>
          </p:cNvSpPr>
          <p:nvPr>
            <p:ph type="title"/>
          </p:nvPr>
        </p:nvSpPr>
        <p:spPr/>
        <p:txBody>
          <a:bodyPr/>
          <a:lstStyle/>
          <a:p>
            <a:pPr eaLnBrk="1" hangingPunct="1"/>
            <a:r>
              <a:rPr lang="en-US" altLang="fi-FI"/>
              <a:t>Is the UN Obsolete?</a:t>
            </a:r>
          </a:p>
        </p:txBody>
      </p:sp>
      <p:sp>
        <p:nvSpPr>
          <p:cNvPr id="3" name="Content Placeholder 2">
            <a:extLst>
              <a:ext uri="{FF2B5EF4-FFF2-40B4-BE49-F238E27FC236}">
                <a16:creationId xmlns:a16="http://schemas.microsoft.com/office/drawing/2014/main" id="{BDC2DEB2-C2B0-A508-FCDA-B7CD85014FB9}"/>
              </a:ext>
            </a:extLst>
          </p:cNvPr>
          <p:cNvSpPr>
            <a:spLocks noGrp="1"/>
          </p:cNvSpPr>
          <p:nvPr>
            <p:ph idx="1"/>
          </p:nvPr>
        </p:nvSpPr>
        <p:spPr/>
        <p:txBody>
          <a:bodyPr/>
          <a:lstStyle/>
          <a:p>
            <a:pPr eaLnBrk="1" hangingPunct="1"/>
            <a:r>
              <a:rPr lang="en-US" altLang="fi-FI"/>
              <a:t>Page 448, develop an argument for presentation to the class. Use contemporary examples on peacekeeping and peacebuilding. Refer to contemporary conflicts.</a:t>
            </a:r>
          </a:p>
        </p:txBody>
      </p:sp>
      <p:sp>
        <p:nvSpPr>
          <p:cNvPr id="4" name="Footer Placeholder 3">
            <a:extLst>
              <a:ext uri="{FF2B5EF4-FFF2-40B4-BE49-F238E27FC236}">
                <a16:creationId xmlns:a16="http://schemas.microsoft.com/office/drawing/2014/main" id="{528445BD-8B8A-150C-A266-B4E9C945507B}"/>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6269651D-665D-9860-939F-6C0B60393EF9}"/>
              </a:ext>
            </a:extLst>
          </p:cNvPr>
          <p:cNvSpPr>
            <a:spLocks noGrp="1"/>
          </p:cNvSpPr>
          <p:nvPr>
            <p:ph type="title"/>
          </p:nvPr>
        </p:nvSpPr>
        <p:spPr/>
        <p:txBody>
          <a:bodyPr/>
          <a:lstStyle/>
          <a:p>
            <a:pPr eaLnBrk="1" hangingPunct="1"/>
            <a:r>
              <a:rPr lang="en-US" altLang="fi-FI"/>
              <a:t>Nature of International Law</a:t>
            </a:r>
          </a:p>
        </p:txBody>
      </p:sp>
      <p:sp>
        <p:nvSpPr>
          <p:cNvPr id="3" name="Content Placeholder 2">
            <a:extLst>
              <a:ext uri="{FF2B5EF4-FFF2-40B4-BE49-F238E27FC236}">
                <a16:creationId xmlns:a16="http://schemas.microsoft.com/office/drawing/2014/main" id="{970927A3-96DC-DE77-A1DA-C58F9B385369}"/>
              </a:ext>
            </a:extLst>
          </p:cNvPr>
          <p:cNvSpPr>
            <a:spLocks noGrp="1"/>
          </p:cNvSpPr>
          <p:nvPr>
            <p:ph idx="1"/>
          </p:nvPr>
        </p:nvSpPr>
        <p:spPr/>
        <p:txBody>
          <a:bodyPr rtlCol="0">
            <a:normAutofit lnSpcReduction="10000"/>
          </a:bodyPr>
          <a:lstStyle/>
          <a:p>
            <a:pPr eaLnBrk="1" fontAlgn="auto" hangingPunct="1">
              <a:spcAft>
                <a:spcPts val="0"/>
              </a:spcAft>
              <a:buFont typeface="Arial"/>
              <a:buChar char="•"/>
              <a:defRPr/>
            </a:pPr>
            <a:r>
              <a:rPr lang="en-US" dirty="0"/>
              <a:t>Domestic law has distinguishing characteristics</a:t>
            </a:r>
          </a:p>
          <a:p>
            <a:pPr lvl="1" eaLnBrk="1" fontAlgn="auto" hangingPunct="1">
              <a:spcAft>
                <a:spcPts val="0"/>
              </a:spcAft>
              <a:buFont typeface="Arial"/>
              <a:buChar char="•"/>
              <a:defRPr/>
            </a:pPr>
            <a:r>
              <a:rPr lang="en-US" dirty="0"/>
              <a:t>Law is made by government and applies throughout society</a:t>
            </a:r>
          </a:p>
          <a:p>
            <a:pPr lvl="1" eaLnBrk="1" fontAlgn="auto" hangingPunct="1">
              <a:spcAft>
                <a:spcPts val="0"/>
              </a:spcAft>
              <a:buFont typeface="Arial"/>
              <a:buChar char="•"/>
              <a:defRPr/>
            </a:pPr>
            <a:r>
              <a:rPr lang="en-US" dirty="0"/>
              <a:t>It takes precedence over all other norms and social rules with universal jurisdiction</a:t>
            </a:r>
          </a:p>
          <a:p>
            <a:pPr lvl="1" eaLnBrk="1" fontAlgn="auto" hangingPunct="1">
              <a:spcAft>
                <a:spcPts val="0"/>
              </a:spcAft>
              <a:buFont typeface="Arial"/>
              <a:buChar char="•"/>
              <a:defRPr/>
            </a:pPr>
            <a:r>
              <a:rPr lang="en-US" dirty="0"/>
              <a:t>Laws are compulsory; citizens are not allowed to choose which laws to obey and which to ignore because law is backed up by a system of coercion and punishment</a:t>
            </a:r>
          </a:p>
          <a:p>
            <a:pPr eaLnBrk="1" fontAlgn="auto" hangingPunct="1">
              <a:spcAft>
                <a:spcPts val="0"/>
              </a:spcAft>
              <a:buFont typeface="Arial"/>
              <a:buChar char="•"/>
              <a:defRPr/>
            </a:pPr>
            <a:r>
              <a:rPr lang="en-US" dirty="0"/>
              <a:t>International law differs from domestic law</a:t>
            </a:r>
          </a:p>
          <a:p>
            <a:pPr lvl="1" eaLnBrk="1" fontAlgn="auto" hangingPunct="1">
              <a:spcAft>
                <a:spcPts val="0"/>
              </a:spcAft>
              <a:buFont typeface="Arial"/>
              <a:buChar char="•"/>
              <a:defRPr/>
            </a:pPr>
            <a:r>
              <a:rPr lang="en-US" dirty="0"/>
              <a:t>There is no supreme legislative authority to enact international law and no world government or international police force to compel states to uphold their legal obligations. </a:t>
            </a:r>
          </a:p>
          <a:p>
            <a:pPr lvl="1" eaLnBrk="1" fontAlgn="auto" hangingPunct="1">
              <a:spcAft>
                <a:spcPts val="0"/>
              </a:spcAft>
              <a:buFont typeface="Arial"/>
              <a:buChar char="•"/>
              <a:defRPr/>
            </a:pPr>
            <a:r>
              <a:rPr lang="en-US" dirty="0"/>
              <a:t>International law is soft law </a:t>
            </a:r>
            <a:r>
              <a:rPr lang="mr-IN" dirty="0"/>
              <a:t>–</a:t>
            </a:r>
            <a:r>
              <a:rPr lang="en-US" dirty="0"/>
              <a:t> law that is not binding and cannot be enforced</a:t>
            </a:r>
          </a:p>
          <a:p>
            <a:pPr lvl="1" eaLnBrk="1" fontAlgn="auto" hangingPunct="1">
              <a:spcAft>
                <a:spcPts val="0"/>
              </a:spcAft>
              <a:buFont typeface="Arial"/>
              <a:buChar char="•"/>
              <a:defRPr/>
            </a:pPr>
            <a:endParaRPr lang="en-US" dirty="0"/>
          </a:p>
        </p:txBody>
      </p:sp>
      <p:sp>
        <p:nvSpPr>
          <p:cNvPr id="4" name="Footer Placeholder 3">
            <a:extLst>
              <a:ext uri="{FF2B5EF4-FFF2-40B4-BE49-F238E27FC236}">
                <a16:creationId xmlns:a16="http://schemas.microsoft.com/office/drawing/2014/main" id="{27039CFD-4165-0ABD-4E98-063E574CF0B0}"/>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a:extLst>
              <a:ext uri="{FF2B5EF4-FFF2-40B4-BE49-F238E27FC236}">
                <a16:creationId xmlns:a16="http://schemas.microsoft.com/office/drawing/2014/main" id="{942F9520-EE3F-26E4-E8D2-D08D789B36D2}"/>
              </a:ext>
            </a:extLst>
          </p:cNvPr>
          <p:cNvSpPr>
            <a:spLocks noGrp="1"/>
          </p:cNvSpPr>
          <p:nvPr>
            <p:ph type="title"/>
          </p:nvPr>
        </p:nvSpPr>
        <p:spPr/>
        <p:txBody>
          <a:bodyPr/>
          <a:lstStyle/>
          <a:p>
            <a:pPr eaLnBrk="1" hangingPunct="1"/>
            <a:r>
              <a:rPr lang="en-US" altLang="fi-FI"/>
              <a:t>Sources of International Law</a:t>
            </a:r>
          </a:p>
        </p:txBody>
      </p:sp>
      <p:sp>
        <p:nvSpPr>
          <p:cNvPr id="3" name="Content Placeholder 2">
            <a:extLst>
              <a:ext uri="{FF2B5EF4-FFF2-40B4-BE49-F238E27FC236}">
                <a16:creationId xmlns:a16="http://schemas.microsoft.com/office/drawing/2014/main" id="{B414E805-06A5-85E1-84B5-B82CC738D99E}"/>
              </a:ext>
            </a:extLst>
          </p:cNvPr>
          <p:cNvSpPr>
            <a:spLocks noGrp="1"/>
          </p:cNvSpPr>
          <p:nvPr>
            <p:ph idx="1"/>
          </p:nvPr>
        </p:nvSpPr>
        <p:spPr/>
        <p:txBody>
          <a:bodyPr/>
          <a:lstStyle/>
          <a:p>
            <a:pPr eaLnBrk="1" hangingPunct="1"/>
            <a:r>
              <a:rPr lang="en-US" altLang="fi-FI"/>
              <a:t>Legal obligations that arise from treaties are very clearly rooted in consent, in that states enter into treaties freely and voluntarily.</a:t>
            </a:r>
          </a:p>
          <a:p>
            <a:pPr eaLnBrk="1" hangingPunct="1"/>
            <a:r>
              <a:rPr lang="en-US" altLang="fi-FI"/>
              <a:t>Once treaties are signed and ratified, the must be obeyed, as expressed in the principle of </a:t>
            </a:r>
            <a:r>
              <a:rPr lang="en-US" altLang="fi-FI" i="1"/>
              <a:t>pacta sunt servanda</a:t>
            </a:r>
            <a:r>
              <a:rPr lang="en-US" altLang="fi-FI"/>
              <a:t> (the treaties are binding). </a:t>
            </a:r>
          </a:p>
          <a:p>
            <a:pPr eaLnBrk="1" hangingPunct="1"/>
            <a:r>
              <a:rPr lang="en-US" altLang="fi-FI"/>
              <a:t>This consent is conditional because states can contract out of treaties on the grounds that significant changes have occurred in the conditions existing at the time the treaties occurred </a:t>
            </a:r>
            <a:r>
              <a:rPr lang="mr-IN" altLang="fi-FI">
                <a:ea typeface="Mangal" panose="02040503050203030202" pitchFamily="18" charset="0"/>
              </a:rPr>
              <a:t>–</a:t>
            </a:r>
            <a:r>
              <a:rPr lang="en-US" altLang="fi-FI"/>
              <a:t> also referred to as </a:t>
            </a:r>
            <a:r>
              <a:rPr lang="en-US" altLang="fi-FI" i="1"/>
              <a:t>rebus sic stantibus</a:t>
            </a:r>
            <a:r>
              <a:rPr lang="en-US" altLang="fi-FI"/>
              <a:t>. </a:t>
            </a:r>
          </a:p>
        </p:txBody>
      </p:sp>
      <p:sp>
        <p:nvSpPr>
          <p:cNvPr id="4" name="Footer Placeholder 3">
            <a:extLst>
              <a:ext uri="{FF2B5EF4-FFF2-40B4-BE49-F238E27FC236}">
                <a16:creationId xmlns:a16="http://schemas.microsoft.com/office/drawing/2014/main" id="{8EE22F42-CEF9-42CD-ECDB-7C55696925F9}"/>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Otsikko 1">
            <a:extLst>
              <a:ext uri="{FF2B5EF4-FFF2-40B4-BE49-F238E27FC236}">
                <a16:creationId xmlns:a16="http://schemas.microsoft.com/office/drawing/2014/main" id="{05D5C8F3-DBEE-15F5-6772-31A525B6AFB8}"/>
              </a:ext>
            </a:extLst>
          </p:cNvPr>
          <p:cNvSpPr>
            <a:spLocks noGrp="1"/>
          </p:cNvSpPr>
          <p:nvPr>
            <p:ph type="title"/>
          </p:nvPr>
        </p:nvSpPr>
        <p:spPr/>
        <p:txBody>
          <a:bodyPr/>
          <a:lstStyle/>
          <a:p>
            <a:pPr eaLnBrk="1" hangingPunct="1"/>
            <a:r>
              <a:rPr lang="en-US" altLang="fi-FI"/>
              <a:t>Johan Galtung: “Peace is the absence of violence”</a:t>
            </a:r>
          </a:p>
        </p:txBody>
      </p:sp>
      <p:sp>
        <p:nvSpPr>
          <p:cNvPr id="24578" name="Sisällön paikkamerkki 2">
            <a:extLst>
              <a:ext uri="{FF2B5EF4-FFF2-40B4-BE49-F238E27FC236}">
                <a16:creationId xmlns:a16="http://schemas.microsoft.com/office/drawing/2014/main" id="{B087CC4C-5D23-2ECC-9FEE-0252666CA100}"/>
              </a:ext>
            </a:extLst>
          </p:cNvPr>
          <p:cNvSpPr>
            <a:spLocks noGrp="1"/>
          </p:cNvSpPr>
          <p:nvPr>
            <p:ph idx="1"/>
          </p:nvPr>
        </p:nvSpPr>
        <p:spPr/>
        <p:txBody>
          <a:bodyPr/>
          <a:lstStyle/>
          <a:p>
            <a:pPr eaLnBrk="1" hangingPunct="1"/>
            <a:r>
              <a:rPr lang="en-US" altLang="fi-FI"/>
              <a:t>Absence of both direct, physical violence and indirect structural violence</a:t>
            </a:r>
          </a:p>
          <a:p>
            <a:pPr eaLnBrk="1" hangingPunct="1"/>
            <a:r>
              <a:rPr lang="en-US" altLang="fi-FI"/>
              <a:t>Positive peace is the presence of social justice; equal and egalitarian distribution of power and resources</a:t>
            </a:r>
          </a:p>
          <a:p>
            <a:pPr eaLnBrk="1" hangingPunct="1"/>
            <a:r>
              <a:rPr lang="en-US" altLang="fi-FI"/>
              <a:t>Without development, there would be no peace</a:t>
            </a:r>
          </a:p>
        </p:txBody>
      </p:sp>
      <p:sp>
        <p:nvSpPr>
          <p:cNvPr id="4" name="Alatunnisteen paikkamerkki 3">
            <a:extLst>
              <a:ext uri="{FF2B5EF4-FFF2-40B4-BE49-F238E27FC236}">
                <a16:creationId xmlns:a16="http://schemas.microsoft.com/office/drawing/2014/main" id="{9F04FF3E-F88E-6C0F-D9A5-C6F12F57B8CD}"/>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a:extLst>
              <a:ext uri="{FF2B5EF4-FFF2-40B4-BE49-F238E27FC236}">
                <a16:creationId xmlns:a16="http://schemas.microsoft.com/office/drawing/2014/main" id="{09499390-1DC3-D6FD-F70A-84F10F4F39F1}"/>
              </a:ext>
            </a:extLst>
          </p:cNvPr>
          <p:cNvSpPr>
            <a:spLocks noGrp="1"/>
          </p:cNvSpPr>
          <p:nvPr>
            <p:ph type="title"/>
          </p:nvPr>
        </p:nvSpPr>
        <p:spPr/>
        <p:txBody>
          <a:bodyPr/>
          <a:lstStyle/>
          <a:p>
            <a:pPr eaLnBrk="1" hangingPunct="1"/>
            <a:r>
              <a:rPr lang="en-US" altLang="fi-FI"/>
              <a:t>Why Is International Law Obeyed</a:t>
            </a:r>
          </a:p>
        </p:txBody>
      </p:sp>
      <p:sp>
        <p:nvSpPr>
          <p:cNvPr id="3" name="Content Placeholder 2">
            <a:extLst>
              <a:ext uri="{FF2B5EF4-FFF2-40B4-BE49-F238E27FC236}">
                <a16:creationId xmlns:a16="http://schemas.microsoft.com/office/drawing/2014/main" id="{A7013A40-BFC0-8D20-996C-9996E7EF1556}"/>
              </a:ext>
            </a:extLst>
          </p:cNvPr>
          <p:cNvSpPr>
            <a:spLocks noGrp="1"/>
          </p:cNvSpPr>
          <p:nvPr>
            <p:ph idx="1"/>
          </p:nvPr>
        </p:nvSpPr>
        <p:spPr/>
        <p:txBody>
          <a:bodyPr rtlCol="0">
            <a:normAutofit fontScale="92500" lnSpcReduction="10000"/>
          </a:bodyPr>
          <a:lstStyle/>
          <a:p>
            <a:pPr eaLnBrk="1" fontAlgn="auto" hangingPunct="1">
              <a:spcAft>
                <a:spcPts val="0"/>
              </a:spcAft>
              <a:buFont typeface="Arial"/>
              <a:buChar char="•"/>
              <a:defRPr/>
            </a:pPr>
            <a:r>
              <a:rPr lang="en-US" dirty="0"/>
              <a:t>Those who dismiss the idea of international law tend to view law strictly in terms of command. </a:t>
            </a:r>
          </a:p>
          <a:p>
            <a:pPr eaLnBrk="1" fontAlgn="auto" hangingPunct="1">
              <a:spcAft>
                <a:spcPts val="0"/>
              </a:spcAft>
              <a:buFont typeface="Arial"/>
              <a:buChar char="•"/>
              <a:defRPr/>
            </a:pPr>
            <a:r>
              <a:rPr lang="en-US" dirty="0"/>
              <a:t>This implies that enforcement is the only reliable means of bringing about compliance.</a:t>
            </a:r>
          </a:p>
          <a:p>
            <a:pPr eaLnBrk="1" fontAlgn="auto" hangingPunct="1">
              <a:spcAft>
                <a:spcPts val="0"/>
              </a:spcAft>
              <a:buFont typeface="Arial"/>
              <a:buChar char="•"/>
              <a:defRPr/>
            </a:pPr>
            <a:r>
              <a:rPr lang="en-US" dirty="0"/>
              <a:t>If compliance were seen as the core feature of an effective legal system, few, if any domestic legal arrangements world qualify as such.</a:t>
            </a:r>
          </a:p>
          <a:p>
            <a:pPr eaLnBrk="1" fontAlgn="auto" hangingPunct="1">
              <a:spcAft>
                <a:spcPts val="0"/>
              </a:spcAft>
              <a:buFont typeface="Arial"/>
              <a:buChar char="•"/>
              <a:defRPr/>
            </a:pPr>
            <a:r>
              <a:rPr lang="en-US" dirty="0"/>
              <a:t>Rape, theft and murder continue to occur in all countries of the world despite being legally prohibited. </a:t>
            </a:r>
          </a:p>
          <a:p>
            <a:pPr eaLnBrk="1" fontAlgn="auto" hangingPunct="1">
              <a:spcAft>
                <a:spcPts val="0"/>
              </a:spcAft>
              <a:buFont typeface="Arial"/>
              <a:buChar char="•"/>
              <a:defRPr/>
            </a:pPr>
            <a:r>
              <a:rPr lang="en-US" dirty="0"/>
              <a:t>Even Hans Morgenthau acknowledged that “during the 400 years of its existence international law las in most instances been scrupulously observed”</a:t>
            </a:r>
          </a:p>
          <a:p>
            <a:pPr eaLnBrk="1" fontAlgn="auto" hangingPunct="1">
              <a:spcAft>
                <a:spcPts val="0"/>
              </a:spcAft>
              <a:buFont typeface="Arial"/>
              <a:buChar char="•"/>
              <a:defRPr/>
            </a:pPr>
            <a:endParaRPr lang="en-US" dirty="0"/>
          </a:p>
        </p:txBody>
      </p:sp>
      <p:sp>
        <p:nvSpPr>
          <p:cNvPr id="4" name="Footer Placeholder 3">
            <a:extLst>
              <a:ext uri="{FF2B5EF4-FFF2-40B4-BE49-F238E27FC236}">
                <a16:creationId xmlns:a16="http://schemas.microsoft.com/office/drawing/2014/main" id="{43BD1769-46FD-6B9C-D777-5CE832B76582}"/>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a:extLst>
              <a:ext uri="{FF2B5EF4-FFF2-40B4-BE49-F238E27FC236}">
                <a16:creationId xmlns:a16="http://schemas.microsoft.com/office/drawing/2014/main" id="{CC310155-CF0D-672D-1CC3-13A54710E272}"/>
              </a:ext>
            </a:extLst>
          </p:cNvPr>
          <p:cNvSpPr>
            <a:spLocks noGrp="1"/>
          </p:cNvSpPr>
          <p:nvPr>
            <p:ph type="title"/>
          </p:nvPr>
        </p:nvSpPr>
        <p:spPr/>
        <p:txBody>
          <a:bodyPr/>
          <a:lstStyle/>
          <a:p>
            <a:pPr eaLnBrk="1" hangingPunct="1"/>
            <a:r>
              <a:rPr lang="en-US" altLang="fi-FI"/>
              <a:t>Why Is International Law Obeyed</a:t>
            </a:r>
          </a:p>
        </p:txBody>
      </p:sp>
      <p:sp>
        <p:nvSpPr>
          <p:cNvPr id="3" name="Content Placeholder 2">
            <a:extLst>
              <a:ext uri="{FF2B5EF4-FFF2-40B4-BE49-F238E27FC236}">
                <a16:creationId xmlns:a16="http://schemas.microsoft.com/office/drawing/2014/main" id="{82FF1772-190A-2599-74AA-C39F802A12B6}"/>
              </a:ext>
            </a:extLst>
          </p:cNvPr>
          <p:cNvSpPr>
            <a:spLocks noGrp="1"/>
          </p:cNvSpPr>
          <p:nvPr>
            <p:ph idx="1"/>
          </p:nvPr>
        </p:nvSpPr>
        <p:spPr/>
        <p:txBody>
          <a:bodyPr/>
          <a:lstStyle/>
          <a:p>
            <a:pPr eaLnBrk="1" hangingPunct="1"/>
            <a:r>
              <a:rPr lang="en-US" altLang="fi-FI"/>
              <a:t>Countries tend to obey international law out of:</a:t>
            </a:r>
          </a:p>
          <a:p>
            <a:pPr lvl="1" eaLnBrk="1" hangingPunct="1"/>
            <a:r>
              <a:rPr lang="en-US" altLang="fi-FI"/>
              <a:t>Self-interest and reciprocity</a:t>
            </a:r>
          </a:p>
          <a:p>
            <a:pPr lvl="1" eaLnBrk="1" hangingPunct="1"/>
            <a:r>
              <a:rPr lang="en-US" altLang="fi-FI"/>
              <a:t>Fear of disorder</a:t>
            </a:r>
          </a:p>
          <a:p>
            <a:pPr lvl="1" eaLnBrk="1" hangingPunct="1"/>
            <a:r>
              <a:rPr lang="en-US" altLang="fi-FI"/>
              <a:t>Fear of isolation</a:t>
            </a:r>
          </a:p>
          <a:p>
            <a:pPr lvl="1" eaLnBrk="1" hangingPunct="1"/>
            <a:r>
              <a:rPr lang="en-US" altLang="fi-FI"/>
              <a:t>Fear of punishment</a:t>
            </a:r>
          </a:p>
          <a:p>
            <a:pPr lvl="1" eaLnBrk="1" hangingPunct="1"/>
            <a:r>
              <a:rPr lang="en-US" altLang="fi-FI"/>
              <a:t>Identification with international norms</a:t>
            </a:r>
          </a:p>
        </p:txBody>
      </p:sp>
      <p:sp>
        <p:nvSpPr>
          <p:cNvPr id="4" name="Footer Placeholder 3">
            <a:extLst>
              <a:ext uri="{FF2B5EF4-FFF2-40B4-BE49-F238E27FC236}">
                <a16:creationId xmlns:a16="http://schemas.microsoft.com/office/drawing/2014/main" id="{243B2C9C-7493-8F0D-6E5B-8DA65435225E}"/>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a16="http://schemas.microsoft.com/office/drawing/2014/main" id="{27655C6F-0CDD-7353-3116-D1DE27D4124E}"/>
              </a:ext>
            </a:extLst>
          </p:cNvPr>
          <p:cNvSpPr>
            <a:spLocks noGrp="1"/>
          </p:cNvSpPr>
          <p:nvPr>
            <p:ph type="title"/>
          </p:nvPr>
        </p:nvSpPr>
        <p:spPr/>
        <p:txBody>
          <a:bodyPr/>
          <a:lstStyle/>
          <a:p>
            <a:pPr eaLnBrk="1" hangingPunct="1"/>
            <a:r>
              <a:rPr lang="en-US" altLang="fi-FI"/>
              <a:t>Why Is International Law Obeyed</a:t>
            </a:r>
          </a:p>
        </p:txBody>
      </p:sp>
      <p:sp>
        <p:nvSpPr>
          <p:cNvPr id="3" name="Content Placeholder 2">
            <a:extLst>
              <a:ext uri="{FF2B5EF4-FFF2-40B4-BE49-F238E27FC236}">
                <a16:creationId xmlns:a16="http://schemas.microsoft.com/office/drawing/2014/main" id="{3FB79D21-C320-03FA-7B2B-B14E3E487C4F}"/>
              </a:ext>
            </a:extLst>
          </p:cNvPr>
          <p:cNvSpPr>
            <a:spLocks noGrp="1"/>
          </p:cNvSpPr>
          <p:nvPr>
            <p:ph idx="1"/>
          </p:nvPr>
        </p:nvSpPr>
        <p:spPr/>
        <p:txBody>
          <a:bodyPr rtlCol="0">
            <a:normAutofit fontScale="92500" lnSpcReduction="20000"/>
          </a:bodyPr>
          <a:lstStyle/>
          <a:p>
            <a:pPr marL="0" indent="0" eaLnBrk="1" fontAlgn="auto" hangingPunct="1">
              <a:spcAft>
                <a:spcPts val="0"/>
              </a:spcAft>
              <a:buFont typeface="Arial"/>
              <a:buNone/>
              <a:defRPr/>
            </a:pPr>
            <a:r>
              <a:rPr lang="en-US" dirty="0"/>
              <a:t>Self-Interest or Reciprocity:</a:t>
            </a:r>
          </a:p>
          <a:p>
            <a:pPr eaLnBrk="1" fontAlgn="auto" hangingPunct="1">
              <a:spcAft>
                <a:spcPts val="0"/>
              </a:spcAft>
              <a:buFont typeface="Arial"/>
              <a:buChar char="•"/>
              <a:defRPr/>
            </a:pPr>
            <a:r>
              <a:rPr lang="en-US" dirty="0"/>
              <a:t>States calculate that, in the long run, compiling will bring benefit or reduce harm.</a:t>
            </a:r>
          </a:p>
          <a:p>
            <a:pPr eaLnBrk="1" fontAlgn="auto" hangingPunct="1">
              <a:spcAft>
                <a:spcPts val="0"/>
              </a:spcAft>
              <a:buFont typeface="Arial"/>
              <a:buChar char="•"/>
              <a:defRPr/>
            </a:pPr>
            <a:r>
              <a:rPr lang="en-US" dirty="0"/>
              <a:t>A relationship of mutual exchange between or amongst states that ensures that favours are returned for favours or that punishment is returned for punishment.</a:t>
            </a:r>
          </a:p>
          <a:p>
            <a:pPr marL="0" indent="0" eaLnBrk="1" fontAlgn="auto" hangingPunct="1">
              <a:spcAft>
                <a:spcPts val="0"/>
              </a:spcAft>
              <a:buFont typeface="Arial"/>
              <a:buNone/>
              <a:defRPr/>
            </a:pPr>
            <a:r>
              <a:rPr lang="en-US" dirty="0"/>
              <a:t>Fear of Disorder:</a:t>
            </a:r>
          </a:p>
          <a:p>
            <a:pPr eaLnBrk="1" fontAlgn="auto" hangingPunct="1">
              <a:spcAft>
                <a:spcPts val="0"/>
              </a:spcAft>
              <a:buFont typeface="Arial"/>
              <a:buChar char="•"/>
              <a:defRPr/>
            </a:pPr>
            <a:r>
              <a:rPr lang="en-US" dirty="0"/>
              <a:t>States generally prefer order over disorder and with a set of “rules of the game” uncertainty ad confusion is reduced among states and each benefitting from shared expectations and enhanced predictability.</a:t>
            </a:r>
          </a:p>
          <a:p>
            <a:pPr eaLnBrk="1" fontAlgn="auto" hangingPunct="1">
              <a:spcAft>
                <a:spcPts val="0"/>
              </a:spcAft>
              <a:buFont typeface="Arial"/>
              <a:buChar char="•"/>
              <a:defRPr/>
            </a:pPr>
            <a:r>
              <a:rPr lang="en-US" dirty="0"/>
              <a:t>Even defensive realists, who’s primary motivation is to maintain security rather than maximize power, see value in obeying international law.</a:t>
            </a:r>
          </a:p>
        </p:txBody>
      </p:sp>
      <p:sp>
        <p:nvSpPr>
          <p:cNvPr id="4" name="Footer Placeholder 3">
            <a:extLst>
              <a:ext uri="{FF2B5EF4-FFF2-40B4-BE49-F238E27FC236}">
                <a16:creationId xmlns:a16="http://schemas.microsoft.com/office/drawing/2014/main" id="{EA577AE8-7E55-C0BB-79E3-D3193B6A98ED}"/>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a:extLst>
              <a:ext uri="{FF2B5EF4-FFF2-40B4-BE49-F238E27FC236}">
                <a16:creationId xmlns:a16="http://schemas.microsoft.com/office/drawing/2014/main" id="{E8F100DA-70AA-862E-3336-B05BBED0BCF7}"/>
              </a:ext>
            </a:extLst>
          </p:cNvPr>
          <p:cNvSpPr>
            <a:spLocks noGrp="1"/>
          </p:cNvSpPr>
          <p:nvPr>
            <p:ph type="title"/>
          </p:nvPr>
        </p:nvSpPr>
        <p:spPr/>
        <p:txBody>
          <a:bodyPr/>
          <a:lstStyle/>
          <a:p>
            <a:pPr eaLnBrk="1" hangingPunct="1"/>
            <a:r>
              <a:rPr lang="en-US" altLang="fi-FI"/>
              <a:t>Why Is International Law Obeyed</a:t>
            </a:r>
          </a:p>
        </p:txBody>
      </p:sp>
      <p:sp>
        <p:nvSpPr>
          <p:cNvPr id="3" name="Content Placeholder 2">
            <a:extLst>
              <a:ext uri="{FF2B5EF4-FFF2-40B4-BE49-F238E27FC236}">
                <a16:creationId xmlns:a16="http://schemas.microsoft.com/office/drawing/2014/main" id="{DBFD364B-2A70-61EF-69A8-C54AE38156B5}"/>
              </a:ext>
            </a:extLst>
          </p:cNvPr>
          <p:cNvSpPr>
            <a:spLocks noGrp="1"/>
          </p:cNvSpPr>
          <p:nvPr>
            <p:ph idx="1"/>
          </p:nvPr>
        </p:nvSpPr>
        <p:spPr/>
        <p:txBody>
          <a:bodyPr rtlCol="0">
            <a:normAutofit fontScale="92500" lnSpcReduction="10000"/>
          </a:bodyPr>
          <a:lstStyle/>
          <a:p>
            <a:pPr marL="0" indent="0" eaLnBrk="1" fontAlgn="auto" hangingPunct="1">
              <a:spcAft>
                <a:spcPts val="0"/>
              </a:spcAft>
              <a:buFont typeface="Arial"/>
              <a:buNone/>
              <a:defRPr/>
            </a:pPr>
            <a:r>
              <a:rPr lang="en-US" dirty="0"/>
              <a:t>Fear of Isolation</a:t>
            </a:r>
          </a:p>
          <a:p>
            <a:pPr eaLnBrk="1" fontAlgn="auto" hangingPunct="1">
              <a:spcAft>
                <a:spcPts val="0"/>
              </a:spcAft>
              <a:buFont typeface="Arial"/>
              <a:buChar char="•"/>
              <a:defRPr/>
            </a:pPr>
            <a:r>
              <a:rPr lang="en-US" dirty="0"/>
              <a:t>A state’s level of conformity to international law is a key determinant of its membership of international society. </a:t>
            </a:r>
          </a:p>
          <a:p>
            <a:pPr eaLnBrk="1" fontAlgn="auto" hangingPunct="1">
              <a:spcAft>
                <a:spcPts val="0"/>
              </a:spcAft>
              <a:buFont typeface="Arial"/>
              <a:buChar char="•"/>
              <a:defRPr/>
            </a:pPr>
            <a:r>
              <a:rPr lang="en-US" dirty="0"/>
              <a:t>A record of compliance with international law can therefore enhance the standing and reputation of a states, giving it greater soft power and encouraging other members of the international community to work with it rather than against it. </a:t>
            </a:r>
          </a:p>
          <a:p>
            <a:pPr eaLnBrk="1" fontAlgn="auto" hangingPunct="1">
              <a:spcAft>
                <a:spcPts val="0"/>
              </a:spcAft>
              <a:buFont typeface="Arial"/>
              <a:buChar char="•"/>
              <a:defRPr/>
            </a:pPr>
            <a:r>
              <a:rPr lang="en-US" dirty="0"/>
              <a:t>See the 2003 invasion of Iraq at the bottom of page 344.</a:t>
            </a:r>
          </a:p>
          <a:p>
            <a:pPr eaLnBrk="1" fontAlgn="auto" hangingPunct="1">
              <a:spcAft>
                <a:spcPts val="0"/>
              </a:spcAft>
              <a:buFont typeface="Arial"/>
              <a:buChar char="•"/>
              <a:defRPr/>
            </a:pPr>
            <a:r>
              <a:rPr lang="en-US" dirty="0"/>
              <a:t>States that routinely defy international law run the risk of isolations and may even be treated as international pariahs, sometimes paying a high price for this in diplomatic and economic terms.</a:t>
            </a:r>
          </a:p>
        </p:txBody>
      </p:sp>
      <p:sp>
        <p:nvSpPr>
          <p:cNvPr id="4" name="Footer Placeholder 3">
            <a:extLst>
              <a:ext uri="{FF2B5EF4-FFF2-40B4-BE49-F238E27FC236}">
                <a16:creationId xmlns:a16="http://schemas.microsoft.com/office/drawing/2014/main" id="{120D3911-CDC3-FB90-6F7C-49F0FFB23DD7}"/>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a:extLst>
              <a:ext uri="{FF2B5EF4-FFF2-40B4-BE49-F238E27FC236}">
                <a16:creationId xmlns:a16="http://schemas.microsoft.com/office/drawing/2014/main" id="{ED8DB6DA-652C-0D16-27E4-247245B1DF37}"/>
              </a:ext>
            </a:extLst>
          </p:cNvPr>
          <p:cNvSpPr>
            <a:spLocks noGrp="1"/>
          </p:cNvSpPr>
          <p:nvPr>
            <p:ph type="title"/>
          </p:nvPr>
        </p:nvSpPr>
        <p:spPr/>
        <p:txBody>
          <a:bodyPr/>
          <a:lstStyle/>
          <a:p>
            <a:pPr eaLnBrk="1" hangingPunct="1"/>
            <a:r>
              <a:rPr lang="en-US" altLang="fi-FI"/>
              <a:t>Why Is International Law Obeyed</a:t>
            </a:r>
          </a:p>
        </p:txBody>
      </p:sp>
      <p:sp>
        <p:nvSpPr>
          <p:cNvPr id="3" name="Content Placeholder 2">
            <a:extLst>
              <a:ext uri="{FF2B5EF4-FFF2-40B4-BE49-F238E27FC236}">
                <a16:creationId xmlns:a16="http://schemas.microsoft.com/office/drawing/2014/main" id="{F1CACD65-7ED5-8AB1-2CD0-23DF0DF068BC}"/>
              </a:ext>
            </a:extLst>
          </p:cNvPr>
          <p:cNvSpPr>
            <a:spLocks noGrp="1"/>
          </p:cNvSpPr>
          <p:nvPr>
            <p:ph idx="1"/>
          </p:nvPr>
        </p:nvSpPr>
        <p:spPr/>
        <p:txBody>
          <a:bodyPr rtlCol="0">
            <a:normAutofit fontScale="92500" lnSpcReduction="20000"/>
          </a:bodyPr>
          <a:lstStyle/>
          <a:p>
            <a:pPr marL="0" lvl="1" indent="0" eaLnBrk="1" fontAlgn="auto" hangingPunct="1">
              <a:spcBef>
                <a:spcPts val="1000"/>
              </a:spcBef>
              <a:spcAft>
                <a:spcPts val="0"/>
              </a:spcAft>
              <a:buFont typeface="Arial"/>
              <a:buNone/>
              <a:defRPr/>
            </a:pPr>
            <a:r>
              <a:rPr lang="en-US" sz="2800" dirty="0"/>
              <a:t>Fear of punishment</a:t>
            </a:r>
          </a:p>
          <a:p>
            <a:pPr eaLnBrk="1" fontAlgn="auto" hangingPunct="1">
              <a:spcAft>
                <a:spcPts val="0"/>
              </a:spcAft>
              <a:buFont typeface="Arial"/>
              <a:buChar char="•"/>
              <a:defRPr/>
            </a:pPr>
            <a:r>
              <a:rPr lang="en-US" dirty="0"/>
              <a:t>Although international law is not routinely enforceable, there are circumstances in which obedience to international law is brought about through the fear of punishment. </a:t>
            </a:r>
          </a:p>
          <a:p>
            <a:pPr eaLnBrk="1" fontAlgn="auto" hangingPunct="1">
              <a:spcAft>
                <a:spcPts val="0"/>
              </a:spcAft>
              <a:buFont typeface="Arial"/>
              <a:buChar char="•"/>
              <a:defRPr/>
            </a:pPr>
            <a:r>
              <a:rPr lang="en-US" dirty="0"/>
              <a:t>Punishment in these cases is not dispensed by a world police force but by states themselves, actin individually or collectively.</a:t>
            </a:r>
          </a:p>
          <a:p>
            <a:pPr marL="0" lvl="1" indent="0" eaLnBrk="1" fontAlgn="auto" hangingPunct="1">
              <a:spcBef>
                <a:spcPts val="1000"/>
              </a:spcBef>
              <a:spcAft>
                <a:spcPts val="0"/>
              </a:spcAft>
              <a:buFont typeface="Arial"/>
              <a:buNone/>
              <a:defRPr/>
            </a:pPr>
            <a:r>
              <a:rPr lang="en-US" sz="2800" dirty="0"/>
              <a:t>Identification with international norms</a:t>
            </a:r>
          </a:p>
          <a:p>
            <a:pPr eaLnBrk="1" fontAlgn="auto" hangingPunct="1">
              <a:spcAft>
                <a:spcPts val="0"/>
              </a:spcAft>
              <a:buFont typeface="Arial"/>
              <a:buChar char="•"/>
              <a:defRPr/>
            </a:pPr>
            <a:r>
              <a:rPr lang="en-US" dirty="0"/>
              <a:t>International law is considered to be rightful and morally binding </a:t>
            </a:r>
          </a:p>
          <a:p>
            <a:pPr eaLnBrk="1" fontAlgn="auto" hangingPunct="1">
              <a:spcAft>
                <a:spcPts val="0"/>
              </a:spcAft>
              <a:buFont typeface="Arial"/>
              <a:buChar char="•"/>
              <a:defRPr/>
            </a:pPr>
            <a:r>
              <a:rPr lang="en-US" dirty="0"/>
              <a:t>Domestically many follow laws not because there are consequences to their infringement but simply because theft, murder, etc. are seen as morally reprehensible.</a:t>
            </a:r>
          </a:p>
          <a:p>
            <a:pPr eaLnBrk="1" fontAlgn="auto" hangingPunct="1">
              <a:spcAft>
                <a:spcPts val="0"/>
              </a:spcAft>
              <a:buFont typeface="Arial"/>
              <a:buChar char="•"/>
              <a:defRPr/>
            </a:pPr>
            <a:r>
              <a:rPr lang="en-US" dirty="0"/>
              <a:t>Outline perspectives on international law on page 346.</a:t>
            </a:r>
          </a:p>
        </p:txBody>
      </p:sp>
      <p:sp>
        <p:nvSpPr>
          <p:cNvPr id="4" name="Footer Placeholder 3">
            <a:extLst>
              <a:ext uri="{FF2B5EF4-FFF2-40B4-BE49-F238E27FC236}">
                <a16:creationId xmlns:a16="http://schemas.microsoft.com/office/drawing/2014/main" id="{5EE0E8BF-B6F0-55D5-36E8-BB8DB32B86D6}"/>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a:extLst>
              <a:ext uri="{FF2B5EF4-FFF2-40B4-BE49-F238E27FC236}">
                <a16:creationId xmlns:a16="http://schemas.microsoft.com/office/drawing/2014/main" id="{EA9AE459-9BB9-3F66-3B51-F38528372960}"/>
              </a:ext>
            </a:extLst>
          </p:cNvPr>
          <p:cNvSpPr>
            <a:spLocks noGrp="1"/>
          </p:cNvSpPr>
          <p:nvPr>
            <p:ph type="title"/>
          </p:nvPr>
        </p:nvSpPr>
        <p:spPr/>
        <p:txBody>
          <a:bodyPr/>
          <a:lstStyle/>
          <a:p>
            <a:pPr eaLnBrk="1" hangingPunct="1"/>
            <a:r>
              <a:rPr lang="en-US" altLang="fi-FI"/>
              <a:t>The International Court of Justice</a:t>
            </a:r>
          </a:p>
        </p:txBody>
      </p:sp>
      <p:sp>
        <p:nvSpPr>
          <p:cNvPr id="3" name="Content Placeholder 2">
            <a:extLst>
              <a:ext uri="{FF2B5EF4-FFF2-40B4-BE49-F238E27FC236}">
                <a16:creationId xmlns:a16="http://schemas.microsoft.com/office/drawing/2014/main" id="{DED1F17A-1818-9A27-04D3-6221DC3E5864}"/>
              </a:ext>
            </a:extLst>
          </p:cNvPr>
          <p:cNvSpPr>
            <a:spLocks noGrp="1"/>
          </p:cNvSpPr>
          <p:nvPr>
            <p:ph idx="1"/>
          </p:nvPr>
        </p:nvSpPr>
        <p:spPr/>
        <p:txBody>
          <a:bodyPr rtlCol="0">
            <a:normAutofit fontScale="92500" lnSpcReduction="20000"/>
          </a:bodyPr>
          <a:lstStyle/>
          <a:p>
            <a:pPr eaLnBrk="1" fontAlgn="auto" hangingPunct="1">
              <a:spcAft>
                <a:spcPts val="0"/>
              </a:spcAft>
              <a:buFont typeface="Arial"/>
              <a:buChar char="•"/>
              <a:defRPr/>
            </a:pPr>
            <a:r>
              <a:rPr lang="en-US" dirty="0"/>
              <a:t>The Court has had many success in laying down principles by which disputes may be judged including territorial water decisions.</a:t>
            </a:r>
          </a:p>
          <a:p>
            <a:pPr eaLnBrk="1" fontAlgn="auto" hangingPunct="1">
              <a:spcAft>
                <a:spcPts val="0"/>
              </a:spcAft>
              <a:buFont typeface="Arial"/>
              <a:buChar char="•"/>
              <a:defRPr/>
            </a:pPr>
            <a:r>
              <a:rPr lang="en-US" dirty="0"/>
              <a:t>The Court has also handed down an number of ‘advisory opinions’ which have helped set the tone for post-conflict international affairs.</a:t>
            </a:r>
          </a:p>
          <a:p>
            <a:pPr eaLnBrk="1" fontAlgn="auto" hangingPunct="1">
              <a:spcAft>
                <a:spcPts val="0"/>
              </a:spcAft>
              <a:buFont typeface="Arial"/>
              <a:buChar char="•"/>
              <a:defRPr/>
            </a:pPr>
            <a:r>
              <a:rPr lang="en-US" dirty="0"/>
              <a:t>The ICJ also has significant weaknesses, particularly as it relates to jurisdiction; the Court is strictly limited to states. </a:t>
            </a:r>
          </a:p>
          <a:p>
            <a:pPr eaLnBrk="1" fontAlgn="auto" hangingPunct="1">
              <a:spcAft>
                <a:spcPts val="0"/>
              </a:spcAft>
              <a:buFont typeface="Arial"/>
              <a:buChar char="•"/>
              <a:defRPr/>
            </a:pPr>
            <a:r>
              <a:rPr lang="en-US" dirty="0"/>
              <a:t>Individuals, corporations, NGOs and other non-state bodies are excluded from direct participation in cases. </a:t>
            </a:r>
          </a:p>
          <a:p>
            <a:pPr eaLnBrk="1" fontAlgn="auto" hangingPunct="1">
              <a:spcAft>
                <a:spcPts val="0"/>
              </a:spcAft>
              <a:buFont typeface="Arial"/>
              <a:buChar char="•"/>
              <a:defRPr/>
            </a:pPr>
            <a:r>
              <a:rPr lang="en-US" dirty="0"/>
              <a:t>This prevents the Court from taking action over a wide range of human rights and humanitarian issues, meaning that other tribunals and courts (such as the international criminal tribunal for Rwanda and the ICC) have had to be established </a:t>
            </a:r>
          </a:p>
        </p:txBody>
      </p:sp>
      <p:sp>
        <p:nvSpPr>
          <p:cNvPr id="4" name="Footer Placeholder 3">
            <a:extLst>
              <a:ext uri="{FF2B5EF4-FFF2-40B4-BE49-F238E27FC236}">
                <a16:creationId xmlns:a16="http://schemas.microsoft.com/office/drawing/2014/main" id="{53DD9861-1148-F936-C2D7-F1EC71A78061}"/>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a:extLst>
              <a:ext uri="{FF2B5EF4-FFF2-40B4-BE49-F238E27FC236}">
                <a16:creationId xmlns:a16="http://schemas.microsoft.com/office/drawing/2014/main" id="{4782C6F1-FD58-5BD9-3056-6E47759480F4}"/>
              </a:ext>
            </a:extLst>
          </p:cNvPr>
          <p:cNvSpPr>
            <a:spLocks noGrp="1"/>
          </p:cNvSpPr>
          <p:nvPr>
            <p:ph type="title"/>
          </p:nvPr>
        </p:nvSpPr>
        <p:spPr/>
        <p:txBody>
          <a:bodyPr/>
          <a:lstStyle/>
          <a:p>
            <a:pPr eaLnBrk="1" hangingPunct="1"/>
            <a:r>
              <a:rPr lang="en-US" altLang="fi-FI"/>
              <a:t>The International Court of Justice</a:t>
            </a:r>
          </a:p>
        </p:txBody>
      </p:sp>
      <p:sp>
        <p:nvSpPr>
          <p:cNvPr id="3" name="Content Placeholder 2">
            <a:extLst>
              <a:ext uri="{FF2B5EF4-FFF2-40B4-BE49-F238E27FC236}">
                <a16:creationId xmlns:a16="http://schemas.microsoft.com/office/drawing/2014/main" id="{B49F1CF6-879F-0676-17BC-209FB4E0E0C8}"/>
              </a:ext>
            </a:extLst>
          </p:cNvPr>
          <p:cNvSpPr>
            <a:spLocks noGrp="1"/>
          </p:cNvSpPr>
          <p:nvPr>
            <p:ph idx="1"/>
          </p:nvPr>
        </p:nvSpPr>
        <p:spPr>
          <a:xfrm>
            <a:off x="838200" y="1549400"/>
            <a:ext cx="10515600" cy="5172075"/>
          </a:xfrm>
        </p:spPr>
        <p:txBody>
          <a:bodyPr rtlCol="0">
            <a:normAutofit lnSpcReduction="10000"/>
          </a:bodyPr>
          <a:lstStyle/>
          <a:p>
            <a:pPr eaLnBrk="1" fontAlgn="auto" hangingPunct="1">
              <a:spcAft>
                <a:spcPts val="0"/>
              </a:spcAft>
              <a:buFont typeface="Arial"/>
              <a:buChar char="•"/>
              <a:defRPr/>
            </a:pPr>
            <a:r>
              <a:rPr lang="en-US" dirty="0"/>
              <a:t>The greatest weakness is that it lacks compulsory jurisdiction and has no mechanism for enforcing its judgements. </a:t>
            </a:r>
          </a:p>
          <a:p>
            <a:pPr eaLnBrk="1" fontAlgn="auto" hangingPunct="1">
              <a:spcAft>
                <a:spcPts val="0"/>
              </a:spcAft>
              <a:buFont typeface="Arial"/>
              <a:buChar char="•"/>
              <a:defRPr/>
            </a:pPr>
            <a:r>
              <a:rPr lang="en-US" dirty="0"/>
              <a:t>States that have signed the treaty creating the ICJ are allowed to chose whether they want to be subject to the compulsory jurisdiction of the Court by signing the optional clause (the clause that gives countries the option of agreeing or not agreeing in </a:t>
            </a:r>
            <a:r>
              <a:rPr lang="en-US" dirty="0" err="1"/>
              <a:t>advncae</a:t>
            </a:r>
            <a:r>
              <a:rPr lang="en-US" dirty="0"/>
              <a:t> to be bound by the decision of the Court), and only about one-third of states have agreed to do so. </a:t>
            </a:r>
          </a:p>
          <a:p>
            <a:pPr eaLnBrk="1" fontAlgn="auto" hangingPunct="1">
              <a:spcAft>
                <a:spcPts val="0"/>
              </a:spcAft>
              <a:buFont typeface="Arial"/>
              <a:buChar char="•"/>
              <a:defRPr/>
            </a:pPr>
            <a:r>
              <a:rPr lang="en-US" dirty="0"/>
              <a:t>States are able to revoke their commitments under the optional clause.</a:t>
            </a:r>
          </a:p>
          <a:p>
            <a:pPr eaLnBrk="1" fontAlgn="auto" hangingPunct="1">
              <a:spcAft>
                <a:spcPts val="0"/>
              </a:spcAft>
              <a:buFont typeface="Arial"/>
              <a:buChar char="•"/>
              <a:defRPr/>
            </a:pPr>
            <a:r>
              <a:rPr lang="en-US" dirty="0">
                <a:hlinkClick r:id="rId2"/>
              </a:rPr>
              <a:t>https://www.theguardian.com/world/2017/feb/18/bosnia-to-appeal-2007-un-court-ruling-clearing-serbia-of-genocide?CMP=Share_iOSApp_Other</a:t>
            </a:r>
            <a:endParaRPr lang="en-US" dirty="0"/>
          </a:p>
        </p:txBody>
      </p:sp>
      <p:sp>
        <p:nvSpPr>
          <p:cNvPr id="4" name="Footer Placeholder 3">
            <a:extLst>
              <a:ext uri="{FF2B5EF4-FFF2-40B4-BE49-F238E27FC236}">
                <a16:creationId xmlns:a16="http://schemas.microsoft.com/office/drawing/2014/main" id="{94120E20-DAF0-8DCD-2661-556AF0E4636A}"/>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a:extLst>
              <a:ext uri="{FF2B5EF4-FFF2-40B4-BE49-F238E27FC236}">
                <a16:creationId xmlns:a16="http://schemas.microsoft.com/office/drawing/2014/main" id="{F236CADE-BFF1-90C5-7D55-0BC5F24ADA49}"/>
              </a:ext>
            </a:extLst>
          </p:cNvPr>
          <p:cNvSpPr>
            <a:spLocks noGrp="1"/>
          </p:cNvSpPr>
          <p:nvPr>
            <p:ph type="title"/>
          </p:nvPr>
        </p:nvSpPr>
        <p:spPr/>
        <p:txBody>
          <a:bodyPr/>
          <a:lstStyle/>
          <a:p>
            <a:pPr eaLnBrk="1" hangingPunct="1"/>
            <a:r>
              <a:rPr lang="en-US" altLang="fi-FI"/>
              <a:t>Developments in the Laws of War</a:t>
            </a:r>
          </a:p>
        </p:txBody>
      </p:sp>
      <p:sp>
        <p:nvSpPr>
          <p:cNvPr id="3" name="Content Placeholder 2">
            <a:extLst>
              <a:ext uri="{FF2B5EF4-FFF2-40B4-BE49-F238E27FC236}">
                <a16:creationId xmlns:a16="http://schemas.microsoft.com/office/drawing/2014/main" id="{1F45F274-957F-CF05-CAE5-35DD50BD35AA}"/>
              </a:ext>
            </a:extLst>
          </p:cNvPr>
          <p:cNvSpPr>
            <a:spLocks noGrp="1"/>
          </p:cNvSpPr>
          <p:nvPr>
            <p:ph idx="1"/>
          </p:nvPr>
        </p:nvSpPr>
        <p:spPr>
          <a:xfrm>
            <a:off x="838200" y="1489075"/>
            <a:ext cx="10515600" cy="4687888"/>
          </a:xfrm>
        </p:spPr>
        <p:txBody>
          <a:bodyPr rtlCol="0">
            <a:normAutofit lnSpcReduction="10000"/>
          </a:bodyPr>
          <a:lstStyle/>
          <a:p>
            <a:pPr eaLnBrk="1" fontAlgn="auto" hangingPunct="1">
              <a:spcAft>
                <a:spcPts val="0"/>
              </a:spcAft>
              <a:buFont typeface="Arial"/>
              <a:buChar char="•"/>
              <a:defRPr/>
            </a:pPr>
            <a:r>
              <a:rPr lang="en-US" dirty="0"/>
              <a:t>The 1945 UN Charter significantly narrowed the scope of legally justified warfare.</a:t>
            </a:r>
          </a:p>
          <a:p>
            <a:pPr eaLnBrk="1" fontAlgn="auto" hangingPunct="1">
              <a:spcAft>
                <a:spcPts val="0"/>
              </a:spcAft>
              <a:buFont typeface="Arial"/>
              <a:buChar char="•"/>
              <a:defRPr/>
            </a:pPr>
            <a:r>
              <a:rPr lang="en-US" dirty="0"/>
              <a:t>It laid down only two circumstances in which force could be legitimately used: </a:t>
            </a:r>
          </a:p>
          <a:p>
            <a:pPr lvl="1" eaLnBrk="1" fontAlgn="auto" hangingPunct="1">
              <a:spcAft>
                <a:spcPts val="0"/>
              </a:spcAft>
              <a:buFont typeface="Arial"/>
              <a:buChar char="•"/>
              <a:defRPr/>
            </a:pPr>
            <a:r>
              <a:rPr lang="en-US" dirty="0" err="1"/>
              <a:t>self-defence</a:t>
            </a:r>
            <a:r>
              <a:rPr lang="en-US" dirty="0"/>
              <a:t>, in which states have an unqualified sovereign right to use force if subjected to a physical attack by another state (Article 51)</a:t>
            </a:r>
          </a:p>
          <a:p>
            <a:pPr lvl="1" eaLnBrk="1" fontAlgn="auto" hangingPunct="1">
              <a:spcAft>
                <a:spcPts val="0"/>
              </a:spcAft>
              <a:buFont typeface="Arial"/>
              <a:buChar char="•"/>
              <a:defRPr/>
            </a:pPr>
            <a:r>
              <a:rPr lang="en-US" dirty="0"/>
              <a:t>when the use of force has been sanctioned by the Security Council as part of a peace enforcement action (Article 42). </a:t>
            </a:r>
          </a:p>
          <a:p>
            <a:pPr eaLnBrk="1" fontAlgn="auto" hangingPunct="1">
              <a:spcAft>
                <a:spcPts val="0"/>
              </a:spcAft>
              <a:buFont typeface="Arial"/>
              <a:buChar char="•"/>
              <a:defRPr/>
            </a:pPr>
            <a:r>
              <a:rPr lang="en-US" dirty="0"/>
              <a:t>The Nuremberg Principles extended such thinking into international criminal law by establishing the idea of ‘crimes against peace’, allowing individuals to be prosecuted for ‘planning, preparing, initiating or waging a war of aggression, or conspiring to do so’.</a:t>
            </a:r>
          </a:p>
          <a:p>
            <a:pPr eaLnBrk="1" fontAlgn="auto" hangingPunct="1">
              <a:spcAft>
                <a:spcPts val="0"/>
              </a:spcAft>
              <a:buFont typeface="Arial"/>
              <a:buChar char="•"/>
              <a:defRPr/>
            </a:pPr>
            <a:endParaRPr lang="en-US" dirty="0"/>
          </a:p>
        </p:txBody>
      </p:sp>
      <p:sp>
        <p:nvSpPr>
          <p:cNvPr id="4" name="Footer Placeholder 3">
            <a:extLst>
              <a:ext uri="{FF2B5EF4-FFF2-40B4-BE49-F238E27FC236}">
                <a16:creationId xmlns:a16="http://schemas.microsoft.com/office/drawing/2014/main" id="{0E8A26E8-594A-A388-D578-6BC9F8826AD4}"/>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a:extLst>
              <a:ext uri="{FF2B5EF4-FFF2-40B4-BE49-F238E27FC236}">
                <a16:creationId xmlns:a16="http://schemas.microsoft.com/office/drawing/2014/main" id="{7BEA870F-BB2D-4E18-1CD0-3293700437DB}"/>
              </a:ext>
            </a:extLst>
          </p:cNvPr>
          <p:cNvSpPr>
            <a:spLocks noGrp="1"/>
          </p:cNvSpPr>
          <p:nvPr>
            <p:ph type="title"/>
          </p:nvPr>
        </p:nvSpPr>
        <p:spPr/>
        <p:txBody>
          <a:bodyPr/>
          <a:lstStyle/>
          <a:p>
            <a:pPr eaLnBrk="1" hangingPunct="1"/>
            <a:r>
              <a:rPr lang="en-US" altLang="fi-FI"/>
              <a:t>Developments in the Laws of War</a:t>
            </a:r>
          </a:p>
        </p:txBody>
      </p:sp>
      <p:sp>
        <p:nvSpPr>
          <p:cNvPr id="3" name="Content Placeholder 2">
            <a:extLst>
              <a:ext uri="{FF2B5EF4-FFF2-40B4-BE49-F238E27FC236}">
                <a16:creationId xmlns:a16="http://schemas.microsoft.com/office/drawing/2014/main" id="{550294E8-473A-3CBE-3C61-3434CD3136E8}"/>
              </a:ext>
            </a:extLst>
          </p:cNvPr>
          <p:cNvSpPr>
            <a:spLocks noGrp="1"/>
          </p:cNvSpPr>
          <p:nvPr>
            <p:ph idx="1"/>
          </p:nvPr>
        </p:nvSpPr>
        <p:spPr>
          <a:xfrm>
            <a:off x="838200" y="1474788"/>
            <a:ext cx="10515600" cy="4881562"/>
          </a:xfrm>
        </p:spPr>
        <p:txBody>
          <a:bodyPr rtlCol="0">
            <a:normAutofit fontScale="77500" lnSpcReduction="20000"/>
          </a:bodyPr>
          <a:lstStyle/>
          <a:p>
            <a:pPr eaLnBrk="1" fontAlgn="auto" hangingPunct="1">
              <a:spcAft>
                <a:spcPts val="0"/>
              </a:spcAft>
              <a:buFont typeface="Arial"/>
              <a:buChar char="•"/>
              <a:defRPr/>
            </a:pPr>
            <a:r>
              <a:rPr lang="en-US" dirty="0"/>
              <a:t>In the case of just war thinking related to the conduct of war, rather than the justifications for war, the principal development has been the idea of war crimes.</a:t>
            </a:r>
          </a:p>
          <a:p>
            <a:pPr eaLnBrk="1" fontAlgn="auto" hangingPunct="1">
              <a:spcAft>
                <a:spcPts val="0"/>
              </a:spcAft>
              <a:buFont typeface="Arial"/>
              <a:buChar char="•"/>
              <a:defRPr/>
            </a:pPr>
            <a:r>
              <a:rPr lang="en-US" dirty="0"/>
              <a:t>The war crimes that were recognized by the Nuremberg Principles included the murder or ill-treatment of civilian populations, hostages and prisoners of war. </a:t>
            </a:r>
          </a:p>
          <a:p>
            <a:pPr eaLnBrk="1" fontAlgn="auto" hangingPunct="1">
              <a:spcAft>
                <a:spcPts val="0"/>
              </a:spcAft>
              <a:buFont typeface="Arial"/>
              <a:buChar char="•"/>
              <a:defRPr/>
            </a:pPr>
            <a:r>
              <a:rPr lang="en-US" dirty="0"/>
              <a:t>The four Geneva Conventions, adopted in 1949, with two additional protocols in 1977 and a third one in 2005, marked the widest and most detailed attempt to codify war crimes, providing one of the foundations for international humanitarian law. </a:t>
            </a:r>
          </a:p>
          <a:p>
            <a:pPr eaLnBrk="1" fontAlgn="auto" hangingPunct="1">
              <a:spcAft>
                <a:spcPts val="0"/>
              </a:spcAft>
              <a:buFont typeface="Arial"/>
              <a:buChar char="•"/>
              <a:defRPr/>
            </a:pPr>
            <a:r>
              <a:rPr lang="en-US" dirty="0"/>
              <a:t>Amongst the war crimes they identified are the following:</a:t>
            </a:r>
          </a:p>
          <a:p>
            <a:pPr lvl="1" eaLnBrk="1" fontAlgn="auto" hangingPunct="1">
              <a:spcAft>
                <a:spcPts val="0"/>
              </a:spcAft>
              <a:buFont typeface="Arial"/>
              <a:buChar char="•"/>
              <a:defRPr/>
            </a:pPr>
            <a:r>
              <a:rPr lang="en-US" dirty="0"/>
              <a:t>Willful killing</a:t>
            </a:r>
          </a:p>
          <a:p>
            <a:pPr lvl="1" eaLnBrk="1" fontAlgn="auto" hangingPunct="1">
              <a:spcAft>
                <a:spcPts val="0"/>
              </a:spcAft>
              <a:buFont typeface="Arial"/>
              <a:buChar char="•"/>
              <a:defRPr/>
            </a:pPr>
            <a:r>
              <a:rPr lang="en-US" dirty="0"/>
              <a:t>Torture or inhuman treatment, including biological experiments</a:t>
            </a:r>
          </a:p>
          <a:p>
            <a:pPr lvl="1" eaLnBrk="1" fontAlgn="auto" hangingPunct="1">
              <a:spcAft>
                <a:spcPts val="0"/>
              </a:spcAft>
              <a:buFont typeface="Arial"/>
              <a:buChar char="•"/>
              <a:defRPr/>
            </a:pPr>
            <a:r>
              <a:rPr lang="en-US" dirty="0"/>
              <a:t>Willfully causing great suffering or serious injury to body or health</a:t>
            </a:r>
          </a:p>
          <a:p>
            <a:pPr lvl="1" eaLnBrk="1" fontAlgn="auto" hangingPunct="1">
              <a:spcAft>
                <a:spcPts val="0"/>
              </a:spcAft>
              <a:buFont typeface="Arial"/>
              <a:buChar char="•"/>
              <a:defRPr/>
            </a:pPr>
            <a:r>
              <a:rPr lang="en-US" dirty="0"/>
              <a:t>Compelling civilians or prisoners of war to serve a hostile power</a:t>
            </a:r>
          </a:p>
          <a:p>
            <a:pPr lvl="1" eaLnBrk="1" fontAlgn="auto" hangingPunct="1">
              <a:spcAft>
                <a:spcPts val="0"/>
              </a:spcAft>
              <a:buFont typeface="Arial"/>
              <a:buChar char="•"/>
              <a:defRPr/>
            </a:pPr>
            <a:r>
              <a:rPr lang="en-US" dirty="0"/>
              <a:t>Willfully depriving civilians or prisoners of war of a fair trial</a:t>
            </a:r>
          </a:p>
          <a:p>
            <a:pPr lvl="1" eaLnBrk="1" fontAlgn="auto" hangingPunct="1">
              <a:spcAft>
                <a:spcPts val="0"/>
              </a:spcAft>
              <a:buFont typeface="Arial"/>
              <a:buChar char="•"/>
              <a:defRPr/>
            </a:pPr>
            <a:r>
              <a:rPr lang="en-US" dirty="0"/>
              <a:t>The taking of hostages</a:t>
            </a:r>
          </a:p>
          <a:p>
            <a:pPr lvl="1" eaLnBrk="1" fontAlgn="auto" hangingPunct="1">
              <a:spcAft>
                <a:spcPts val="0"/>
              </a:spcAft>
              <a:buFont typeface="Arial"/>
              <a:buChar char="•"/>
              <a:defRPr/>
            </a:pPr>
            <a:r>
              <a:rPr lang="en-US" dirty="0"/>
              <a:t>Unlawful deportation, transfer of confinement</a:t>
            </a:r>
          </a:p>
          <a:p>
            <a:pPr lvl="1" eaLnBrk="1" fontAlgn="auto" hangingPunct="1">
              <a:spcAft>
                <a:spcPts val="0"/>
              </a:spcAft>
              <a:buFont typeface="Arial"/>
              <a:buChar char="•"/>
              <a:defRPr/>
            </a:pPr>
            <a:r>
              <a:rPr lang="en-US" dirty="0"/>
              <a:t>Wanton destruction and appropriation of property not justified by military necessity.</a:t>
            </a:r>
          </a:p>
          <a:p>
            <a:pPr eaLnBrk="1" fontAlgn="auto" hangingPunct="1">
              <a:spcAft>
                <a:spcPts val="0"/>
              </a:spcAft>
              <a:buFont typeface="Arial"/>
              <a:buChar char="•"/>
              <a:defRPr/>
            </a:pPr>
            <a:endParaRPr lang="en-US" dirty="0"/>
          </a:p>
        </p:txBody>
      </p:sp>
      <p:sp>
        <p:nvSpPr>
          <p:cNvPr id="4" name="Footer Placeholder 3">
            <a:extLst>
              <a:ext uri="{FF2B5EF4-FFF2-40B4-BE49-F238E27FC236}">
                <a16:creationId xmlns:a16="http://schemas.microsoft.com/office/drawing/2014/main" id="{16635325-69D9-8009-7570-00F653B948A5}"/>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a:extLst>
              <a:ext uri="{FF2B5EF4-FFF2-40B4-BE49-F238E27FC236}">
                <a16:creationId xmlns:a16="http://schemas.microsoft.com/office/drawing/2014/main" id="{3EE1C297-7622-7E1A-4869-5C7C470E5975}"/>
              </a:ext>
            </a:extLst>
          </p:cNvPr>
          <p:cNvSpPr>
            <a:spLocks noGrp="1"/>
          </p:cNvSpPr>
          <p:nvPr>
            <p:ph type="title"/>
          </p:nvPr>
        </p:nvSpPr>
        <p:spPr/>
        <p:txBody>
          <a:bodyPr/>
          <a:lstStyle/>
          <a:p>
            <a:pPr eaLnBrk="1" hangingPunct="1"/>
            <a:r>
              <a:rPr lang="en-US" altLang="fi-FI"/>
              <a:t>Developments in the Laws of War</a:t>
            </a:r>
          </a:p>
        </p:txBody>
      </p:sp>
      <p:sp>
        <p:nvSpPr>
          <p:cNvPr id="3" name="Content Placeholder 2">
            <a:extLst>
              <a:ext uri="{FF2B5EF4-FFF2-40B4-BE49-F238E27FC236}">
                <a16:creationId xmlns:a16="http://schemas.microsoft.com/office/drawing/2014/main" id="{73702DAA-7D53-CD86-9DDB-F95E904E3F9E}"/>
              </a:ext>
            </a:extLst>
          </p:cNvPr>
          <p:cNvSpPr>
            <a:spLocks noGrp="1"/>
          </p:cNvSpPr>
          <p:nvPr>
            <p:ph idx="1"/>
          </p:nvPr>
        </p:nvSpPr>
        <p:spPr/>
        <p:txBody>
          <a:bodyPr/>
          <a:lstStyle/>
          <a:p>
            <a:pPr eaLnBrk="1" hangingPunct="1"/>
            <a:r>
              <a:rPr lang="en-US" altLang="fi-FI"/>
              <a:t>One of the most significant, if controversial, developments in the laws of war is the development of the idea of ‘crimes against humanity’.</a:t>
            </a:r>
          </a:p>
          <a:p>
            <a:pPr eaLnBrk="1" hangingPunct="1"/>
            <a:r>
              <a:rPr lang="en-US" altLang="fi-FI"/>
              <a:t>The earliest notion of a crime against humanity (even though the terminology was not used) surfaced during the campaign to abolish the slave trade. </a:t>
            </a:r>
          </a:p>
          <a:p>
            <a:pPr eaLnBrk="1" hangingPunct="1"/>
            <a:r>
              <a:rPr lang="en-US" altLang="fi-FI"/>
              <a:t>The 1815 Declaration on the Abolition of the Slave Trade, for instance, condemned the slave trade for offending against the ‘principles of humanity and universal morality’.</a:t>
            </a:r>
          </a:p>
          <a:p>
            <a:pPr eaLnBrk="1" hangingPunct="1"/>
            <a:endParaRPr lang="en-US" altLang="fi-FI"/>
          </a:p>
        </p:txBody>
      </p:sp>
      <p:sp>
        <p:nvSpPr>
          <p:cNvPr id="4" name="Footer Placeholder 3">
            <a:extLst>
              <a:ext uri="{FF2B5EF4-FFF2-40B4-BE49-F238E27FC236}">
                <a16:creationId xmlns:a16="http://schemas.microsoft.com/office/drawing/2014/main" id="{09AE6BAE-935A-B9CD-1529-4B0FB4921E1E}"/>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Otsikko 1">
            <a:extLst>
              <a:ext uri="{FF2B5EF4-FFF2-40B4-BE49-F238E27FC236}">
                <a16:creationId xmlns:a16="http://schemas.microsoft.com/office/drawing/2014/main" id="{77B9C722-AC3C-97E7-A5CD-642D1C01EC7F}"/>
              </a:ext>
            </a:extLst>
          </p:cNvPr>
          <p:cNvSpPr>
            <a:spLocks noGrp="1"/>
          </p:cNvSpPr>
          <p:nvPr>
            <p:ph type="title"/>
          </p:nvPr>
        </p:nvSpPr>
        <p:spPr/>
        <p:txBody>
          <a:bodyPr/>
          <a:lstStyle/>
          <a:p>
            <a:pPr eaLnBrk="1" hangingPunct="1"/>
            <a:endParaRPr lang="fi-FI" altLang="fi-FI"/>
          </a:p>
        </p:txBody>
      </p:sp>
      <p:sp>
        <p:nvSpPr>
          <p:cNvPr id="25602" name="Sisällön paikkamerkki 2">
            <a:extLst>
              <a:ext uri="{FF2B5EF4-FFF2-40B4-BE49-F238E27FC236}">
                <a16:creationId xmlns:a16="http://schemas.microsoft.com/office/drawing/2014/main" id="{2D58BB54-E431-3825-86F3-128D2A1432C0}"/>
              </a:ext>
            </a:extLst>
          </p:cNvPr>
          <p:cNvSpPr>
            <a:spLocks noGrp="1"/>
          </p:cNvSpPr>
          <p:nvPr>
            <p:ph idx="1"/>
          </p:nvPr>
        </p:nvSpPr>
        <p:spPr/>
        <p:txBody>
          <a:bodyPr/>
          <a:lstStyle/>
          <a:p>
            <a:pPr eaLnBrk="1" hangingPunct="1"/>
            <a:r>
              <a:rPr lang="en-US" altLang="fi-FI"/>
              <a:t> Choose an image/picture and an experience to share what violence means to you?</a:t>
            </a:r>
          </a:p>
          <a:p>
            <a:pPr eaLnBrk="1" hangingPunct="1"/>
            <a:r>
              <a:rPr lang="en-US" altLang="fi-FI"/>
              <a:t>How do you think violence is different than conflict?</a:t>
            </a:r>
          </a:p>
          <a:p>
            <a:pPr eaLnBrk="1" hangingPunct="1"/>
            <a:endParaRPr lang="en-US" altLang="fi-FI"/>
          </a:p>
          <a:p>
            <a:pPr eaLnBrk="1" hangingPunct="1"/>
            <a:endParaRPr lang="en-US" altLang="fi-FI"/>
          </a:p>
        </p:txBody>
      </p:sp>
      <p:sp>
        <p:nvSpPr>
          <p:cNvPr id="4" name="Alatunnisteen paikkamerkki 3">
            <a:extLst>
              <a:ext uri="{FF2B5EF4-FFF2-40B4-BE49-F238E27FC236}">
                <a16:creationId xmlns:a16="http://schemas.microsoft.com/office/drawing/2014/main" id="{81E1A410-82EB-0E58-705A-A8C5228F44C0}"/>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a:extLst>
              <a:ext uri="{FF2B5EF4-FFF2-40B4-BE49-F238E27FC236}">
                <a16:creationId xmlns:a16="http://schemas.microsoft.com/office/drawing/2014/main" id="{F7C86C05-90DD-B5E6-1980-43E1C2A1BF4F}"/>
              </a:ext>
            </a:extLst>
          </p:cNvPr>
          <p:cNvSpPr>
            <a:spLocks noGrp="1"/>
          </p:cNvSpPr>
          <p:nvPr>
            <p:ph type="title"/>
          </p:nvPr>
        </p:nvSpPr>
        <p:spPr/>
        <p:txBody>
          <a:bodyPr/>
          <a:lstStyle/>
          <a:p>
            <a:pPr eaLnBrk="1" hangingPunct="1"/>
            <a:r>
              <a:rPr lang="en-US" altLang="fi-FI"/>
              <a:t>Developments in the Laws of War</a:t>
            </a:r>
          </a:p>
        </p:txBody>
      </p:sp>
      <p:sp>
        <p:nvSpPr>
          <p:cNvPr id="3" name="Content Placeholder 2">
            <a:extLst>
              <a:ext uri="{FF2B5EF4-FFF2-40B4-BE49-F238E27FC236}">
                <a16:creationId xmlns:a16="http://schemas.microsoft.com/office/drawing/2014/main" id="{229F4974-BB54-33F6-B795-1E3B6DEC2037}"/>
              </a:ext>
            </a:extLst>
          </p:cNvPr>
          <p:cNvSpPr>
            <a:spLocks noGrp="1"/>
          </p:cNvSpPr>
          <p:nvPr>
            <p:ph idx="1"/>
          </p:nvPr>
        </p:nvSpPr>
        <p:spPr/>
        <p:txBody>
          <a:bodyPr/>
          <a:lstStyle/>
          <a:p>
            <a:pPr eaLnBrk="1" hangingPunct="1"/>
            <a:r>
              <a:rPr lang="en-US" altLang="fi-FI"/>
              <a:t>The most detailed and ambitious attempt to codify the crimes that can be categorized as crimes against humanity is found in the 1998 Rome Statute, which established the International Criminal Court. </a:t>
            </a:r>
          </a:p>
          <a:p>
            <a:pPr eaLnBrk="1" hangingPunct="1"/>
            <a:r>
              <a:rPr lang="en-US" altLang="fi-FI"/>
              <a:t>This highlights crimes including murder, extermination, enslavement, deportation, torture, rape or sexual slavery, racial and other forms of persecution, and the crime of apartheid.</a:t>
            </a:r>
          </a:p>
          <a:p>
            <a:pPr eaLnBrk="1" hangingPunct="1"/>
            <a:r>
              <a:rPr lang="en-US" altLang="fi-FI"/>
              <a:t>Although genocide is clearly a crime against humanity in a general sense, it is treated as a separate category of crime, indeed as the ‘crime of crimes’, by the Genocide Convention and in the Rome Statute</a:t>
            </a:r>
          </a:p>
          <a:p>
            <a:pPr eaLnBrk="1" hangingPunct="1"/>
            <a:endParaRPr lang="en-US" altLang="fi-FI"/>
          </a:p>
        </p:txBody>
      </p:sp>
      <p:sp>
        <p:nvSpPr>
          <p:cNvPr id="4" name="Footer Placeholder 3">
            <a:extLst>
              <a:ext uri="{FF2B5EF4-FFF2-40B4-BE49-F238E27FC236}">
                <a16:creationId xmlns:a16="http://schemas.microsoft.com/office/drawing/2014/main" id="{AFE2B606-E8E0-DD35-2F28-C8E84636B903}"/>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a:extLst>
              <a:ext uri="{FF2B5EF4-FFF2-40B4-BE49-F238E27FC236}">
                <a16:creationId xmlns:a16="http://schemas.microsoft.com/office/drawing/2014/main" id="{E6C746BE-1158-18AB-C47A-852E7231E3FF}"/>
              </a:ext>
            </a:extLst>
          </p:cNvPr>
          <p:cNvSpPr>
            <a:spLocks noGrp="1"/>
          </p:cNvSpPr>
          <p:nvPr>
            <p:ph type="title"/>
          </p:nvPr>
        </p:nvSpPr>
        <p:spPr/>
        <p:txBody>
          <a:bodyPr/>
          <a:lstStyle/>
          <a:p>
            <a:pPr eaLnBrk="1" hangingPunct="1"/>
            <a:r>
              <a:rPr lang="en-US" altLang="fi-FI"/>
              <a:t>Developments in the Laws of War</a:t>
            </a:r>
          </a:p>
        </p:txBody>
      </p:sp>
      <p:sp>
        <p:nvSpPr>
          <p:cNvPr id="3" name="Content Placeholder 2">
            <a:extLst>
              <a:ext uri="{FF2B5EF4-FFF2-40B4-BE49-F238E27FC236}">
                <a16:creationId xmlns:a16="http://schemas.microsoft.com/office/drawing/2014/main" id="{8318C9B7-D972-BAF7-8D47-75AD3E80B829}"/>
              </a:ext>
            </a:extLst>
          </p:cNvPr>
          <p:cNvSpPr>
            <a:spLocks noGrp="1"/>
          </p:cNvSpPr>
          <p:nvPr>
            <p:ph idx="1"/>
          </p:nvPr>
        </p:nvSpPr>
        <p:spPr/>
        <p:txBody>
          <a:bodyPr/>
          <a:lstStyle/>
          <a:p>
            <a:pPr eaLnBrk="1" hangingPunct="1"/>
            <a:r>
              <a:rPr lang="en-US" altLang="fi-FI"/>
              <a:t>War crimes are ‘violations of the laws and customs of war’, crimes against humanity have the following three characteristics:</a:t>
            </a:r>
          </a:p>
          <a:p>
            <a:pPr lvl="1" eaLnBrk="1" hangingPunct="1"/>
            <a:r>
              <a:rPr lang="en-US" altLang="fi-FI"/>
              <a:t>The crimes must target civilians.</a:t>
            </a:r>
          </a:p>
          <a:p>
            <a:pPr lvl="1" eaLnBrk="1" hangingPunct="1"/>
            <a:r>
              <a:rPr lang="en-US" altLang="fi-FI"/>
              <a:t>They must be widespread or systematic, and repeated.</a:t>
            </a:r>
          </a:p>
          <a:p>
            <a:pPr lvl="1" eaLnBrk="1" hangingPunct="1"/>
            <a:r>
              <a:rPr lang="en-US" altLang="fi-FI"/>
              <a:t>They must be intentionally committed.</a:t>
            </a:r>
          </a:p>
          <a:p>
            <a:pPr eaLnBrk="1" hangingPunct="1"/>
            <a:endParaRPr lang="en-US" altLang="fi-FI"/>
          </a:p>
        </p:txBody>
      </p:sp>
      <p:sp>
        <p:nvSpPr>
          <p:cNvPr id="4" name="Footer Placeholder 3">
            <a:extLst>
              <a:ext uri="{FF2B5EF4-FFF2-40B4-BE49-F238E27FC236}">
                <a16:creationId xmlns:a16="http://schemas.microsoft.com/office/drawing/2014/main" id="{21E6B441-E631-C863-F4D6-B3F8387CA3E6}"/>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a:extLst>
              <a:ext uri="{FF2B5EF4-FFF2-40B4-BE49-F238E27FC236}">
                <a16:creationId xmlns:a16="http://schemas.microsoft.com/office/drawing/2014/main" id="{992605DC-16D8-7872-55CD-A3C92E7B3F55}"/>
              </a:ext>
            </a:extLst>
          </p:cNvPr>
          <p:cNvSpPr>
            <a:spLocks noGrp="1"/>
          </p:cNvSpPr>
          <p:nvPr>
            <p:ph type="title"/>
          </p:nvPr>
        </p:nvSpPr>
        <p:spPr/>
        <p:txBody>
          <a:bodyPr/>
          <a:lstStyle/>
          <a:p>
            <a:pPr eaLnBrk="1" hangingPunct="1"/>
            <a:r>
              <a:rPr lang="en-US" altLang="fi-FI"/>
              <a:t>Developments in the Laws of War</a:t>
            </a:r>
          </a:p>
        </p:txBody>
      </p:sp>
      <p:sp>
        <p:nvSpPr>
          <p:cNvPr id="3" name="Content Placeholder 2">
            <a:extLst>
              <a:ext uri="{FF2B5EF4-FFF2-40B4-BE49-F238E27FC236}">
                <a16:creationId xmlns:a16="http://schemas.microsoft.com/office/drawing/2014/main" id="{07FC412A-2C7D-D1E0-6802-75A8B43FC033}"/>
              </a:ext>
            </a:extLst>
          </p:cNvPr>
          <p:cNvSpPr>
            <a:spLocks noGrp="1"/>
          </p:cNvSpPr>
          <p:nvPr>
            <p:ph idx="1"/>
          </p:nvPr>
        </p:nvSpPr>
        <p:spPr/>
        <p:txBody>
          <a:bodyPr/>
          <a:lstStyle/>
          <a:p>
            <a:pPr eaLnBrk="1" hangingPunct="1"/>
            <a:r>
              <a:rPr lang="en-US" altLang="fi-FI"/>
              <a:t>The concept of crimes against humanity in particular is underpinned by a form of moral cosmopolitanism that holds that the proper stance towards humanity is one of respect, protection and support</a:t>
            </a:r>
          </a:p>
          <a:p>
            <a:pPr eaLnBrk="1" hangingPunct="1"/>
            <a:r>
              <a:rPr lang="en-US" altLang="fi-FI"/>
              <a:t>Critics of the concept have nevertheless questioned whether such a broad category of crime can ever be meaningful, and have also raised doubts about the supposedly universal moral principles on which it is based.</a:t>
            </a:r>
          </a:p>
          <a:p>
            <a:pPr eaLnBrk="1" hangingPunct="1"/>
            <a:endParaRPr lang="en-US" altLang="fi-FI"/>
          </a:p>
        </p:txBody>
      </p:sp>
      <p:sp>
        <p:nvSpPr>
          <p:cNvPr id="4" name="Footer Placeholder 3">
            <a:extLst>
              <a:ext uri="{FF2B5EF4-FFF2-40B4-BE49-F238E27FC236}">
                <a16:creationId xmlns:a16="http://schemas.microsoft.com/office/drawing/2014/main" id="{B07A6C37-7BBA-7BB6-B434-F95E891F6D07}"/>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a:extLst>
              <a:ext uri="{FF2B5EF4-FFF2-40B4-BE49-F238E27FC236}">
                <a16:creationId xmlns:a16="http://schemas.microsoft.com/office/drawing/2014/main" id="{ACE5CE7D-431D-222E-28A2-6F32416A8BC5}"/>
              </a:ext>
            </a:extLst>
          </p:cNvPr>
          <p:cNvSpPr>
            <a:spLocks noGrp="1"/>
          </p:cNvSpPr>
          <p:nvPr>
            <p:ph type="title"/>
          </p:nvPr>
        </p:nvSpPr>
        <p:spPr/>
        <p:txBody>
          <a:bodyPr/>
          <a:lstStyle/>
          <a:p>
            <a:pPr eaLnBrk="1" hangingPunct="1"/>
            <a:r>
              <a:rPr lang="en-US" altLang="fi-FI"/>
              <a:t>International Tribunals and the International Criminal Court</a:t>
            </a:r>
          </a:p>
        </p:txBody>
      </p:sp>
      <p:sp>
        <p:nvSpPr>
          <p:cNvPr id="3" name="Content Placeholder 2">
            <a:extLst>
              <a:ext uri="{FF2B5EF4-FFF2-40B4-BE49-F238E27FC236}">
                <a16:creationId xmlns:a16="http://schemas.microsoft.com/office/drawing/2014/main" id="{7F004EEB-CE3A-822F-CF8A-85C2304BA487}"/>
              </a:ext>
            </a:extLst>
          </p:cNvPr>
          <p:cNvSpPr>
            <a:spLocks noGrp="1"/>
          </p:cNvSpPr>
          <p:nvPr>
            <p:ph idx="1"/>
          </p:nvPr>
        </p:nvSpPr>
        <p:spPr>
          <a:xfrm>
            <a:off x="838200" y="1825625"/>
            <a:ext cx="10515600" cy="4762500"/>
          </a:xfrm>
        </p:spPr>
        <p:txBody>
          <a:bodyPr rtlCol="0">
            <a:normAutofit fontScale="92500" lnSpcReduction="10000"/>
          </a:bodyPr>
          <a:lstStyle/>
          <a:p>
            <a:pPr eaLnBrk="1" fontAlgn="auto" hangingPunct="1">
              <a:spcAft>
                <a:spcPts val="0"/>
              </a:spcAft>
              <a:buFont typeface="Arial"/>
              <a:buChar char="•"/>
              <a:defRPr/>
            </a:pPr>
            <a:r>
              <a:rPr lang="en-US" dirty="0"/>
              <a:t>Reports of massacres and ethnic cleansing in the former Yugoslavia led in 1993 to the creation of the International Criminal Tribunal for the former Yugoslavia (ICTY), located in The Hague, the Netherlands, the first genuinely international tribunal convened since Nuremberg and Tokyo. </a:t>
            </a:r>
          </a:p>
          <a:p>
            <a:pPr eaLnBrk="1" fontAlgn="auto" hangingPunct="1">
              <a:spcAft>
                <a:spcPts val="0"/>
              </a:spcAft>
              <a:buFont typeface="Arial"/>
              <a:buChar char="•"/>
              <a:defRPr/>
            </a:pPr>
            <a:r>
              <a:rPr lang="en-US" dirty="0"/>
              <a:t>The ICTY was also the first tribunal to invoke the Genocide Convention. </a:t>
            </a:r>
          </a:p>
          <a:p>
            <a:pPr eaLnBrk="1" fontAlgn="auto" hangingPunct="1">
              <a:spcAft>
                <a:spcPts val="0"/>
              </a:spcAft>
              <a:buFont typeface="Arial"/>
              <a:buChar char="•"/>
              <a:defRPr/>
            </a:pPr>
            <a:r>
              <a:rPr lang="en-US" dirty="0"/>
              <a:t>The Tribunal was mandated to prosecute crimes against humanity, violations of the laws of war, and genocide committed in the various Yugoslav wars. </a:t>
            </a:r>
          </a:p>
          <a:p>
            <a:pPr eaLnBrk="1" fontAlgn="auto" hangingPunct="1">
              <a:spcAft>
                <a:spcPts val="0"/>
              </a:spcAft>
              <a:buFont typeface="Arial"/>
              <a:buChar char="•"/>
              <a:defRPr/>
            </a:pPr>
            <a:r>
              <a:rPr lang="en-US" dirty="0"/>
              <a:t>The most prominent figure indicted by the ICTY was Slobodan Milosevic´, the former head of state of the Federal Republic of Yugoslavia.</a:t>
            </a:r>
          </a:p>
          <a:p>
            <a:pPr eaLnBrk="1" fontAlgn="auto" hangingPunct="1">
              <a:spcAft>
                <a:spcPts val="0"/>
              </a:spcAft>
              <a:buFont typeface="Arial"/>
              <a:buChar char="•"/>
              <a:defRPr/>
            </a:pPr>
            <a:r>
              <a:rPr lang="en-US" dirty="0"/>
              <a:t>Milosevic´ was the first head of state to be prosecuted under international humanitarian law.</a:t>
            </a:r>
          </a:p>
        </p:txBody>
      </p:sp>
      <p:sp>
        <p:nvSpPr>
          <p:cNvPr id="4" name="Footer Placeholder 3">
            <a:extLst>
              <a:ext uri="{FF2B5EF4-FFF2-40B4-BE49-F238E27FC236}">
                <a16:creationId xmlns:a16="http://schemas.microsoft.com/office/drawing/2014/main" id="{DDE6148E-4DE4-6B7E-2808-1012454BE0F9}"/>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a:extLst>
              <a:ext uri="{FF2B5EF4-FFF2-40B4-BE49-F238E27FC236}">
                <a16:creationId xmlns:a16="http://schemas.microsoft.com/office/drawing/2014/main" id="{183E8CD9-D507-8337-F112-6611F6D00550}"/>
              </a:ext>
            </a:extLst>
          </p:cNvPr>
          <p:cNvSpPr>
            <a:spLocks noGrp="1"/>
          </p:cNvSpPr>
          <p:nvPr>
            <p:ph type="title"/>
          </p:nvPr>
        </p:nvSpPr>
        <p:spPr/>
        <p:txBody>
          <a:bodyPr/>
          <a:lstStyle/>
          <a:p>
            <a:pPr eaLnBrk="1" hangingPunct="1"/>
            <a:r>
              <a:rPr lang="en-US" altLang="fi-FI"/>
              <a:t>International Tribunals and the International Criminal Court</a:t>
            </a:r>
          </a:p>
        </p:txBody>
      </p:sp>
      <p:sp>
        <p:nvSpPr>
          <p:cNvPr id="3" name="Content Placeholder 2">
            <a:extLst>
              <a:ext uri="{FF2B5EF4-FFF2-40B4-BE49-F238E27FC236}">
                <a16:creationId xmlns:a16="http://schemas.microsoft.com/office/drawing/2014/main" id="{C60779EC-670E-E1EB-0723-1062F1D1541D}"/>
              </a:ext>
            </a:extLst>
          </p:cNvPr>
          <p:cNvSpPr>
            <a:spLocks noGrp="1"/>
          </p:cNvSpPr>
          <p:nvPr>
            <p:ph idx="1"/>
          </p:nvPr>
        </p:nvSpPr>
        <p:spPr/>
        <p:txBody>
          <a:bodyPr/>
          <a:lstStyle/>
          <a:p>
            <a:pPr eaLnBrk="1" hangingPunct="1"/>
            <a:r>
              <a:rPr lang="en-US" altLang="fi-FI"/>
              <a:t>In 2002, the Special Court for Sierra Leone was set up jointly by the UN and the government of Sierra Leone, to consider serious violations of international humanitarian law that had occurred during Sierra Leone’s ten-year civil war. </a:t>
            </a:r>
          </a:p>
          <a:p>
            <a:pPr eaLnBrk="1" hangingPunct="1"/>
            <a:r>
              <a:rPr lang="en-US" altLang="fi-FI"/>
              <a:t>This involved the indictment in 2003 of the former president of Liberia, Charles Taylor, for his alleged role in supporting rebel forces that used amputations and rape to gain control of Sierra Leone’s diamond mines.</a:t>
            </a:r>
          </a:p>
          <a:p>
            <a:pPr eaLnBrk="1" hangingPunct="1"/>
            <a:endParaRPr lang="en-US" altLang="fi-FI"/>
          </a:p>
        </p:txBody>
      </p:sp>
      <p:sp>
        <p:nvSpPr>
          <p:cNvPr id="4" name="Footer Placeholder 3">
            <a:extLst>
              <a:ext uri="{FF2B5EF4-FFF2-40B4-BE49-F238E27FC236}">
                <a16:creationId xmlns:a16="http://schemas.microsoft.com/office/drawing/2014/main" id="{92CECAF1-622F-6D63-5B54-AF27F23F67C5}"/>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a:extLst>
              <a:ext uri="{FF2B5EF4-FFF2-40B4-BE49-F238E27FC236}">
                <a16:creationId xmlns:a16="http://schemas.microsoft.com/office/drawing/2014/main" id="{8A5C72AE-E329-E2CB-048F-979F99510A21}"/>
              </a:ext>
            </a:extLst>
          </p:cNvPr>
          <p:cNvSpPr>
            <a:spLocks noGrp="1"/>
          </p:cNvSpPr>
          <p:nvPr>
            <p:ph type="title"/>
          </p:nvPr>
        </p:nvSpPr>
        <p:spPr/>
        <p:txBody>
          <a:bodyPr/>
          <a:lstStyle/>
          <a:p>
            <a:pPr eaLnBrk="1" hangingPunct="1"/>
            <a:r>
              <a:rPr lang="en-US" altLang="fi-FI"/>
              <a:t>International Tribunals and the International Criminal Court</a:t>
            </a:r>
          </a:p>
        </p:txBody>
      </p:sp>
      <p:sp>
        <p:nvSpPr>
          <p:cNvPr id="3" name="Content Placeholder 2">
            <a:extLst>
              <a:ext uri="{FF2B5EF4-FFF2-40B4-BE49-F238E27FC236}">
                <a16:creationId xmlns:a16="http://schemas.microsoft.com/office/drawing/2014/main" id="{D5051C8B-7C13-8E88-5487-983F89503CA7}"/>
              </a:ext>
            </a:extLst>
          </p:cNvPr>
          <p:cNvSpPr>
            <a:spLocks noGrp="1"/>
          </p:cNvSpPr>
          <p:nvPr>
            <p:ph idx="1"/>
          </p:nvPr>
        </p:nvSpPr>
        <p:spPr/>
        <p:txBody>
          <a:bodyPr rtlCol="0">
            <a:normAutofit fontScale="92500"/>
          </a:bodyPr>
          <a:lstStyle/>
          <a:p>
            <a:pPr eaLnBrk="1" fontAlgn="auto" hangingPunct="1">
              <a:spcAft>
                <a:spcPts val="0"/>
              </a:spcAft>
              <a:buFont typeface="Arial"/>
              <a:buChar char="•"/>
              <a:defRPr/>
            </a:pPr>
            <a:r>
              <a:rPr lang="en-US" dirty="0"/>
              <a:t>These various tribunals and courts, and especially those set up to examine atrocities committed in former Yugoslavia and Rwanda, influenced the development of international criminal law in a number of important ways.</a:t>
            </a:r>
          </a:p>
          <a:p>
            <a:pPr eaLnBrk="1" fontAlgn="auto" hangingPunct="1">
              <a:spcAft>
                <a:spcPts val="0"/>
              </a:spcAft>
              <a:buFont typeface="Arial"/>
              <a:buChar char="•"/>
              <a:defRPr/>
            </a:pPr>
            <a:r>
              <a:rPr lang="en-US" dirty="0"/>
              <a:t>In the first place, they re-focused attention on large-scale human rights violations, particularly through high-profile trials of senior political figures.</a:t>
            </a:r>
          </a:p>
          <a:p>
            <a:pPr eaLnBrk="1" fontAlgn="auto" hangingPunct="1">
              <a:spcAft>
                <a:spcPts val="0"/>
              </a:spcAft>
              <a:buFont typeface="Arial"/>
              <a:buChar char="•"/>
              <a:defRPr/>
            </a:pPr>
            <a:r>
              <a:rPr lang="en-US" dirty="0"/>
              <a:t>Apart from anything else, this strengthened the idea that establishing personal culpability for war crimes, crimes against humanity or genocide may reduce the incidence of mass atrocities, as leaders recognize they are no longer able to act as if they are above international law.</a:t>
            </a:r>
          </a:p>
          <a:p>
            <a:pPr eaLnBrk="1" fontAlgn="auto" hangingPunct="1">
              <a:spcAft>
                <a:spcPts val="0"/>
              </a:spcAft>
              <a:buFont typeface="Arial"/>
              <a:buChar char="•"/>
              <a:defRPr/>
            </a:pPr>
            <a:endParaRPr lang="en-US" dirty="0"/>
          </a:p>
          <a:p>
            <a:pPr eaLnBrk="1" fontAlgn="auto" hangingPunct="1">
              <a:spcAft>
                <a:spcPts val="0"/>
              </a:spcAft>
              <a:buFont typeface="Arial"/>
              <a:buChar char="•"/>
              <a:defRPr/>
            </a:pPr>
            <a:endParaRPr lang="en-US" dirty="0"/>
          </a:p>
        </p:txBody>
      </p:sp>
      <p:sp>
        <p:nvSpPr>
          <p:cNvPr id="4" name="Footer Placeholder 3">
            <a:extLst>
              <a:ext uri="{FF2B5EF4-FFF2-40B4-BE49-F238E27FC236}">
                <a16:creationId xmlns:a16="http://schemas.microsoft.com/office/drawing/2014/main" id="{1F80AEE7-11C2-9357-7332-B7FDF7E4B52B}"/>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a:extLst>
              <a:ext uri="{FF2B5EF4-FFF2-40B4-BE49-F238E27FC236}">
                <a16:creationId xmlns:a16="http://schemas.microsoft.com/office/drawing/2014/main" id="{67A76139-E736-2EE7-481A-261BFF5D726F}"/>
              </a:ext>
            </a:extLst>
          </p:cNvPr>
          <p:cNvSpPr>
            <a:spLocks noGrp="1"/>
          </p:cNvSpPr>
          <p:nvPr>
            <p:ph type="title"/>
          </p:nvPr>
        </p:nvSpPr>
        <p:spPr/>
        <p:txBody>
          <a:bodyPr/>
          <a:lstStyle/>
          <a:p>
            <a:pPr eaLnBrk="1" hangingPunct="1"/>
            <a:r>
              <a:rPr lang="en-US" altLang="fi-FI"/>
              <a:t>International Tribunals and the International Criminal Court</a:t>
            </a:r>
          </a:p>
        </p:txBody>
      </p:sp>
      <p:sp>
        <p:nvSpPr>
          <p:cNvPr id="3" name="Content Placeholder 2">
            <a:extLst>
              <a:ext uri="{FF2B5EF4-FFF2-40B4-BE49-F238E27FC236}">
                <a16:creationId xmlns:a16="http://schemas.microsoft.com/office/drawing/2014/main" id="{D71218C5-A299-BDFC-7792-B19BA3C8DD68}"/>
              </a:ext>
            </a:extLst>
          </p:cNvPr>
          <p:cNvSpPr>
            <a:spLocks noGrp="1"/>
          </p:cNvSpPr>
          <p:nvPr>
            <p:ph idx="1"/>
          </p:nvPr>
        </p:nvSpPr>
        <p:spPr>
          <a:xfrm>
            <a:off x="838200" y="1825625"/>
            <a:ext cx="10515600" cy="4530725"/>
          </a:xfrm>
        </p:spPr>
        <p:txBody>
          <a:bodyPr rtlCol="0">
            <a:normAutofit fontScale="85000" lnSpcReduction="20000"/>
          </a:bodyPr>
          <a:lstStyle/>
          <a:p>
            <a:pPr eaLnBrk="1" fontAlgn="auto" hangingPunct="1">
              <a:spcAft>
                <a:spcPts val="0"/>
              </a:spcAft>
              <a:buFont typeface="Arial"/>
              <a:buChar char="•"/>
              <a:defRPr/>
            </a:pPr>
            <a:r>
              <a:rPr lang="en-US" dirty="0"/>
              <a:t>Second, whereas previous war crimes trials had been concerned with acts that took place in the context of inter-state war, the ICTY and the ICTR recognized that crimes against humanity may take place during an internal armed conflict or even during periods of peace, thereby expanding the remit of international humanitarian law. </a:t>
            </a:r>
          </a:p>
          <a:p>
            <a:pPr eaLnBrk="1" fontAlgn="auto" hangingPunct="1">
              <a:spcAft>
                <a:spcPts val="0"/>
              </a:spcAft>
              <a:buFont typeface="Arial"/>
              <a:buChar char="•"/>
              <a:defRPr/>
            </a:pPr>
            <a:r>
              <a:rPr lang="en-US" dirty="0"/>
              <a:t>Third, the tribunals nevertheless highlighted the enormous cost and often inefficiency of dealing with crimes against international humanitarian law through the mechanism of </a:t>
            </a:r>
            <a:r>
              <a:rPr lang="en-US" i="1" dirty="0"/>
              <a:t>ad hoc </a:t>
            </a:r>
            <a:r>
              <a:rPr lang="en-US" dirty="0"/>
              <a:t>UN-backed tribunals. </a:t>
            </a:r>
          </a:p>
          <a:p>
            <a:pPr eaLnBrk="1" fontAlgn="auto" hangingPunct="1">
              <a:spcAft>
                <a:spcPts val="0"/>
              </a:spcAft>
              <a:buFont typeface="Arial"/>
              <a:buChar char="•"/>
              <a:defRPr/>
            </a:pPr>
            <a:r>
              <a:rPr lang="en-US" dirty="0"/>
              <a:t>For instance, it took over two years to begin trying cases in the ICTY and the ICTR, and many trials lasted for months and, in some cases, years.</a:t>
            </a:r>
          </a:p>
          <a:p>
            <a:pPr eaLnBrk="1" fontAlgn="auto" hangingPunct="1">
              <a:spcAft>
                <a:spcPts val="0"/>
              </a:spcAft>
              <a:buFont typeface="Arial"/>
              <a:buChar char="•"/>
              <a:defRPr/>
            </a:pPr>
            <a:r>
              <a:rPr lang="en-US" dirty="0"/>
              <a:t>During 2000, these tribunals accounted for over 10 per cent of the UN’s regular budget, with their total cost by 2009 being estimated at $1.6 billion. </a:t>
            </a:r>
          </a:p>
          <a:p>
            <a:pPr eaLnBrk="1" fontAlgn="auto" hangingPunct="1">
              <a:spcAft>
                <a:spcPts val="0"/>
              </a:spcAft>
              <a:buFont typeface="Arial"/>
              <a:buChar char="•"/>
              <a:defRPr/>
            </a:pPr>
            <a:r>
              <a:rPr lang="en-US" dirty="0"/>
              <a:t>Such concerns led to pressure for the replacement of </a:t>
            </a:r>
            <a:r>
              <a:rPr lang="en-US" i="1" dirty="0"/>
              <a:t>ad hoc </a:t>
            </a:r>
            <a:r>
              <a:rPr lang="en-US" dirty="0"/>
              <a:t>tribunals by a permanent institution with global jurisdiction, in the form of the International Criminal Court (ICC).</a:t>
            </a:r>
          </a:p>
        </p:txBody>
      </p:sp>
      <p:sp>
        <p:nvSpPr>
          <p:cNvPr id="4" name="Footer Placeholder 3">
            <a:extLst>
              <a:ext uri="{FF2B5EF4-FFF2-40B4-BE49-F238E27FC236}">
                <a16:creationId xmlns:a16="http://schemas.microsoft.com/office/drawing/2014/main" id="{41F6850F-D5E7-E02E-949C-C12A9566DB12}"/>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a:extLst>
              <a:ext uri="{FF2B5EF4-FFF2-40B4-BE49-F238E27FC236}">
                <a16:creationId xmlns:a16="http://schemas.microsoft.com/office/drawing/2014/main" id="{0E150A14-DE0F-4A21-0686-908DEE189396}"/>
              </a:ext>
            </a:extLst>
          </p:cNvPr>
          <p:cNvSpPr>
            <a:spLocks noGrp="1"/>
          </p:cNvSpPr>
          <p:nvPr>
            <p:ph type="title"/>
          </p:nvPr>
        </p:nvSpPr>
        <p:spPr/>
        <p:txBody>
          <a:bodyPr/>
          <a:lstStyle/>
          <a:p>
            <a:pPr eaLnBrk="1" hangingPunct="1"/>
            <a:r>
              <a:rPr lang="en-US" altLang="fi-FI"/>
              <a:t>International Tribunals and the International Criminal Court</a:t>
            </a:r>
          </a:p>
        </p:txBody>
      </p:sp>
      <p:sp>
        <p:nvSpPr>
          <p:cNvPr id="3" name="Content Placeholder 2">
            <a:extLst>
              <a:ext uri="{FF2B5EF4-FFF2-40B4-BE49-F238E27FC236}">
                <a16:creationId xmlns:a16="http://schemas.microsoft.com/office/drawing/2014/main" id="{841A5502-F9EF-665F-E6C8-59ABA91D48EB}"/>
              </a:ext>
            </a:extLst>
          </p:cNvPr>
          <p:cNvSpPr>
            <a:spLocks noGrp="1"/>
          </p:cNvSpPr>
          <p:nvPr>
            <p:ph idx="1"/>
          </p:nvPr>
        </p:nvSpPr>
        <p:spPr>
          <a:xfrm>
            <a:off x="838200" y="1825625"/>
            <a:ext cx="10515600" cy="4895850"/>
          </a:xfrm>
        </p:spPr>
        <p:txBody>
          <a:bodyPr rtlCol="0">
            <a:normAutofit fontScale="85000" lnSpcReduction="20000"/>
          </a:bodyPr>
          <a:lstStyle/>
          <a:p>
            <a:pPr eaLnBrk="1" fontAlgn="auto" hangingPunct="1">
              <a:spcAft>
                <a:spcPts val="0"/>
              </a:spcAft>
              <a:buFont typeface="Arial"/>
              <a:buChar char="•"/>
              <a:defRPr/>
            </a:pPr>
            <a:r>
              <a:rPr lang="en-US" dirty="0"/>
              <a:t>The controversial nature of the ICC was apparent from the outset. Although 120 states voted in favour of the Rome Statute, 21 abstained, including India and a range of Arab and Caribbean states, and 7 voted against. </a:t>
            </a:r>
          </a:p>
          <a:p>
            <a:pPr eaLnBrk="1" fontAlgn="auto" hangingPunct="1">
              <a:spcAft>
                <a:spcPts val="0"/>
              </a:spcAft>
              <a:buFont typeface="Arial"/>
              <a:buChar char="•"/>
              <a:defRPr/>
            </a:pPr>
            <a:r>
              <a:rPr lang="en-US" dirty="0"/>
              <a:t>It is widely believed that the states which voted against the Statute were the USA, China (see p. 251), Israel, Libya, Iraq, Qatar and Yemen (although the states were not formally identified).</a:t>
            </a:r>
          </a:p>
          <a:p>
            <a:pPr eaLnBrk="1" fontAlgn="auto" hangingPunct="1">
              <a:spcAft>
                <a:spcPts val="0"/>
              </a:spcAft>
              <a:buFont typeface="Arial"/>
              <a:buChar char="•"/>
              <a:defRPr/>
            </a:pPr>
            <a:r>
              <a:rPr lang="en-US" dirty="0"/>
              <a:t>As of today, 124 countries were members of the Court and a further 31 countries have signed but not ratified the Rome Statute. </a:t>
            </a:r>
          </a:p>
          <a:p>
            <a:pPr eaLnBrk="1" fontAlgn="auto" hangingPunct="1">
              <a:spcAft>
                <a:spcPts val="0"/>
              </a:spcAft>
              <a:buFont typeface="Arial"/>
              <a:buChar char="•"/>
              <a:defRPr/>
            </a:pPr>
            <a:r>
              <a:rPr lang="en-US" dirty="0"/>
              <a:t>Non-member states include China, India, Russia and the USA, which significantly reduces the scope of the ICC’s jurisdiction and threatens its international credibility, perhaps in a way that is reminiscent of the League of Nations</a:t>
            </a:r>
          </a:p>
          <a:p>
            <a:pPr eaLnBrk="1" fontAlgn="auto" hangingPunct="1">
              <a:spcAft>
                <a:spcPts val="0"/>
              </a:spcAft>
              <a:buFont typeface="Arial"/>
              <a:buChar char="•"/>
              <a:defRPr/>
            </a:pPr>
            <a:r>
              <a:rPr lang="en-US" dirty="0"/>
              <a:t>Only two permanent members of the P-5 – the UK and France, its least powerful members – have ratified the Rome Statute. </a:t>
            </a:r>
          </a:p>
          <a:p>
            <a:pPr eaLnBrk="1" fontAlgn="auto" hangingPunct="1">
              <a:spcAft>
                <a:spcPts val="0"/>
              </a:spcAft>
              <a:buFont typeface="Arial"/>
              <a:buChar char="•"/>
              <a:defRPr/>
            </a:pPr>
            <a:r>
              <a:rPr lang="en-US" dirty="0"/>
              <a:t>Not one of the nuclear powers outside Europe has ratified the treaty, meaning that the ICC is dominated by European, Latin-American and African states</a:t>
            </a:r>
          </a:p>
          <a:p>
            <a:pPr eaLnBrk="1" fontAlgn="auto" hangingPunct="1">
              <a:spcAft>
                <a:spcPts val="0"/>
              </a:spcAft>
              <a:buFont typeface="Arial"/>
              <a:buChar char="•"/>
              <a:defRPr/>
            </a:pPr>
            <a:endParaRPr lang="en-US" dirty="0"/>
          </a:p>
        </p:txBody>
      </p:sp>
      <p:sp>
        <p:nvSpPr>
          <p:cNvPr id="4" name="Footer Placeholder 3">
            <a:extLst>
              <a:ext uri="{FF2B5EF4-FFF2-40B4-BE49-F238E27FC236}">
                <a16:creationId xmlns:a16="http://schemas.microsoft.com/office/drawing/2014/main" id="{D0E82A89-91EF-D135-1A25-1D04D0BAC8B7}"/>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24660-24B3-C40B-C5B7-FEFC6137F2AB}"/>
              </a:ext>
            </a:extLst>
          </p:cNvPr>
          <p:cNvSpPr>
            <a:spLocks noGrp="1"/>
          </p:cNvSpPr>
          <p:nvPr>
            <p:ph type="title"/>
          </p:nvPr>
        </p:nvSpPr>
        <p:spPr/>
        <p:txBody>
          <a:bodyPr rtlCol="0">
            <a:normAutofit fontScale="90000"/>
          </a:bodyPr>
          <a:lstStyle/>
          <a:p>
            <a:pPr eaLnBrk="1" fontAlgn="auto" hangingPunct="1">
              <a:spcAft>
                <a:spcPts val="0"/>
              </a:spcAft>
              <a:defRPr/>
            </a:pPr>
            <a:r>
              <a:rPr lang="en-US" dirty="0"/>
              <a:t>Is the International Criminal Court an effective means of upholding order and justice?</a:t>
            </a:r>
          </a:p>
        </p:txBody>
      </p:sp>
      <p:sp>
        <p:nvSpPr>
          <p:cNvPr id="117762" name="Content Placeholder 2">
            <a:extLst>
              <a:ext uri="{FF2B5EF4-FFF2-40B4-BE49-F238E27FC236}">
                <a16:creationId xmlns:a16="http://schemas.microsoft.com/office/drawing/2014/main" id="{F9CAFC6A-3112-C260-CE8D-6AB3359666C5}"/>
              </a:ext>
            </a:extLst>
          </p:cNvPr>
          <p:cNvSpPr>
            <a:spLocks noGrp="1"/>
          </p:cNvSpPr>
          <p:nvPr>
            <p:ph idx="1"/>
          </p:nvPr>
        </p:nvSpPr>
        <p:spPr/>
        <p:txBody>
          <a:bodyPr/>
          <a:lstStyle/>
          <a:p>
            <a:pPr eaLnBrk="1" hangingPunct="1"/>
            <a:r>
              <a:rPr lang="en-US" altLang="fi-FI"/>
              <a:t>Read page 356, take the position assigned to you and be prepared to defend it.</a:t>
            </a:r>
          </a:p>
        </p:txBody>
      </p:sp>
      <p:sp>
        <p:nvSpPr>
          <p:cNvPr id="4" name="Footer Placeholder 3">
            <a:extLst>
              <a:ext uri="{FF2B5EF4-FFF2-40B4-BE49-F238E27FC236}">
                <a16:creationId xmlns:a16="http://schemas.microsoft.com/office/drawing/2014/main" id="{D36550E6-4600-3CD7-517A-72CB08302424}"/>
              </a:ext>
            </a:extLst>
          </p:cNvPr>
          <p:cNvSpPr>
            <a:spLocks noGrp="1"/>
          </p:cNvSpPr>
          <p:nvPr>
            <p:ph type="ftr" sz="quarter" idx="11"/>
          </p:nvPr>
        </p:nvSpPr>
        <p:spPr/>
        <p:txBody>
          <a:bodyPr/>
          <a:lstStyle/>
          <a:p>
            <a:pPr>
              <a:defRPr/>
            </a:pPr>
            <a:r>
              <a:rPr lang="en-US"/>
              <a:t>Contested meanings of peace, conflict and violence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019076-75E6-E95B-56AE-03799F8A9AA5}"/>
              </a:ext>
            </a:extLst>
          </p:cNvPr>
          <p:cNvSpPr>
            <a:spLocks noGrp="1"/>
          </p:cNvSpPr>
          <p:nvPr>
            <p:ph type="title"/>
          </p:nvPr>
        </p:nvSpPr>
        <p:spPr/>
        <p:txBody>
          <a:bodyPr/>
          <a:lstStyle/>
          <a:p>
            <a:r>
              <a:rPr lang="fi-FI" dirty="0" err="1"/>
              <a:t>Conflict</a:t>
            </a:r>
            <a:r>
              <a:rPr lang="fi-FI" dirty="0"/>
              <a:t> </a:t>
            </a:r>
            <a:r>
              <a:rPr lang="fi-FI" dirty="0" err="1"/>
              <a:t>Resolution</a:t>
            </a:r>
            <a:r>
              <a:rPr lang="fi-FI" dirty="0"/>
              <a:t> and Post-</a:t>
            </a:r>
            <a:r>
              <a:rPr lang="fi-FI" dirty="0" err="1"/>
              <a:t>Conflict</a:t>
            </a:r>
            <a:r>
              <a:rPr lang="fi-FI" dirty="0"/>
              <a:t>  </a:t>
            </a:r>
            <a:r>
              <a:rPr lang="fi-FI" dirty="0" err="1"/>
              <a:t>Transformation</a:t>
            </a:r>
            <a:endParaRPr lang="fi-FI" dirty="0"/>
          </a:p>
        </p:txBody>
      </p:sp>
      <p:sp>
        <p:nvSpPr>
          <p:cNvPr id="3" name="Sisällön paikkamerkki 2">
            <a:extLst>
              <a:ext uri="{FF2B5EF4-FFF2-40B4-BE49-F238E27FC236}">
                <a16:creationId xmlns:a16="http://schemas.microsoft.com/office/drawing/2014/main" id="{50AD4106-F493-AFEB-78D7-1BC1C3BCA467}"/>
              </a:ext>
            </a:extLst>
          </p:cNvPr>
          <p:cNvSpPr>
            <a:spLocks noGrp="1"/>
          </p:cNvSpPr>
          <p:nvPr>
            <p:ph idx="1"/>
          </p:nvPr>
        </p:nvSpPr>
        <p:spPr/>
        <p:txBody>
          <a:bodyPr/>
          <a:lstStyle/>
          <a:p>
            <a:r>
              <a:rPr lang="fi-FI" dirty="0" err="1"/>
              <a:t>Peacekeeping</a:t>
            </a:r>
            <a:r>
              <a:rPr lang="fi-FI" dirty="0"/>
              <a:t>- </a:t>
            </a:r>
            <a:r>
              <a:rPr lang="fi-FI" dirty="0" err="1"/>
              <a:t>separating</a:t>
            </a:r>
            <a:r>
              <a:rPr lang="fi-FI" dirty="0"/>
              <a:t> </a:t>
            </a:r>
            <a:r>
              <a:rPr lang="fi-FI" dirty="0" err="1"/>
              <a:t>the</a:t>
            </a:r>
            <a:r>
              <a:rPr lang="fi-FI" dirty="0"/>
              <a:t> </a:t>
            </a:r>
            <a:r>
              <a:rPr lang="fi-FI" dirty="0" err="1"/>
              <a:t>confict</a:t>
            </a:r>
            <a:r>
              <a:rPr lang="fi-FI" dirty="0"/>
              <a:t> </a:t>
            </a:r>
            <a:r>
              <a:rPr lang="fi-FI" dirty="0" err="1"/>
              <a:t>parties</a:t>
            </a:r>
            <a:endParaRPr lang="fi-FI" dirty="0"/>
          </a:p>
          <a:p>
            <a:r>
              <a:rPr lang="fi-FI" dirty="0" err="1"/>
              <a:t>Peacemaking</a:t>
            </a:r>
            <a:r>
              <a:rPr lang="fi-FI" dirty="0"/>
              <a:t>- </a:t>
            </a:r>
            <a:r>
              <a:rPr lang="fi-FI" dirty="0" err="1"/>
              <a:t>consultation</a:t>
            </a:r>
            <a:r>
              <a:rPr lang="fi-FI" dirty="0"/>
              <a:t>, </a:t>
            </a:r>
            <a:r>
              <a:rPr lang="fi-FI" dirty="0" err="1"/>
              <a:t>arbitration</a:t>
            </a:r>
            <a:r>
              <a:rPr lang="fi-FI" dirty="0"/>
              <a:t>, </a:t>
            </a:r>
            <a:r>
              <a:rPr lang="fi-FI" dirty="0" err="1"/>
              <a:t>the</a:t>
            </a:r>
            <a:r>
              <a:rPr lang="fi-FI" dirty="0"/>
              <a:t> </a:t>
            </a:r>
            <a:r>
              <a:rPr lang="fi-FI" dirty="0" err="1"/>
              <a:t>role</a:t>
            </a:r>
            <a:r>
              <a:rPr lang="fi-FI" dirty="0"/>
              <a:t> of </a:t>
            </a:r>
            <a:r>
              <a:rPr lang="fi-FI" dirty="0" err="1"/>
              <a:t>the</a:t>
            </a:r>
            <a:r>
              <a:rPr lang="fi-FI" dirty="0"/>
              <a:t> </a:t>
            </a:r>
            <a:r>
              <a:rPr lang="fi-FI" dirty="0" err="1"/>
              <a:t>peacemaker</a:t>
            </a:r>
            <a:r>
              <a:rPr lang="fi-FI" dirty="0"/>
              <a:t>: ”</a:t>
            </a:r>
            <a:r>
              <a:rPr lang="fi-FI" dirty="0" err="1"/>
              <a:t>the</a:t>
            </a:r>
            <a:r>
              <a:rPr lang="fi-FI" dirty="0"/>
              <a:t> </a:t>
            </a:r>
            <a:r>
              <a:rPr lang="fi-FI" dirty="0" err="1"/>
              <a:t>ideal</a:t>
            </a:r>
            <a:r>
              <a:rPr lang="fi-FI" dirty="0"/>
              <a:t> </a:t>
            </a:r>
            <a:r>
              <a:rPr lang="fi-FI" dirty="0" err="1"/>
              <a:t>mediator</a:t>
            </a:r>
            <a:r>
              <a:rPr lang="fi-FI" dirty="0"/>
              <a:t>”</a:t>
            </a:r>
          </a:p>
          <a:p>
            <a:pPr>
              <a:buFontTx/>
              <a:buChar char="-"/>
            </a:pPr>
            <a:r>
              <a:rPr lang="fi-FI" dirty="0" err="1"/>
              <a:t>Impartial</a:t>
            </a:r>
            <a:r>
              <a:rPr lang="fi-FI" dirty="0"/>
              <a:t> on </a:t>
            </a:r>
            <a:r>
              <a:rPr lang="fi-FI" dirty="0" err="1"/>
              <a:t>the</a:t>
            </a:r>
            <a:r>
              <a:rPr lang="fi-FI" dirty="0"/>
              <a:t> </a:t>
            </a:r>
            <a:r>
              <a:rPr lang="fi-FI" dirty="0" err="1"/>
              <a:t>issues</a:t>
            </a:r>
            <a:r>
              <a:rPr lang="fi-FI" dirty="0"/>
              <a:t> </a:t>
            </a:r>
            <a:r>
              <a:rPr lang="fi-FI" dirty="0" err="1"/>
              <a:t>related</a:t>
            </a:r>
            <a:r>
              <a:rPr lang="fi-FI" dirty="0"/>
              <a:t> to </a:t>
            </a:r>
            <a:r>
              <a:rPr lang="fi-FI" dirty="0" err="1"/>
              <a:t>the</a:t>
            </a:r>
            <a:r>
              <a:rPr lang="fi-FI" dirty="0"/>
              <a:t> </a:t>
            </a:r>
            <a:r>
              <a:rPr lang="fi-FI" dirty="0" err="1"/>
              <a:t>conflict</a:t>
            </a:r>
            <a:endParaRPr lang="fi-FI" dirty="0"/>
          </a:p>
          <a:p>
            <a:pPr>
              <a:buFontTx/>
              <a:buChar char="-"/>
            </a:pPr>
            <a:r>
              <a:rPr lang="fi-FI" dirty="0" err="1"/>
              <a:t>Influential</a:t>
            </a:r>
            <a:r>
              <a:rPr lang="fi-FI" dirty="0"/>
              <a:t> and </a:t>
            </a:r>
            <a:r>
              <a:rPr lang="fi-FI" dirty="0" err="1"/>
              <a:t>powerful</a:t>
            </a:r>
            <a:endParaRPr lang="fi-FI" dirty="0"/>
          </a:p>
          <a:p>
            <a:pPr>
              <a:buFontTx/>
              <a:buChar char="-"/>
            </a:pPr>
            <a:r>
              <a:rPr lang="fi-FI" dirty="0" err="1"/>
              <a:t>Should</a:t>
            </a:r>
            <a:r>
              <a:rPr lang="fi-FI" dirty="0"/>
              <a:t> </a:t>
            </a:r>
            <a:r>
              <a:rPr lang="fi-FI" dirty="0" err="1"/>
              <a:t>have</a:t>
            </a:r>
            <a:r>
              <a:rPr lang="fi-FI" dirty="0"/>
              <a:t> </a:t>
            </a:r>
            <a:r>
              <a:rPr lang="fi-FI" dirty="0" err="1"/>
              <a:t>devoted</a:t>
            </a:r>
            <a:r>
              <a:rPr lang="fi-FI" dirty="0"/>
              <a:t> </a:t>
            </a:r>
            <a:r>
              <a:rPr lang="fi-FI" dirty="0" err="1"/>
              <a:t>time</a:t>
            </a:r>
            <a:r>
              <a:rPr lang="fi-FI" dirty="0"/>
              <a:t> and </a:t>
            </a:r>
            <a:r>
              <a:rPr lang="fi-FI" dirty="0" err="1"/>
              <a:t>attention</a:t>
            </a:r>
            <a:r>
              <a:rPr lang="fi-FI" dirty="0"/>
              <a:t> to </a:t>
            </a:r>
            <a:r>
              <a:rPr lang="fi-FI" dirty="0" err="1"/>
              <a:t>the</a:t>
            </a:r>
            <a:r>
              <a:rPr lang="fi-FI" dirty="0"/>
              <a:t> </a:t>
            </a:r>
            <a:r>
              <a:rPr lang="fi-FI" dirty="0" err="1"/>
              <a:t>dispute</a:t>
            </a:r>
            <a:r>
              <a:rPr lang="fi-FI" dirty="0"/>
              <a:t> ( </a:t>
            </a:r>
            <a:r>
              <a:rPr lang="fi-FI" dirty="0" err="1"/>
              <a:t>also</a:t>
            </a:r>
            <a:r>
              <a:rPr lang="fi-FI" dirty="0"/>
              <a:t> </a:t>
            </a:r>
            <a:r>
              <a:rPr lang="fi-FI" dirty="0" err="1"/>
              <a:t>after</a:t>
            </a:r>
            <a:r>
              <a:rPr lang="fi-FI" dirty="0"/>
              <a:t> </a:t>
            </a:r>
            <a:r>
              <a:rPr lang="fi-FI" dirty="0" err="1"/>
              <a:t>the</a:t>
            </a:r>
            <a:r>
              <a:rPr lang="fi-FI" dirty="0"/>
              <a:t> </a:t>
            </a:r>
            <a:r>
              <a:rPr lang="fi-FI" dirty="0" err="1"/>
              <a:t>peacemaking</a:t>
            </a:r>
            <a:r>
              <a:rPr lang="fi-FI" dirty="0"/>
              <a:t>)</a:t>
            </a:r>
          </a:p>
          <a:p>
            <a:pPr>
              <a:buFontTx/>
              <a:buChar char="-"/>
            </a:pPr>
            <a:r>
              <a:rPr lang="fi-FI" dirty="0" err="1"/>
              <a:t>Should</a:t>
            </a:r>
            <a:r>
              <a:rPr lang="fi-FI" dirty="0"/>
              <a:t> </a:t>
            </a:r>
            <a:r>
              <a:rPr lang="fi-FI" dirty="0" err="1"/>
              <a:t>have</a:t>
            </a:r>
            <a:r>
              <a:rPr lang="fi-FI" dirty="0"/>
              <a:t> a </a:t>
            </a:r>
            <a:r>
              <a:rPr lang="fi-FI" dirty="0" err="1"/>
              <a:t>strong</a:t>
            </a:r>
            <a:r>
              <a:rPr lang="fi-FI" dirty="0"/>
              <a:t> </a:t>
            </a:r>
            <a:r>
              <a:rPr lang="fi-FI" dirty="0" err="1"/>
              <a:t>incentive</a:t>
            </a:r>
            <a:r>
              <a:rPr lang="fi-FI" dirty="0"/>
              <a:t> to </a:t>
            </a:r>
            <a:r>
              <a:rPr lang="fi-FI" dirty="0" err="1"/>
              <a:t>reach</a:t>
            </a:r>
            <a:r>
              <a:rPr lang="fi-FI" dirty="0"/>
              <a:t> a </a:t>
            </a:r>
            <a:r>
              <a:rPr lang="fi-FI" dirty="0" err="1"/>
              <a:t>durable</a:t>
            </a:r>
            <a:r>
              <a:rPr lang="fi-FI" dirty="0"/>
              <a:t> </a:t>
            </a:r>
            <a:r>
              <a:rPr lang="fi-FI" dirty="0" err="1"/>
              <a:t>agreement</a:t>
            </a:r>
            <a:endParaRPr lang="fi-FI" dirty="0"/>
          </a:p>
          <a:p>
            <a:pPr marL="0" indent="0">
              <a:buNone/>
            </a:pPr>
            <a:endParaRPr lang="fi-FI" dirty="0"/>
          </a:p>
          <a:p>
            <a:endParaRPr lang="fi-FI" dirty="0"/>
          </a:p>
          <a:p>
            <a:endParaRPr lang="fi-FI" dirty="0"/>
          </a:p>
        </p:txBody>
      </p:sp>
      <p:sp>
        <p:nvSpPr>
          <p:cNvPr id="4" name="Alatunnisteen paikkamerkki 3">
            <a:extLst>
              <a:ext uri="{FF2B5EF4-FFF2-40B4-BE49-F238E27FC236}">
                <a16:creationId xmlns:a16="http://schemas.microsoft.com/office/drawing/2014/main" id="{6165FE20-B3BE-49E1-99E5-7DE1156A8A2F}"/>
              </a:ext>
            </a:extLst>
          </p:cNvPr>
          <p:cNvSpPr>
            <a:spLocks noGrp="1"/>
          </p:cNvSpPr>
          <p:nvPr>
            <p:ph type="ftr" sz="quarter" idx="11"/>
          </p:nvPr>
        </p:nvSpPr>
        <p:spPr/>
        <p:txBody>
          <a:bodyPr/>
          <a:lstStyle/>
          <a:p>
            <a:pPr>
              <a:defRPr/>
            </a:pPr>
            <a:r>
              <a:rPr lang="en-US"/>
              <a:t>Contested meanings of peace, conflict and violence </a:t>
            </a:r>
          </a:p>
        </p:txBody>
      </p:sp>
    </p:spTree>
    <p:extLst>
      <p:ext uri="{BB962C8B-B14F-4D97-AF65-F5344CB8AC3E}">
        <p14:creationId xmlns:p14="http://schemas.microsoft.com/office/powerpoint/2010/main" val="1873606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43288</TotalTime>
  <Words>9383</Words>
  <Application>Microsoft Macintosh PowerPoint</Application>
  <PresentationFormat>Laajakuva</PresentationFormat>
  <Paragraphs>616</Paragraphs>
  <Slides>105</Slides>
  <Notes>3</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105</vt:i4>
      </vt:variant>
    </vt:vector>
  </HeadingPairs>
  <TitlesOfParts>
    <vt:vector size="110" baseType="lpstr">
      <vt:lpstr>Calibri</vt:lpstr>
      <vt:lpstr>Arial</vt:lpstr>
      <vt:lpstr>Calibri Light</vt:lpstr>
      <vt:lpstr>Mangal</vt:lpstr>
      <vt:lpstr>Office Theme</vt:lpstr>
      <vt:lpstr>How to define: peace, conflict and  violence ?  </vt:lpstr>
      <vt:lpstr>What is peace?</vt:lpstr>
      <vt:lpstr>To what extent is the definition of peace influenced by people´s </vt:lpstr>
      <vt:lpstr>Approaches to Peace</vt:lpstr>
      <vt:lpstr>Define</vt:lpstr>
      <vt:lpstr>Research: case studies</vt:lpstr>
      <vt:lpstr>Peacekeeping, Peacemaking and Peacebuilding: all working towards “same” peace?</vt:lpstr>
      <vt:lpstr>Johan Galtung: “Peace is the absence of violence”</vt:lpstr>
      <vt:lpstr>PowerPoint-esitys</vt:lpstr>
      <vt:lpstr>What Is Conflict?</vt:lpstr>
      <vt:lpstr>Causes of Conflict</vt:lpstr>
      <vt:lpstr>PowerPoint-esitys</vt:lpstr>
      <vt:lpstr>PowerPoint-esitys</vt:lpstr>
      <vt:lpstr>PowerPoint-esitys</vt:lpstr>
      <vt:lpstr>Types of ARMED Conflict</vt:lpstr>
      <vt:lpstr>PowerPoint-esitys</vt:lpstr>
      <vt:lpstr>PowerPoint-esitys</vt:lpstr>
      <vt:lpstr>Moore´s five categories of conflict</vt:lpstr>
      <vt:lpstr>Defining conflict and war</vt:lpstr>
      <vt:lpstr>Justifying War </vt:lpstr>
      <vt:lpstr>How to justify a war?</vt:lpstr>
      <vt:lpstr>Critics of Just War Theory</vt:lpstr>
      <vt:lpstr>Can standards of justice be applied to war, and what are the implications of doing so?   </vt:lpstr>
      <vt:lpstr>Liberals and Social Constructivists on War</vt:lpstr>
      <vt:lpstr>All Realists</vt:lpstr>
      <vt:lpstr>Neo-realists on War</vt:lpstr>
      <vt:lpstr>Marxists on War</vt:lpstr>
      <vt:lpstr> How to define war?</vt:lpstr>
      <vt:lpstr>PowerPoint-esitys</vt:lpstr>
      <vt:lpstr>From ‘old’ wars to ‘new’ wars</vt:lpstr>
      <vt:lpstr>Civil wars rather than inter-state wars</vt:lpstr>
      <vt:lpstr>  Civil Wars Rather than Inter-state Wars</vt:lpstr>
      <vt:lpstr>  Asymmetrical Nature of War</vt:lpstr>
      <vt:lpstr>Huntington’s Clash of Civilizations</vt:lpstr>
      <vt:lpstr>The Security Dilemma</vt:lpstr>
      <vt:lpstr>Johan Galtung – Defining Violence</vt:lpstr>
      <vt:lpstr>PowerPoint-esitys</vt:lpstr>
      <vt:lpstr>Structural Violence</vt:lpstr>
      <vt:lpstr>Cultural Violence</vt:lpstr>
      <vt:lpstr>Direct Violence</vt:lpstr>
      <vt:lpstr>Galtung’s Conclusion</vt:lpstr>
      <vt:lpstr>Violence Against Nature as an Example</vt:lpstr>
      <vt:lpstr>The Slave Trade – Modern Day Slavery as Examples</vt:lpstr>
      <vt:lpstr>Atlantic Triangular Trade</vt:lpstr>
      <vt:lpstr>Causes of internal conflict: can lead to war!</vt:lpstr>
      <vt:lpstr>Civilian/Military Distinction has Broken Down</vt:lpstr>
      <vt:lpstr> A New Degree of Barbarism</vt:lpstr>
      <vt:lpstr>Postmodern Warfare</vt:lpstr>
      <vt:lpstr>Postmodern Warfare</vt:lpstr>
      <vt:lpstr>Realpolitik </vt:lpstr>
      <vt:lpstr>Criticisms of Realpolitik</vt:lpstr>
      <vt:lpstr>Current Conflicts</vt:lpstr>
      <vt:lpstr>Pacifism</vt:lpstr>
      <vt:lpstr>Pacifism and Global Politics</vt:lpstr>
      <vt:lpstr>Critics of Pacifism</vt:lpstr>
      <vt:lpstr>Non-Violent Conflict, in what kind of societies do these exist?</vt:lpstr>
      <vt:lpstr>Violent Conflict</vt:lpstr>
      <vt:lpstr>Causes of Conflict</vt:lpstr>
      <vt:lpstr>Causes of Conflict</vt:lpstr>
      <vt:lpstr>Conflict Dynamics</vt:lpstr>
      <vt:lpstr>PowerPoint-esitys</vt:lpstr>
      <vt:lpstr>Promoting Peace and Security</vt:lpstr>
      <vt:lpstr>Promoting Peace and Security</vt:lpstr>
      <vt:lpstr>A New World Order?</vt:lpstr>
      <vt:lpstr>Collapse of collective security?</vt:lpstr>
      <vt:lpstr>Multi-polarity as a UN Problem: Syria</vt:lpstr>
      <vt:lpstr>Non-Violent Conflict: Embargos by the UN</vt:lpstr>
      <vt:lpstr>Peacekeeping</vt:lpstr>
      <vt:lpstr>UN Peacekeeping</vt:lpstr>
      <vt:lpstr>Peacekeeping in Action </vt:lpstr>
      <vt:lpstr>Peacemaking</vt:lpstr>
      <vt:lpstr>Peacebuilding</vt:lpstr>
      <vt:lpstr>Peacemaking and Peacebuilding</vt:lpstr>
      <vt:lpstr>Does UN Peacekeeping Work?</vt:lpstr>
      <vt:lpstr>The Future of the UN in a Multipolar World</vt:lpstr>
      <vt:lpstr>Challenges for UN Peacekeeping</vt:lpstr>
      <vt:lpstr>Is the UN Obsolete?</vt:lpstr>
      <vt:lpstr>Nature of International Law</vt:lpstr>
      <vt:lpstr>Sources of International Law</vt:lpstr>
      <vt:lpstr>Why Is International Law Obeyed</vt:lpstr>
      <vt:lpstr>Why Is International Law Obeyed</vt:lpstr>
      <vt:lpstr>Why Is International Law Obeyed</vt:lpstr>
      <vt:lpstr>Why Is International Law Obeyed</vt:lpstr>
      <vt:lpstr>Why Is International Law Obeyed</vt:lpstr>
      <vt:lpstr>The International Court of Justice</vt:lpstr>
      <vt:lpstr>The International Court of Justice</vt:lpstr>
      <vt:lpstr>Developments in the Laws of War</vt:lpstr>
      <vt:lpstr>Developments in the Laws of War</vt:lpstr>
      <vt:lpstr>Developments in the Laws of War</vt:lpstr>
      <vt:lpstr>Developments in the Laws of War</vt:lpstr>
      <vt:lpstr>Developments in the Laws of War</vt:lpstr>
      <vt:lpstr>Developments in the Laws of War</vt:lpstr>
      <vt:lpstr>International Tribunals and the International Criminal Court</vt:lpstr>
      <vt:lpstr>International Tribunals and the International Criminal Court</vt:lpstr>
      <vt:lpstr>International Tribunals and the International Criminal Court</vt:lpstr>
      <vt:lpstr>International Tribunals and the International Criminal Court</vt:lpstr>
      <vt:lpstr>International Tribunals and the International Criminal Court</vt:lpstr>
      <vt:lpstr>Is the International Criminal Court an effective means of upholding order and justice?</vt:lpstr>
      <vt:lpstr>Conflict Resolution and Post-Conflict  Transformation</vt:lpstr>
      <vt:lpstr>Ukraine in 2015, pp. 189-191 and in 2023</vt:lpstr>
      <vt:lpstr>Positions, Interests, Needs Conflict Resolution Tool</vt:lpstr>
      <vt:lpstr>Positions</vt:lpstr>
      <vt:lpstr>Needs</vt:lpstr>
      <vt:lpstr>Needs</vt:lpstr>
      <vt:lpstr>Interests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Soininen Susanna</cp:lastModifiedBy>
  <cp:revision>141</cp:revision>
  <dcterms:created xsi:type="dcterms:W3CDTF">2016-10-30T05:31:44Z</dcterms:created>
  <dcterms:modified xsi:type="dcterms:W3CDTF">2023-03-07T07:02:20Z</dcterms:modified>
</cp:coreProperties>
</file>