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6"/>
  </p:normalViewPr>
  <p:slideViewPr>
    <p:cSldViewPr snapToGrid="0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F002C9-B1C3-DFAB-5D84-23DE3CED7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3DF5C00-701B-A325-4ED1-051B921F6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F92928-AD3B-782A-09E8-2BA2CEC57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82FF0B6-6FE8-7286-8C39-CCD9BFAD7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F15169-D492-20E2-72E1-25475B8A2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596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7A109F-DE9A-F72F-E6BF-B8341214B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A8FB4DC-FB49-EB94-E9A6-599B204B9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1F26D8-D95D-81A8-6ECE-07BC315F9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8DD8D6B-C6AA-D7FA-E7F5-E86F115AB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43CFF6A-BAF6-3CC3-C018-B34BE90AA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590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50E7A3C-0191-E45A-3663-5391E19FD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42DA179-AA52-BA70-830B-9882DBA26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3FBF247-50A8-34AB-A037-8A38BF54D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456FADD-835B-7CBF-8B26-87AB65FD2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92BC7C-D2BA-6EB2-534A-7FC049B0C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630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9EA967-368F-E305-8136-8E635CB34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0BEE0C-564A-2638-EB24-8B07BDC72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989245-401D-1CED-F158-222DAD88C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DB8B76-2758-1A85-7782-A97B484CB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F51F3BD-40D3-2100-5F46-717E227D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04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9BA9C9-5EDE-9989-B3E9-23CB97AD7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61D79AF-F787-CDD1-8E1C-565B63A2F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7236D9-0538-621C-DBE8-327E83EFF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A3206A-85D8-56B3-7EA0-A6C95C34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569483-95C5-5C43-625B-4BBC7910B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128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385591-B360-D249-3C9A-C05CA3832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31B8D5-9205-6B85-AFEA-EACD2302D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BBC6A8B-BD03-8BF6-BC07-A1F71D0B6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CCEE0A3-F45B-599E-1CF6-40A10A48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434887E-B335-F42C-0892-E5C974771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BB65D28-0072-3AE4-CD22-59403D0B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48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FE9776-8B07-E547-458B-A5E8C9E38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BF44257-4A63-F1F1-23F0-531EDE815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0519FC8-C9C3-954B-DC66-854237013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BFEB898-60AE-5DBE-19E2-FEB6B78F7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3CF3963-0A9E-16F7-7FA5-7F1CF7D0B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6F4A2A9-E760-0E92-190E-4B328C60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1312893-89A9-692F-E08B-24DC510F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87592A7-7F37-B2D3-C39D-31D41974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23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24667B-86A5-B378-916A-793FB2232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962DF62-FA1C-0B3A-6D1A-EBACC81B4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8A20E49-E8F1-BDF8-1791-95CF3E7B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2C2BCF-5B8D-2352-AF19-315D54F18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054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49AAC42-1C7F-70DD-AEF5-AA14E1F52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95CC6DA-C9B8-B28B-9AA6-434EAB165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759207E-EB22-C2EA-3D83-9D60C567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663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A8BB8A-0E33-9D95-9788-88A63ABFC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A9BA49-D447-579D-8934-C2B669057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A6DE75B-9290-EC62-600D-B809F2964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DB2E15B-EFAF-418F-7AF4-90BA92A89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36229FE-FA74-85A9-70E9-71A4040FD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EE688ED-5D52-9E4D-702C-6408404FE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605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CD523D-49C3-1AEA-BABC-B0E9096C4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0425240-24BD-1274-F517-69A56CA078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229717B-9E2A-CC55-F4DA-9511F00FE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03307E4-B3EE-9C86-9618-771F8F26A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5A1774A-9D53-F9BE-DA3C-AE137ACF4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6193951-0A27-F55A-65FE-D3151A7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431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7990235-4788-165A-F078-1BE63CE4F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747A82-2545-7748-8795-8AD1819DE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1971FF-4214-6914-F20F-920113EDE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29E8-20B7-224C-8F4F-3829C688057A}" type="datetimeFigureOut">
              <a:rPr lang="fi-FI" smtClean="0"/>
              <a:t>15.9.2022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EBA2FEE-B108-C0AA-6E7E-435F73270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69192AF-6C2B-40FC-7E27-8536C1E27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4C637-6BA4-7344-8552-B9F0E2EAE7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451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E61C68C-5D99-40D4-1671-B1FFA3B56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fi-FI" dirty="0" err="1"/>
              <a:t>Poverty</a:t>
            </a:r>
            <a:r>
              <a:rPr lang="fi-FI" dirty="0"/>
              <a:t> and </a:t>
            </a:r>
            <a:r>
              <a:rPr lang="fi-FI" dirty="0" err="1"/>
              <a:t>Development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7A6731D-9EB6-C6F7-D424-64AF21307B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fi-FI" dirty="0" err="1"/>
              <a:t>Chapter</a:t>
            </a:r>
            <a:r>
              <a:rPr lang="fi-FI" dirty="0"/>
              <a:t> 15 </a:t>
            </a:r>
            <a:r>
              <a:rPr lang="fi-FI" dirty="0" err="1"/>
              <a:t>Heywood</a:t>
            </a:r>
            <a:endParaRPr lang="fi-FI" dirty="0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4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E6166A1-A4A7-B3F2-1584-43FE5325B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What is poverty?</a:t>
            </a: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3B83C5-1DDA-49D5-4DDF-F130F1792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i-FI" sz="2600" dirty="0"/>
              <a:t> an </a:t>
            </a:r>
            <a:r>
              <a:rPr lang="fi-FI" sz="2600" dirty="0" err="1"/>
              <a:t>economic</a:t>
            </a:r>
            <a:r>
              <a:rPr lang="fi-FI" sz="2600" dirty="0"/>
              <a:t> </a:t>
            </a:r>
            <a:r>
              <a:rPr lang="fi-FI" sz="2600" dirty="0" err="1"/>
              <a:t>Phenomenon</a:t>
            </a:r>
            <a:r>
              <a:rPr lang="fi-FI" sz="2600" dirty="0"/>
              <a:t>- a </a:t>
            </a:r>
            <a:r>
              <a:rPr lang="fi-FI" sz="2600" dirty="0" err="1"/>
              <a:t>lack</a:t>
            </a:r>
            <a:r>
              <a:rPr lang="fi-FI" sz="2600" dirty="0"/>
              <a:t> of money?</a:t>
            </a:r>
          </a:p>
          <a:p>
            <a:r>
              <a:rPr lang="fi-FI" sz="2600" dirty="0" err="1"/>
              <a:t>Do</a:t>
            </a:r>
            <a:r>
              <a:rPr lang="fi-FI" sz="2600" dirty="0"/>
              <a:t> </a:t>
            </a:r>
            <a:r>
              <a:rPr lang="fi-FI" sz="2600" dirty="0" err="1"/>
              <a:t>rich</a:t>
            </a:r>
            <a:r>
              <a:rPr lang="fi-FI" sz="2600" dirty="0"/>
              <a:t> </a:t>
            </a:r>
            <a:r>
              <a:rPr lang="fi-FI" sz="2600" dirty="0" err="1"/>
              <a:t>countries</a:t>
            </a:r>
            <a:r>
              <a:rPr lang="fi-FI" sz="2600" dirty="0"/>
              <a:t> </a:t>
            </a:r>
            <a:r>
              <a:rPr lang="fi-FI" sz="2600" dirty="0" err="1"/>
              <a:t>have</a:t>
            </a:r>
            <a:r>
              <a:rPr lang="fi-FI" sz="2600" dirty="0"/>
              <a:t> </a:t>
            </a:r>
            <a:r>
              <a:rPr lang="fi-FI" sz="2600" dirty="0" err="1"/>
              <a:t>more</a:t>
            </a:r>
            <a:r>
              <a:rPr lang="fi-FI" sz="2600" dirty="0"/>
              <a:t> </a:t>
            </a:r>
            <a:r>
              <a:rPr lang="fi-FI" sz="2600" dirty="0" err="1"/>
              <a:t>obligation</a:t>
            </a:r>
            <a:r>
              <a:rPr lang="fi-FI" sz="2600" dirty="0"/>
              <a:t> to help </a:t>
            </a:r>
            <a:r>
              <a:rPr lang="fi-FI" sz="2600" dirty="0" err="1"/>
              <a:t>poorer</a:t>
            </a:r>
            <a:r>
              <a:rPr lang="fi-FI" sz="2600" dirty="0"/>
              <a:t> </a:t>
            </a:r>
            <a:r>
              <a:rPr lang="fi-FI" sz="2600" dirty="0" err="1"/>
              <a:t>coutries</a:t>
            </a:r>
            <a:r>
              <a:rPr lang="fi-FI" sz="2600" dirty="0"/>
              <a:t>?</a:t>
            </a:r>
          </a:p>
          <a:p>
            <a:r>
              <a:rPr lang="fi-FI" sz="2600" dirty="0" err="1"/>
              <a:t>Poverty</a:t>
            </a:r>
            <a:r>
              <a:rPr lang="fi-FI" sz="2600" dirty="0"/>
              <a:t> is </a:t>
            </a:r>
            <a:r>
              <a:rPr lang="fi-FI" sz="2600" dirty="0" err="1"/>
              <a:t>not</a:t>
            </a:r>
            <a:r>
              <a:rPr lang="fi-FI" sz="2600" dirty="0"/>
              <a:t> an </a:t>
            </a:r>
            <a:r>
              <a:rPr lang="fi-FI" sz="2600" dirty="0" err="1"/>
              <a:t>exception</a:t>
            </a:r>
            <a:r>
              <a:rPr lang="fi-FI" sz="2600" dirty="0"/>
              <a:t>, </a:t>
            </a:r>
            <a:r>
              <a:rPr lang="fi-FI" sz="2600" dirty="0" err="1"/>
              <a:t>more</a:t>
            </a:r>
            <a:r>
              <a:rPr lang="fi-FI" sz="2600" dirty="0"/>
              <a:t> </a:t>
            </a:r>
            <a:r>
              <a:rPr lang="fi-FI" sz="2600" dirty="0" err="1"/>
              <a:t>like</a:t>
            </a:r>
            <a:r>
              <a:rPr lang="fi-FI" sz="2600" dirty="0"/>
              <a:t> a </a:t>
            </a:r>
            <a:r>
              <a:rPr lang="fi-FI" sz="2600" dirty="0" err="1"/>
              <a:t>rule</a:t>
            </a:r>
            <a:endParaRPr lang="fi-FI" sz="2600" dirty="0"/>
          </a:p>
          <a:p>
            <a:r>
              <a:rPr lang="fi-FI" sz="2600" dirty="0" err="1"/>
              <a:t>Absolute</a:t>
            </a:r>
            <a:r>
              <a:rPr lang="fi-FI" sz="2600" dirty="0"/>
              <a:t> </a:t>
            </a:r>
            <a:r>
              <a:rPr lang="fi-FI" sz="2600" dirty="0" err="1"/>
              <a:t>poverty</a:t>
            </a:r>
            <a:r>
              <a:rPr lang="fi-FI" sz="2600" dirty="0"/>
              <a:t>- a </a:t>
            </a:r>
            <a:r>
              <a:rPr lang="fi-FI" sz="2600" dirty="0" err="1"/>
              <a:t>standard</a:t>
            </a:r>
            <a:r>
              <a:rPr lang="fi-FI" sz="2600" dirty="0"/>
              <a:t> of </a:t>
            </a:r>
            <a:r>
              <a:rPr lang="fi-FI" sz="2600" dirty="0" err="1"/>
              <a:t>poverty</a:t>
            </a:r>
            <a:r>
              <a:rPr lang="fi-FI" sz="2600" dirty="0"/>
              <a:t> </a:t>
            </a:r>
            <a:r>
              <a:rPr lang="fi-FI" sz="2600" dirty="0" err="1"/>
              <a:t>that</a:t>
            </a:r>
            <a:r>
              <a:rPr lang="fi-FI" sz="2600" dirty="0"/>
              <a:t> is </a:t>
            </a:r>
            <a:r>
              <a:rPr lang="fi-FI" sz="2600" dirty="0" err="1"/>
              <a:t>based</a:t>
            </a:r>
            <a:r>
              <a:rPr lang="fi-FI" sz="2600" dirty="0"/>
              <a:t> on </a:t>
            </a:r>
            <a:r>
              <a:rPr lang="fi-FI" sz="2600" dirty="0" err="1"/>
              <a:t>income</a:t>
            </a:r>
            <a:r>
              <a:rPr lang="fi-FI" sz="2600" dirty="0"/>
              <a:t> </a:t>
            </a:r>
            <a:r>
              <a:rPr lang="fi-FI" sz="2600" dirty="0" err="1"/>
              <a:t>level</a:t>
            </a:r>
            <a:r>
              <a:rPr lang="fi-FI" sz="2600" dirty="0"/>
              <a:t> </a:t>
            </a:r>
            <a:r>
              <a:rPr lang="fi-FI" sz="2600" dirty="0" err="1"/>
              <a:t>or</a:t>
            </a:r>
            <a:r>
              <a:rPr lang="fi-FI" sz="2600" dirty="0"/>
              <a:t> </a:t>
            </a:r>
            <a:r>
              <a:rPr lang="fi-FI" sz="2600" dirty="0" err="1"/>
              <a:t>access</a:t>
            </a:r>
            <a:r>
              <a:rPr lang="fi-FI" sz="2600" dirty="0"/>
              <a:t> to </a:t>
            </a:r>
            <a:r>
              <a:rPr lang="fi-FI" sz="2600" dirty="0" err="1"/>
              <a:t>resources-</a:t>
            </a:r>
            <a:r>
              <a:rPr lang="fi-FI" sz="2600" dirty="0"/>
              <a:t> </a:t>
            </a:r>
            <a:r>
              <a:rPr lang="fi-FI" sz="2600" dirty="0" err="1"/>
              <a:t>Maslow´s</a:t>
            </a:r>
            <a:r>
              <a:rPr lang="fi-FI" sz="2600" dirty="0"/>
              <a:t> </a:t>
            </a:r>
            <a:r>
              <a:rPr lang="fi-FI" sz="2600" dirty="0" err="1"/>
              <a:t>hierarchy</a:t>
            </a:r>
            <a:r>
              <a:rPr lang="fi-FI" sz="2600" dirty="0"/>
              <a:t> of </a:t>
            </a:r>
            <a:r>
              <a:rPr lang="fi-FI" sz="2600" dirty="0" err="1"/>
              <a:t>needs</a:t>
            </a:r>
            <a:endParaRPr lang="fi-FI" sz="2600" dirty="0"/>
          </a:p>
          <a:p>
            <a:r>
              <a:rPr lang="fi-FI" sz="2600" dirty="0" err="1"/>
              <a:t>Relative</a:t>
            </a:r>
            <a:r>
              <a:rPr lang="fi-FI" sz="2600" dirty="0"/>
              <a:t> </a:t>
            </a:r>
            <a:r>
              <a:rPr lang="fi-FI" sz="2600" dirty="0" err="1"/>
              <a:t>poverty</a:t>
            </a:r>
            <a:r>
              <a:rPr lang="fi-FI" sz="2600" dirty="0"/>
              <a:t>- A </a:t>
            </a:r>
            <a:r>
              <a:rPr lang="fi-FI" sz="2600" dirty="0" err="1"/>
              <a:t>standard</a:t>
            </a:r>
            <a:r>
              <a:rPr lang="fi-FI" sz="2600" dirty="0"/>
              <a:t> of </a:t>
            </a:r>
            <a:r>
              <a:rPr lang="fi-FI" sz="2600" dirty="0" err="1"/>
              <a:t>poverty</a:t>
            </a:r>
            <a:r>
              <a:rPr lang="fi-FI" sz="2600" dirty="0"/>
              <a:t> in </a:t>
            </a:r>
            <a:r>
              <a:rPr lang="fi-FI" sz="2600" dirty="0" err="1"/>
              <a:t>which</a:t>
            </a:r>
            <a:r>
              <a:rPr lang="fi-FI" sz="2600" dirty="0"/>
              <a:t> </a:t>
            </a:r>
            <a:r>
              <a:rPr lang="fi-FI" sz="2600" dirty="0" err="1"/>
              <a:t>people</a:t>
            </a:r>
            <a:r>
              <a:rPr lang="fi-FI" sz="2600" dirty="0"/>
              <a:t> </a:t>
            </a:r>
            <a:r>
              <a:rPr lang="fi-FI" sz="2600" dirty="0" err="1"/>
              <a:t>are</a:t>
            </a:r>
            <a:r>
              <a:rPr lang="fi-FI" sz="2600" dirty="0"/>
              <a:t> </a:t>
            </a:r>
            <a:r>
              <a:rPr lang="fi-FI" sz="2600" dirty="0" err="1"/>
              <a:t>deprived</a:t>
            </a:r>
            <a:r>
              <a:rPr lang="fi-FI" sz="2600" dirty="0"/>
              <a:t> of </a:t>
            </a:r>
            <a:r>
              <a:rPr lang="fi-FI" sz="2600" dirty="0" err="1"/>
              <a:t>the</a:t>
            </a:r>
            <a:r>
              <a:rPr lang="fi-FI" sz="2600" dirty="0"/>
              <a:t> </a:t>
            </a:r>
            <a:r>
              <a:rPr lang="fi-FI" sz="2600" dirty="0" err="1"/>
              <a:t>living</a:t>
            </a:r>
            <a:r>
              <a:rPr lang="fi-FI" sz="2600" dirty="0"/>
              <a:t> </a:t>
            </a:r>
            <a:r>
              <a:rPr lang="fi-FI" sz="2600" dirty="0" err="1"/>
              <a:t>conditions</a:t>
            </a:r>
            <a:r>
              <a:rPr lang="fi-FI" sz="2600" dirty="0"/>
              <a:t> and </a:t>
            </a:r>
            <a:r>
              <a:rPr lang="fi-FI" sz="2600" dirty="0" err="1"/>
              <a:t>amenities</a:t>
            </a:r>
            <a:r>
              <a:rPr lang="fi-FI" sz="2600" dirty="0"/>
              <a:t> </a:t>
            </a:r>
            <a:r>
              <a:rPr lang="fi-FI" sz="2600" dirty="0" err="1"/>
              <a:t>which</a:t>
            </a:r>
            <a:r>
              <a:rPr lang="fi-FI" sz="2600" dirty="0"/>
              <a:t> </a:t>
            </a:r>
            <a:r>
              <a:rPr lang="fi-FI" sz="2600" dirty="0" err="1"/>
              <a:t>are</a:t>
            </a:r>
            <a:r>
              <a:rPr lang="fi-FI" sz="2600" dirty="0"/>
              <a:t> </a:t>
            </a:r>
            <a:r>
              <a:rPr lang="fi-FI" sz="2600" dirty="0" err="1"/>
              <a:t>customary</a:t>
            </a:r>
            <a:r>
              <a:rPr lang="fi-FI" sz="2600" dirty="0"/>
              <a:t> to </a:t>
            </a:r>
            <a:r>
              <a:rPr lang="fi-FI" sz="2600" dirty="0" err="1"/>
              <a:t>which</a:t>
            </a:r>
            <a:r>
              <a:rPr lang="fi-FI" sz="2600" dirty="0"/>
              <a:t> </a:t>
            </a:r>
            <a:r>
              <a:rPr lang="fi-FI" sz="2600" dirty="0" err="1"/>
              <a:t>they</a:t>
            </a:r>
            <a:r>
              <a:rPr lang="fi-FI" sz="2600" dirty="0"/>
              <a:t> </a:t>
            </a:r>
            <a:r>
              <a:rPr lang="fi-FI" sz="2600" dirty="0" err="1"/>
              <a:t>belong</a:t>
            </a:r>
            <a:r>
              <a:rPr lang="fi-FI" sz="2600" dirty="0"/>
              <a:t>: </a:t>
            </a:r>
            <a:r>
              <a:rPr lang="fi-FI" sz="2600" dirty="0" err="1"/>
              <a:t>poverty</a:t>
            </a:r>
            <a:r>
              <a:rPr lang="fi-FI" sz="2600" dirty="0"/>
              <a:t> is a </a:t>
            </a:r>
            <a:r>
              <a:rPr lang="fi-FI" sz="2600" dirty="0" err="1"/>
              <a:t>social</a:t>
            </a:r>
            <a:r>
              <a:rPr lang="fi-FI" sz="2600" dirty="0"/>
              <a:t> </a:t>
            </a:r>
            <a:r>
              <a:rPr lang="fi-FI" sz="2600" dirty="0" err="1"/>
              <a:t>phenomenon</a:t>
            </a:r>
            <a:r>
              <a:rPr lang="fi-FI" sz="2600" dirty="0"/>
              <a:t>, </a:t>
            </a:r>
            <a:r>
              <a:rPr lang="fi-FI" sz="2600" dirty="0" err="1"/>
              <a:t>based</a:t>
            </a:r>
            <a:r>
              <a:rPr lang="fi-FI" sz="2600" dirty="0"/>
              <a:t> on </a:t>
            </a:r>
            <a:r>
              <a:rPr lang="fi-FI" sz="2600" dirty="0" err="1"/>
              <a:t>people´s</a:t>
            </a:r>
            <a:r>
              <a:rPr lang="fi-FI" sz="2600" dirty="0"/>
              <a:t> </a:t>
            </a:r>
            <a:r>
              <a:rPr lang="fi-FI" sz="2600" dirty="0" err="1"/>
              <a:t>relative</a:t>
            </a:r>
            <a:r>
              <a:rPr lang="fi-FI" sz="2600" dirty="0"/>
              <a:t> position in </a:t>
            </a:r>
            <a:r>
              <a:rPr lang="fi-FI" sz="2600" dirty="0" err="1"/>
              <a:t>the</a:t>
            </a:r>
            <a:r>
              <a:rPr lang="fi-FI" sz="2600" dirty="0"/>
              <a:t> </a:t>
            </a:r>
            <a:r>
              <a:rPr lang="fi-FI" sz="2600" dirty="0" err="1"/>
              <a:t>social</a:t>
            </a:r>
            <a:r>
              <a:rPr lang="fi-FI" sz="2600" dirty="0"/>
              <a:t> </a:t>
            </a:r>
            <a:r>
              <a:rPr lang="fi-FI" sz="2600" dirty="0" err="1"/>
              <a:t>order</a:t>
            </a:r>
            <a:endParaRPr lang="fi-FI" sz="2600" dirty="0"/>
          </a:p>
          <a:p>
            <a:endParaRPr lang="fi-FI" sz="2600" dirty="0"/>
          </a:p>
        </p:txBody>
      </p:sp>
    </p:spTree>
    <p:extLst>
      <p:ext uri="{BB962C8B-B14F-4D97-AF65-F5344CB8AC3E}">
        <p14:creationId xmlns:p14="http://schemas.microsoft.com/office/powerpoint/2010/main" val="364537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3EF1B9E-4DBD-0300-9B88-3C8BF26A1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fi-FI" dirty="0" err="1">
                <a:solidFill>
                  <a:srgbClr val="FFFFFF"/>
                </a:solidFill>
              </a:rPr>
              <a:t>Poverty</a:t>
            </a:r>
            <a:r>
              <a:rPr lang="fi-FI" dirty="0">
                <a:solidFill>
                  <a:srgbClr val="FFFFFF"/>
                </a:solidFill>
              </a:rPr>
              <a:t> </a:t>
            </a:r>
            <a:r>
              <a:rPr lang="fi-FI" dirty="0" err="1">
                <a:solidFill>
                  <a:srgbClr val="FFFFFF"/>
                </a:solidFill>
              </a:rPr>
              <a:t>LIne</a:t>
            </a:r>
            <a:endParaRPr lang="fi-FI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2502B6-6D6D-5716-48E9-1A5F33554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 lnSpcReduction="10000"/>
          </a:bodyPr>
          <a:lstStyle/>
          <a:p>
            <a:r>
              <a:rPr lang="fi-FI" dirty="0"/>
              <a:t>EU and OECD: an </a:t>
            </a:r>
            <a:r>
              <a:rPr lang="fi-FI" dirty="0" err="1"/>
              <a:t>income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is 50 per </a:t>
            </a:r>
            <a:r>
              <a:rPr lang="fi-FI" dirty="0" err="1"/>
              <a:t>cent</a:t>
            </a:r>
            <a:r>
              <a:rPr lang="fi-FI" dirty="0"/>
              <a:t> </a:t>
            </a:r>
            <a:r>
              <a:rPr lang="fi-FI" dirty="0" err="1"/>
              <a:t>less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median </a:t>
            </a:r>
            <a:r>
              <a:rPr lang="fi-FI" dirty="0" err="1"/>
              <a:t>household</a:t>
            </a:r>
            <a:endParaRPr lang="fi-FI" dirty="0"/>
          </a:p>
          <a:p>
            <a:r>
              <a:rPr lang="fi-FI" dirty="0" err="1"/>
              <a:t>Poverty</a:t>
            </a:r>
            <a:r>
              <a:rPr lang="fi-FI" dirty="0"/>
              <a:t> and </a:t>
            </a:r>
            <a:r>
              <a:rPr lang="fi-FI" dirty="0" err="1"/>
              <a:t>inequality</a:t>
            </a:r>
            <a:r>
              <a:rPr lang="fi-FI" dirty="0"/>
              <a:t>:  </a:t>
            </a:r>
            <a:r>
              <a:rPr lang="fi-FI" dirty="0" err="1"/>
              <a:t>redistribution</a:t>
            </a:r>
            <a:r>
              <a:rPr lang="fi-FI" dirty="0"/>
              <a:t> of </a:t>
            </a:r>
            <a:r>
              <a:rPr lang="fi-FI" dirty="0" err="1"/>
              <a:t>wealth</a:t>
            </a:r>
            <a:r>
              <a:rPr lang="fi-FI" dirty="0"/>
              <a:t> is </a:t>
            </a:r>
            <a:r>
              <a:rPr lang="fi-FI" dirty="0" err="1"/>
              <a:t>required</a:t>
            </a:r>
            <a:r>
              <a:rPr lang="fi-FI" dirty="0"/>
              <a:t>? </a:t>
            </a:r>
          </a:p>
          <a:p>
            <a:r>
              <a:rPr lang="fi-FI" dirty="0"/>
              <a:t>1.25 </a:t>
            </a:r>
            <a:r>
              <a:rPr lang="fi-FI" dirty="0" err="1"/>
              <a:t>dollars</a:t>
            </a:r>
            <a:r>
              <a:rPr lang="fi-FI" dirty="0"/>
              <a:t> per </a:t>
            </a:r>
            <a:r>
              <a:rPr lang="fi-FI" dirty="0" err="1"/>
              <a:t>day</a:t>
            </a:r>
            <a:endParaRPr lang="fi-FI" dirty="0"/>
          </a:p>
          <a:p>
            <a:r>
              <a:rPr lang="fi-FI" dirty="0" err="1"/>
              <a:t>Purchasing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parity</a:t>
            </a:r>
            <a:r>
              <a:rPr lang="fi-FI" dirty="0"/>
              <a:t>: </a:t>
            </a:r>
            <a:r>
              <a:rPr lang="fi-FI" dirty="0" err="1"/>
              <a:t>takes</a:t>
            </a:r>
            <a:r>
              <a:rPr lang="fi-FI" dirty="0"/>
              <a:t> </a:t>
            </a:r>
            <a:r>
              <a:rPr lang="fi-FI" dirty="0" err="1"/>
              <a:t>account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relative</a:t>
            </a:r>
            <a:r>
              <a:rPr lang="fi-FI" dirty="0"/>
              <a:t> </a:t>
            </a:r>
            <a:r>
              <a:rPr lang="fi-FI" dirty="0" err="1"/>
              <a:t>costs</a:t>
            </a:r>
            <a:r>
              <a:rPr lang="fi-FI" dirty="0"/>
              <a:t> of </a:t>
            </a:r>
            <a:r>
              <a:rPr lang="fi-FI" dirty="0" err="1"/>
              <a:t>living</a:t>
            </a:r>
            <a:r>
              <a:rPr lang="fi-FI" dirty="0"/>
              <a:t>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inflation</a:t>
            </a:r>
            <a:r>
              <a:rPr lang="fi-FI" dirty="0"/>
              <a:t> </a:t>
            </a:r>
            <a:r>
              <a:rPr lang="fi-FI" dirty="0" err="1"/>
              <a:t>rates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6584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2C9B6A8-34EB-10E2-BC91-9F3B0DBD0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i-FI" sz="3700">
                <a:solidFill>
                  <a:srgbClr val="FFFFFF"/>
                </a:solidFill>
              </a:rPr>
              <a:t>Deconstructing poverty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5D4D76-FDDD-4648-D718-D045C5098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i-FI" dirty="0" err="1"/>
              <a:t>Poors</a:t>
            </a:r>
            <a:r>
              <a:rPr lang="fi-FI" dirty="0"/>
              <a:t>- </a:t>
            </a:r>
            <a:r>
              <a:rPr lang="fi-FI" dirty="0" err="1"/>
              <a:t>victims</a:t>
            </a:r>
            <a:r>
              <a:rPr lang="fi-FI" dirty="0"/>
              <a:t> of </a:t>
            </a:r>
            <a:r>
              <a:rPr lang="fi-FI" dirty="0" err="1"/>
              <a:t>somer</a:t>
            </a:r>
            <a:r>
              <a:rPr lang="fi-FI" dirty="0"/>
              <a:t> </a:t>
            </a:r>
            <a:r>
              <a:rPr lang="fi-FI" dirty="0" err="1"/>
              <a:t>form</a:t>
            </a:r>
            <a:r>
              <a:rPr lang="fi-FI" dirty="0"/>
              <a:t> of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injustice</a:t>
            </a:r>
            <a:r>
              <a:rPr lang="fi-FI" dirty="0"/>
              <a:t>?</a:t>
            </a:r>
          </a:p>
          <a:p>
            <a:r>
              <a:rPr lang="fi-FI" dirty="0" err="1"/>
              <a:t>Poverty</a:t>
            </a:r>
            <a:r>
              <a:rPr lang="fi-FI" dirty="0"/>
              <a:t>- </a:t>
            </a:r>
            <a:r>
              <a:rPr lang="fi-FI" dirty="0" err="1"/>
              <a:t>something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happens</a:t>
            </a:r>
            <a:r>
              <a:rPr lang="fi-FI" dirty="0"/>
              <a:t> to </a:t>
            </a:r>
            <a:r>
              <a:rPr lang="fi-FI" dirty="0" err="1"/>
              <a:t>people</a:t>
            </a:r>
            <a:r>
              <a:rPr lang="fi-FI" dirty="0"/>
              <a:t> </a:t>
            </a:r>
          </a:p>
          <a:p>
            <a:r>
              <a:rPr lang="fi-FI" dirty="0" err="1"/>
              <a:t>Poverty-something</a:t>
            </a:r>
            <a:r>
              <a:rPr lang="fi-FI" dirty="0"/>
              <a:t> </a:t>
            </a:r>
            <a:r>
              <a:rPr lang="fi-FI" dirty="0" err="1"/>
              <a:t>bad</a:t>
            </a:r>
            <a:r>
              <a:rPr lang="fi-FI" dirty="0"/>
              <a:t>, </a:t>
            </a:r>
            <a:r>
              <a:rPr lang="fi-FI" dirty="0" err="1"/>
              <a:t>laziness</a:t>
            </a:r>
            <a:r>
              <a:rPr lang="fi-FI" dirty="0"/>
              <a:t> and </a:t>
            </a:r>
            <a:r>
              <a:rPr lang="fi-FI" dirty="0" err="1"/>
              <a:t>personal</a:t>
            </a:r>
            <a:r>
              <a:rPr lang="fi-FI" dirty="0"/>
              <a:t> </a:t>
            </a:r>
            <a:r>
              <a:rPr lang="fi-FI" dirty="0" err="1"/>
              <a:t>failings</a:t>
            </a:r>
            <a:r>
              <a:rPr lang="fi-FI" dirty="0"/>
              <a:t>, </a:t>
            </a:r>
            <a:r>
              <a:rPr lang="fi-FI" dirty="0" err="1"/>
              <a:t>underserving</a:t>
            </a:r>
            <a:r>
              <a:rPr lang="fi-FI" dirty="0"/>
              <a:t>?</a:t>
            </a:r>
          </a:p>
          <a:p>
            <a:r>
              <a:rPr lang="fi-FI" dirty="0" err="1"/>
              <a:t>Wealth</a:t>
            </a:r>
            <a:r>
              <a:rPr lang="fi-FI" dirty="0"/>
              <a:t> – </a:t>
            </a:r>
            <a:r>
              <a:rPr lang="fi-FI" dirty="0" err="1"/>
              <a:t>something</a:t>
            </a:r>
            <a:r>
              <a:rPr lang="fi-FI" dirty="0"/>
              <a:t> </a:t>
            </a:r>
            <a:r>
              <a:rPr lang="fi-FI" dirty="0" err="1"/>
              <a:t>good</a:t>
            </a:r>
            <a:r>
              <a:rPr lang="fi-FI" dirty="0"/>
              <a:t>- </a:t>
            </a:r>
            <a:r>
              <a:rPr lang="fi-FI" dirty="0" err="1"/>
              <a:t>linked</a:t>
            </a:r>
            <a:r>
              <a:rPr lang="fi-FI" dirty="0"/>
              <a:t> to </a:t>
            </a:r>
            <a:r>
              <a:rPr lang="fi-FI" dirty="0" err="1"/>
              <a:t>hard</a:t>
            </a:r>
            <a:r>
              <a:rPr lang="fi-FI" dirty="0"/>
              <a:t> </a:t>
            </a:r>
            <a:r>
              <a:rPr lang="fi-FI" dirty="0" err="1"/>
              <a:t>work</a:t>
            </a:r>
            <a:endParaRPr lang="fi-FI" dirty="0"/>
          </a:p>
          <a:p>
            <a:r>
              <a:rPr lang="fi-FI" dirty="0" err="1"/>
              <a:t>Voluntary</a:t>
            </a:r>
            <a:r>
              <a:rPr lang="fi-FI" dirty="0"/>
              <a:t> </a:t>
            </a:r>
            <a:r>
              <a:rPr lang="fi-FI" dirty="0" err="1"/>
              <a:t>poverty</a:t>
            </a:r>
            <a:r>
              <a:rPr lang="fi-FI" dirty="0"/>
              <a:t>? </a:t>
            </a:r>
          </a:p>
          <a:p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opinions</a:t>
            </a:r>
            <a:r>
              <a:rPr lang="fi-FI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2986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F7F0CF-9E00-33FA-A965-76086CCC9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Approaches</a:t>
            </a:r>
            <a:r>
              <a:rPr lang="fi-FI" dirty="0"/>
              <a:t> to </a:t>
            </a:r>
            <a:r>
              <a:rPr lang="fi-FI" dirty="0" err="1"/>
              <a:t>development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B80FD0-A231-5EA3-9ABC-D8B3A9A45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Realist</a:t>
            </a:r>
            <a:r>
              <a:rPr lang="fi-FI" dirty="0"/>
              <a:t> </a:t>
            </a:r>
            <a:r>
              <a:rPr lang="fi-FI" dirty="0" err="1"/>
              <a:t>view</a:t>
            </a:r>
            <a:r>
              <a:rPr lang="fi-FI" dirty="0"/>
              <a:t>: </a:t>
            </a:r>
            <a:r>
              <a:rPr lang="fi-FI" dirty="0" err="1"/>
              <a:t>mercantilism</a:t>
            </a:r>
            <a:r>
              <a:rPr lang="fi-FI" dirty="0"/>
              <a:t>-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interplay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</a:t>
            </a:r>
            <a:r>
              <a:rPr lang="fi-FI" dirty="0" err="1"/>
              <a:t>ecnomics</a:t>
            </a:r>
            <a:r>
              <a:rPr lang="fi-FI" dirty="0"/>
              <a:t> and </a:t>
            </a:r>
            <a:r>
              <a:rPr lang="fi-FI" dirty="0" err="1"/>
              <a:t>politics</a:t>
            </a:r>
            <a:r>
              <a:rPr lang="fi-FI" dirty="0"/>
              <a:t>, </a:t>
            </a:r>
            <a:r>
              <a:rPr lang="fi-FI" dirty="0" err="1"/>
              <a:t>sceptical</a:t>
            </a:r>
            <a:r>
              <a:rPr lang="fi-FI" dirty="0"/>
              <a:t> of </a:t>
            </a:r>
            <a:r>
              <a:rPr lang="fi-FI" dirty="0" err="1"/>
              <a:t>liberal</a:t>
            </a:r>
            <a:r>
              <a:rPr lang="fi-FI" dirty="0"/>
              <a:t> </a:t>
            </a:r>
            <a:r>
              <a:rPr lang="fi-FI" dirty="0" err="1"/>
              <a:t>claims</a:t>
            </a:r>
            <a:r>
              <a:rPr lang="fi-FI" dirty="0"/>
              <a:t> , </a:t>
            </a:r>
            <a:r>
              <a:rPr lang="fi-FI" dirty="0" err="1"/>
              <a:t>markets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managed</a:t>
            </a:r>
            <a:endParaRPr lang="fi-FI" dirty="0"/>
          </a:p>
          <a:p>
            <a:r>
              <a:rPr lang="fi-FI" dirty="0" err="1"/>
              <a:t>Liberal</a:t>
            </a:r>
            <a:r>
              <a:rPr lang="fi-FI" dirty="0"/>
              <a:t> </a:t>
            </a:r>
            <a:r>
              <a:rPr lang="fi-FI" dirty="0" err="1"/>
              <a:t>view</a:t>
            </a:r>
            <a:r>
              <a:rPr lang="fi-FI" dirty="0"/>
              <a:t>: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liberalism</a:t>
            </a:r>
            <a:r>
              <a:rPr lang="fi-FI" dirty="0"/>
              <a:t>: </a:t>
            </a:r>
            <a:r>
              <a:rPr lang="fi-FI" dirty="0" err="1"/>
              <a:t>laissez-faire</a:t>
            </a:r>
            <a:r>
              <a:rPr lang="fi-FI" dirty="0"/>
              <a:t>; </a:t>
            </a:r>
            <a:r>
              <a:rPr lang="fi-FI" dirty="0" err="1"/>
              <a:t>human</a:t>
            </a:r>
            <a:r>
              <a:rPr lang="fi-FI" dirty="0"/>
              <a:t> </a:t>
            </a:r>
            <a:r>
              <a:rPr lang="fi-FI" dirty="0" err="1"/>
              <a:t>beings</a:t>
            </a:r>
            <a:r>
              <a:rPr lang="fi-FI" dirty="0"/>
              <a:t> </a:t>
            </a:r>
            <a:r>
              <a:rPr lang="fi-FI" dirty="0" err="1"/>
              <a:t>motivated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desire</a:t>
            </a:r>
            <a:r>
              <a:rPr lang="fi-FI" dirty="0"/>
              <a:t> for </a:t>
            </a:r>
            <a:r>
              <a:rPr lang="fi-FI" dirty="0" err="1"/>
              <a:t>material</a:t>
            </a:r>
            <a:r>
              <a:rPr lang="fi-FI" dirty="0"/>
              <a:t> </a:t>
            </a:r>
            <a:r>
              <a:rPr lang="fi-FI" dirty="0" err="1"/>
              <a:t>consumption</a:t>
            </a:r>
            <a:r>
              <a:rPr lang="fi-FI" dirty="0"/>
              <a:t>. Market </a:t>
            </a:r>
            <a:r>
              <a:rPr lang="fi-FI" dirty="0" err="1"/>
              <a:t>operates</a:t>
            </a:r>
            <a:r>
              <a:rPr lang="fi-FI" dirty="0"/>
              <a:t> </a:t>
            </a:r>
            <a:r>
              <a:rPr lang="fi-FI" dirty="0" err="1"/>
              <a:t>according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wishes</a:t>
            </a:r>
            <a:r>
              <a:rPr lang="fi-FI" dirty="0"/>
              <a:t> and </a:t>
            </a:r>
            <a:r>
              <a:rPr lang="fi-FI" dirty="0" err="1"/>
              <a:t>decisions</a:t>
            </a:r>
            <a:r>
              <a:rPr lang="fi-FI" dirty="0"/>
              <a:t> of </a:t>
            </a:r>
            <a:r>
              <a:rPr lang="fi-FI" dirty="0" err="1"/>
              <a:t>free</a:t>
            </a:r>
            <a:r>
              <a:rPr lang="fi-FI" dirty="0"/>
              <a:t> </a:t>
            </a:r>
            <a:r>
              <a:rPr lang="fi-FI" dirty="0" err="1"/>
              <a:t>individuals</a:t>
            </a:r>
            <a:r>
              <a:rPr lang="fi-FI" dirty="0"/>
              <a:t>. </a:t>
            </a:r>
          </a:p>
          <a:p>
            <a:pPr marL="0" indent="0">
              <a:buNone/>
            </a:pPr>
            <a:r>
              <a:rPr lang="fi-FI" dirty="0"/>
              <a:t>	* </a:t>
            </a:r>
            <a:r>
              <a:rPr lang="fi-FI" dirty="0" err="1"/>
              <a:t>Development</a:t>
            </a:r>
            <a:r>
              <a:rPr lang="fi-FI" dirty="0"/>
              <a:t> </a:t>
            </a:r>
            <a:r>
              <a:rPr lang="fi-FI" dirty="0" err="1"/>
              <a:t>failures</a:t>
            </a:r>
            <a:r>
              <a:rPr lang="fi-FI" dirty="0"/>
              <a:t> </a:t>
            </a:r>
            <a:r>
              <a:rPr lang="fi-FI" dirty="0" err="1"/>
              <a:t>because</a:t>
            </a:r>
            <a:r>
              <a:rPr lang="fi-FI" dirty="0"/>
              <a:t> of </a:t>
            </a:r>
            <a:r>
              <a:rPr lang="fi-FI" dirty="0" err="1"/>
              <a:t>society´s</a:t>
            </a:r>
            <a:r>
              <a:rPr lang="fi-FI" dirty="0"/>
              <a:t> </a:t>
            </a:r>
            <a:r>
              <a:rPr lang="fi-FI" dirty="0" err="1"/>
              <a:t>internal</a:t>
            </a:r>
            <a:r>
              <a:rPr lang="fi-FI" dirty="0"/>
              <a:t> </a:t>
            </a:r>
            <a:r>
              <a:rPr lang="fi-FI" dirty="0" err="1"/>
              <a:t>factors</a:t>
            </a:r>
            <a:r>
              <a:rPr lang="fi-FI" dirty="0"/>
              <a:t> ( </a:t>
            </a:r>
            <a:r>
              <a:rPr lang="fi-FI" dirty="0" err="1"/>
              <a:t>religion</a:t>
            </a:r>
            <a:r>
              <a:rPr lang="fi-FI" dirty="0"/>
              <a:t>, culture, </a:t>
            </a:r>
            <a:r>
              <a:rPr lang="fi-FI" dirty="0" err="1"/>
              <a:t>political</a:t>
            </a:r>
            <a:r>
              <a:rPr lang="fi-FI" dirty="0"/>
              <a:t> </a:t>
            </a:r>
            <a:r>
              <a:rPr lang="fi-FI" dirty="0" err="1"/>
              <a:t>system</a:t>
            </a:r>
            <a:r>
              <a:rPr lang="fi-FI" dirty="0"/>
              <a:t>, </a:t>
            </a:r>
            <a:r>
              <a:rPr lang="fi-FI" dirty="0" err="1"/>
              <a:t>level</a:t>
            </a:r>
            <a:r>
              <a:rPr lang="fi-FI" dirty="0"/>
              <a:t> of </a:t>
            </a:r>
            <a:r>
              <a:rPr lang="fi-FI" dirty="0" err="1"/>
              <a:t>corruption</a:t>
            </a:r>
            <a:r>
              <a:rPr lang="fi-FI" dirty="0"/>
              <a:t> </a:t>
            </a:r>
            <a:r>
              <a:rPr lang="fi-FI" dirty="0" err="1"/>
              <a:t>etc</a:t>
            </a:r>
            <a:r>
              <a:rPr lang="fi-FI" dirty="0"/>
              <a:t>)</a:t>
            </a:r>
          </a:p>
          <a:p>
            <a:pPr marL="0" indent="0">
              <a:buNone/>
            </a:pPr>
            <a:r>
              <a:rPr lang="fi-FI" dirty="0"/>
              <a:t>	* market </a:t>
            </a:r>
            <a:r>
              <a:rPr lang="fi-FI" dirty="0" err="1"/>
              <a:t>reform</a:t>
            </a:r>
            <a:r>
              <a:rPr lang="fi-FI" dirty="0"/>
              <a:t> to </a:t>
            </a:r>
            <a:r>
              <a:rPr lang="fi-FI" dirty="0" err="1"/>
              <a:t>overcome</a:t>
            </a:r>
            <a:r>
              <a:rPr lang="fi-FI" dirty="0"/>
              <a:t>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obstacles</a:t>
            </a:r>
            <a:r>
              <a:rPr lang="fi-FI" dirty="0"/>
              <a:t> ( </a:t>
            </a:r>
            <a:r>
              <a:rPr lang="fi-FI" dirty="0" err="1"/>
              <a:t>privatization</a:t>
            </a:r>
            <a:r>
              <a:rPr lang="fi-FI" dirty="0"/>
              <a:t>, </a:t>
            </a:r>
            <a:r>
              <a:rPr lang="fi-FI" dirty="0" err="1"/>
              <a:t>tax</a:t>
            </a:r>
            <a:r>
              <a:rPr lang="fi-FI" dirty="0"/>
              <a:t> </a:t>
            </a:r>
            <a:r>
              <a:rPr lang="fi-FI" dirty="0" err="1"/>
              <a:t>reforms</a:t>
            </a:r>
            <a:r>
              <a:rPr lang="fi-FI" dirty="0"/>
              <a:t>,  </a:t>
            </a:r>
            <a:r>
              <a:rPr lang="fi-FI" dirty="0" err="1"/>
              <a:t>free</a:t>
            </a:r>
            <a:r>
              <a:rPr lang="fi-FI" dirty="0"/>
              <a:t> </a:t>
            </a:r>
            <a:r>
              <a:rPr lang="fi-FI" dirty="0" err="1"/>
              <a:t>trade</a:t>
            </a:r>
            <a:r>
              <a:rPr lang="fi-FI" dirty="0"/>
              <a:t> and open </a:t>
            </a:r>
            <a:r>
              <a:rPr lang="fi-FI" dirty="0" err="1"/>
              <a:t>ecomony</a:t>
            </a:r>
            <a:r>
              <a:rPr lang="fi-FI" dirty="0"/>
              <a:t>- </a:t>
            </a:r>
            <a:r>
              <a:rPr lang="fi-FI" dirty="0" err="1"/>
              <a:t>global</a:t>
            </a:r>
            <a:r>
              <a:rPr lang="fi-FI" dirty="0"/>
              <a:t> </a:t>
            </a:r>
            <a:r>
              <a:rPr lang="fi-FI" dirty="0" err="1"/>
              <a:t>economy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882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6BDB95-929D-34C0-1D64-3BB36477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Approaches</a:t>
            </a:r>
            <a:r>
              <a:rPr lang="fi-FI" dirty="0"/>
              <a:t> to </a:t>
            </a:r>
            <a:r>
              <a:rPr lang="fi-FI" dirty="0" err="1"/>
              <a:t>development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511D68-2005-3AF0-C1FD-D191A3173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Critical </a:t>
            </a:r>
            <a:r>
              <a:rPr lang="fi-FI" dirty="0" err="1"/>
              <a:t>views</a:t>
            </a:r>
            <a:r>
              <a:rPr lang="fi-FI" dirty="0"/>
              <a:t>: </a:t>
            </a:r>
            <a:r>
              <a:rPr lang="fi-FI" dirty="0" err="1"/>
              <a:t>Neo-</a:t>
            </a:r>
            <a:r>
              <a:rPr lang="fi-FI" dirty="0"/>
              <a:t> </a:t>
            </a:r>
            <a:r>
              <a:rPr lang="fi-FI" dirty="0" err="1"/>
              <a:t>marxist</a:t>
            </a:r>
            <a:r>
              <a:rPr lang="fi-FI" dirty="0"/>
              <a:t> </a:t>
            </a:r>
            <a:r>
              <a:rPr lang="fi-FI" dirty="0" err="1"/>
              <a:t>approach</a:t>
            </a:r>
            <a:r>
              <a:rPr lang="fi-FI" dirty="0"/>
              <a:t>,  </a:t>
            </a:r>
            <a:r>
              <a:rPr lang="fi-FI" dirty="0" err="1"/>
              <a:t>Dependency</a:t>
            </a:r>
            <a:r>
              <a:rPr lang="fi-FI" dirty="0"/>
              <a:t> </a:t>
            </a:r>
            <a:r>
              <a:rPr lang="fi-FI" dirty="0" err="1"/>
              <a:t>theory</a:t>
            </a:r>
            <a:r>
              <a:rPr lang="fi-FI" dirty="0"/>
              <a:t>, </a:t>
            </a:r>
            <a:r>
              <a:rPr lang="fi-FI" dirty="0" err="1"/>
              <a:t>Ecological</a:t>
            </a:r>
            <a:r>
              <a:rPr lang="fi-FI" dirty="0"/>
              <a:t> </a:t>
            </a:r>
            <a:r>
              <a:rPr lang="fi-FI" dirty="0" err="1"/>
              <a:t>cost</a:t>
            </a:r>
            <a:r>
              <a:rPr lang="fi-FI" dirty="0"/>
              <a:t> – </a:t>
            </a:r>
            <a:r>
              <a:rPr lang="fi-FI" dirty="0" err="1"/>
              <a:t>healthy</a:t>
            </a:r>
            <a:r>
              <a:rPr lang="fi-FI" dirty="0"/>
              <a:t> </a:t>
            </a:r>
            <a:r>
              <a:rPr lang="fi-FI" dirty="0" err="1"/>
              <a:t>environment-</a:t>
            </a:r>
            <a:r>
              <a:rPr lang="fi-FI" dirty="0"/>
              <a:t> </a:t>
            </a:r>
            <a:r>
              <a:rPr lang="fi-FI" dirty="0" err="1"/>
              <a:t>sustainable</a:t>
            </a:r>
            <a:r>
              <a:rPr lang="fi-FI" dirty="0"/>
              <a:t> </a:t>
            </a:r>
            <a:r>
              <a:rPr lang="fi-FI" dirty="0" err="1"/>
              <a:t>development</a:t>
            </a:r>
            <a:r>
              <a:rPr lang="fi-FI" dirty="0"/>
              <a:t>- </a:t>
            </a:r>
            <a:r>
              <a:rPr lang="fi-FI" dirty="0" err="1"/>
              <a:t>Capability</a:t>
            </a:r>
            <a:r>
              <a:rPr lang="fi-FI" dirty="0"/>
              <a:t> </a:t>
            </a:r>
            <a:r>
              <a:rPr lang="fi-FI" dirty="0" err="1"/>
              <a:t>theory</a:t>
            </a:r>
            <a:r>
              <a:rPr lang="fi-FI" dirty="0"/>
              <a:t>,  </a:t>
            </a:r>
            <a:r>
              <a:rPr lang="fi-FI" dirty="0" err="1"/>
              <a:t>Feminism</a:t>
            </a:r>
            <a:r>
              <a:rPr lang="fi-FI" dirty="0"/>
              <a:t>- </a:t>
            </a:r>
            <a:r>
              <a:rPr lang="fi-FI" dirty="0" err="1"/>
              <a:t>gender</a:t>
            </a:r>
            <a:r>
              <a:rPr lang="fi-FI" dirty="0"/>
              <a:t> </a:t>
            </a:r>
            <a:r>
              <a:rPr lang="fi-FI" dirty="0" err="1"/>
              <a:t>equality</a:t>
            </a:r>
            <a:r>
              <a:rPr lang="fi-FI" dirty="0"/>
              <a:t>, post-</a:t>
            </a:r>
            <a:r>
              <a:rPr lang="fi-FI" dirty="0" err="1"/>
              <a:t>development</a:t>
            </a:r>
            <a:r>
              <a:rPr lang="fi-FI" dirty="0"/>
              <a:t>-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society´s</a:t>
            </a:r>
            <a:r>
              <a:rPr lang="fi-FI" dirty="0"/>
              <a:t> </a:t>
            </a:r>
            <a:r>
              <a:rPr lang="fi-FI" dirty="0" err="1"/>
              <a:t>own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of </a:t>
            </a:r>
            <a:r>
              <a:rPr lang="fi-FI" dirty="0" err="1"/>
              <a:t>economic</a:t>
            </a:r>
            <a:r>
              <a:rPr lang="fi-FI" dirty="0"/>
              <a:t> and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progress</a:t>
            </a:r>
            <a:r>
              <a:rPr lang="fi-FI" dirty="0"/>
              <a:t>, </a:t>
            </a:r>
            <a:r>
              <a:rPr lang="fi-FI" dirty="0" err="1"/>
              <a:t>which</a:t>
            </a:r>
            <a:r>
              <a:rPr lang="fi-FI" dirty="0"/>
              <a:t> is </a:t>
            </a:r>
            <a:r>
              <a:rPr lang="fi-FI" dirty="0" err="1"/>
              <a:t>based</a:t>
            </a:r>
            <a:r>
              <a:rPr lang="fi-FI" dirty="0"/>
              <a:t> on </a:t>
            </a:r>
            <a:r>
              <a:rPr lang="fi-FI" dirty="0" err="1"/>
              <a:t>cultural</a:t>
            </a:r>
            <a:r>
              <a:rPr lang="fi-FI" dirty="0"/>
              <a:t> </a:t>
            </a:r>
            <a:r>
              <a:rPr lang="fi-FI" dirty="0" err="1"/>
              <a:t>heritage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society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998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EA7802-45B6-5522-B600-15F2E2AF8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Alternative</a:t>
            </a:r>
            <a:r>
              <a:rPr lang="fi-FI" dirty="0"/>
              <a:t> </a:t>
            </a:r>
            <a:r>
              <a:rPr lang="fi-FI" dirty="0" err="1"/>
              <a:t>view</a:t>
            </a:r>
            <a:r>
              <a:rPr lang="fi-FI" dirty="0"/>
              <a:t> of </a:t>
            </a:r>
            <a:r>
              <a:rPr lang="fi-FI" dirty="0" err="1"/>
              <a:t>development</a:t>
            </a:r>
            <a:r>
              <a:rPr lang="fi-FI" dirty="0"/>
              <a:t> and </a:t>
            </a:r>
            <a:r>
              <a:rPr lang="fi-FI" dirty="0" err="1"/>
              <a:t>poverty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F3FDBE-FBC2-5BDF-5BFD-9926AFE53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 a </a:t>
            </a:r>
            <a:r>
              <a:rPr lang="fi-FI" dirty="0" err="1"/>
              <a:t>humanistic</a:t>
            </a:r>
            <a:r>
              <a:rPr lang="fi-FI" dirty="0"/>
              <a:t> </a:t>
            </a:r>
            <a:r>
              <a:rPr lang="fi-FI" dirty="0" err="1"/>
              <a:t>view</a:t>
            </a:r>
            <a:r>
              <a:rPr lang="fi-FI" dirty="0"/>
              <a:t> of </a:t>
            </a:r>
            <a:r>
              <a:rPr lang="fi-FI" dirty="0" err="1"/>
              <a:t>poverty</a:t>
            </a:r>
            <a:r>
              <a:rPr lang="fi-FI" dirty="0"/>
              <a:t>- </a:t>
            </a:r>
            <a:r>
              <a:rPr lang="fi-FI" dirty="0" err="1"/>
              <a:t>opportunity</a:t>
            </a:r>
            <a:r>
              <a:rPr lang="fi-FI" dirty="0"/>
              <a:t>, </a:t>
            </a:r>
            <a:r>
              <a:rPr lang="fi-FI" dirty="0" err="1"/>
              <a:t>freedom</a:t>
            </a:r>
            <a:r>
              <a:rPr lang="fi-FI" dirty="0"/>
              <a:t> and </a:t>
            </a:r>
            <a:r>
              <a:rPr lang="fi-FI" dirty="0" err="1"/>
              <a:t>empoverment</a:t>
            </a:r>
            <a:r>
              <a:rPr lang="fi-FI" dirty="0"/>
              <a:t> ( </a:t>
            </a:r>
            <a:r>
              <a:rPr lang="fi-FI" dirty="0" err="1"/>
              <a:t>meeting</a:t>
            </a:r>
            <a:r>
              <a:rPr lang="fi-FI" dirty="0"/>
              <a:t> </a:t>
            </a:r>
            <a:r>
              <a:rPr lang="fi-FI" dirty="0" err="1"/>
              <a:t>material</a:t>
            </a:r>
            <a:r>
              <a:rPr lang="fi-FI" dirty="0"/>
              <a:t> and </a:t>
            </a:r>
            <a:r>
              <a:rPr lang="fi-FI" dirty="0" err="1"/>
              <a:t>non</a:t>
            </a:r>
            <a:r>
              <a:rPr lang="fi-FI" dirty="0"/>
              <a:t> </a:t>
            </a:r>
            <a:r>
              <a:rPr lang="fi-FI" dirty="0" err="1"/>
              <a:t>material</a:t>
            </a:r>
            <a:r>
              <a:rPr lang="fi-FI" dirty="0"/>
              <a:t> </a:t>
            </a:r>
            <a:r>
              <a:rPr lang="fi-FI" dirty="0" err="1"/>
              <a:t>needs</a:t>
            </a:r>
            <a:r>
              <a:rPr lang="fi-FI" dirty="0"/>
              <a:t>)</a:t>
            </a:r>
          </a:p>
          <a:p>
            <a:r>
              <a:rPr lang="fi-FI" dirty="0" err="1"/>
              <a:t>Self-reliance</a:t>
            </a:r>
            <a:r>
              <a:rPr lang="fi-FI" dirty="0"/>
              <a:t>-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reliance</a:t>
            </a:r>
            <a:r>
              <a:rPr lang="fi-FI" dirty="0"/>
              <a:t> on </a:t>
            </a:r>
            <a:r>
              <a:rPr lang="fi-FI" dirty="0" err="1"/>
              <a:t>wealthy</a:t>
            </a:r>
            <a:r>
              <a:rPr lang="fi-FI" dirty="0"/>
              <a:t> </a:t>
            </a:r>
            <a:r>
              <a:rPr lang="fi-FI" dirty="0" err="1"/>
              <a:t>stated</a:t>
            </a:r>
            <a:endParaRPr lang="fi-FI" dirty="0"/>
          </a:p>
          <a:p>
            <a:r>
              <a:rPr lang="fi-FI" dirty="0" err="1"/>
              <a:t>Ecological</a:t>
            </a:r>
            <a:r>
              <a:rPr lang="fi-FI" dirty="0"/>
              <a:t> </a:t>
            </a:r>
            <a:r>
              <a:rPr lang="fi-FI" dirty="0" err="1"/>
              <a:t>balance</a:t>
            </a:r>
            <a:endParaRPr lang="fi-FI" dirty="0"/>
          </a:p>
          <a:p>
            <a:r>
              <a:rPr lang="fi-FI" dirty="0" err="1"/>
              <a:t>Respect</a:t>
            </a:r>
            <a:r>
              <a:rPr lang="fi-FI" dirty="0"/>
              <a:t> for </a:t>
            </a:r>
            <a:r>
              <a:rPr lang="fi-FI" dirty="0" err="1"/>
              <a:t>cultural</a:t>
            </a:r>
            <a:r>
              <a:rPr lang="fi-FI" dirty="0"/>
              <a:t> </a:t>
            </a:r>
            <a:r>
              <a:rPr lang="fi-FI" dirty="0" err="1"/>
              <a:t>diversity</a:t>
            </a:r>
            <a:r>
              <a:rPr lang="fi-FI" dirty="0"/>
              <a:t>, </a:t>
            </a:r>
            <a:r>
              <a:rPr lang="fi-FI" dirty="0" err="1"/>
              <a:t>interests</a:t>
            </a:r>
            <a:r>
              <a:rPr lang="fi-FI" dirty="0"/>
              <a:t> of </a:t>
            </a:r>
            <a:r>
              <a:rPr lang="fi-FI" dirty="0" err="1"/>
              <a:t>marginal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 (</a:t>
            </a:r>
            <a:r>
              <a:rPr lang="fi-FI" dirty="0" err="1"/>
              <a:t>women</a:t>
            </a:r>
            <a:r>
              <a:rPr lang="fi-FI" dirty="0"/>
              <a:t>, </a:t>
            </a:r>
            <a:r>
              <a:rPr lang="fi-FI" dirty="0" err="1"/>
              <a:t>indigenous</a:t>
            </a:r>
            <a:r>
              <a:rPr lang="fi-FI" dirty="0"/>
              <a:t> </a:t>
            </a:r>
            <a:r>
              <a:rPr lang="fi-FI" dirty="0" err="1"/>
              <a:t>groups</a:t>
            </a:r>
            <a:r>
              <a:rPr lang="fi-FI" dirty="0"/>
              <a:t>)</a:t>
            </a:r>
          </a:p>
          <a:p>
            <a:r>
              <a:rPr lang="fi-FI" dirty="0" err="1"/>
              <a:t>Community</a:t>
            </a:r>
            <a:r>
              <a:rPr lang="fi-FI" dirty="0"/>
              <a:t> action, </a:t>
            </a:r>
            <a:r>
              <a:rPr lang="fi-FI" dirty="0" err="1"/>
              <a:t>democratic</a:t>
            </a:r>
            <a:r>
              <a:rPr lang="fi-FI" dirty="0"/>
              <a:t> </a:t>
            </a:r>
            <a:r>
              <a:rPr lang="fi-FI" dirty="0" err="1"/>
              <a:t>participation</a:t>
            </a:r>
            <a:r>
              <a:rPr lang="fi-FI" dirty="0"/>
              <a:t>, </a:t>
            </a:r>
            <a:r>
              <a:rPr lang="fi-FI" dirty="0" err="1"/>
              <a:t>active</a:t>
            </a:r>
            <a:r>
              <a:rPr lang="fi-FI" dirty="0"/>
              <a:t> </a:t>
            </a:r>
            <a:r>
              <a:rPr lang="fi-FI" dirty="0" err="1"/>
              <a:t>citizenship</a:t>
            </a:r>
            <a:r>
              <a:rPr lang="fi-FI" dirty="0"/>
              <a:t> </a:t>
            </a:r>
            <a:r>
              <a:rPr lang="fi-FI" dirty="0" err="1"/>
              <a:t>both</a:t>
            </a:r>
            <a:r>
              <a:rPr lang="fi-FI" dirty="0"/>
              <a:t> </a:t>
            </a:r>
            <a:r>
              <a:rPr lang="fi-FI" dirty="0" err="1"/>
              <a:t>al</a:t>
            </a:r>
            <a:r>
              <a:rPr lang="fi-FI" dirty="0"/>
              <a:t> </a:t>
            </a:r>
            <a:r>
              <a:rPr lang="fi-FI" dirty="0" err="1"/>
              <a:t>local</a:t>
            </a:r>
            <a:r>
              <a:rPr lang="fi-FI" dirty="0"/>
              <a:t> and </a:t>
            </a:r>
            <a:r>
              <a:rPr lang="fi-FI" dirty="0" err="1"/>
              <a:t>national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r>
              <a:rPr lang="fi-FI" dirty="0" err="1"/>
              <a:t>Poverty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a </a:t>
            </a:r>
            <a:r>
              <a:rPr lang="fi-FI" dirty="0" err="1"/>
              <a:t>structural</a:t>
            </a:r>
            <a:r>
              <a:rPr lang="fi-FI" dirty="0"/>
              <a:t> </a:t>
            </a:r>
            <a:r>
              <a:rPr lang="fi-FI" dirty="0" err="1"/>
              <a:t>character</a:t>
            </a:r>
            <a:r>
              <a:rPr lang="fi-FI" dirty="0"/>
              <a:t>- </a:t>
            </a:r>
            <a:r>
              <a:rPr lang="fi-FI" dirty="0" err="1"/>
              <a:t>disparities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global</a:t>
            </a:r>
            <a:r>
              <a:rPr lang="fi-FI" dirty="0"/>
              <a:t> </a:t>
            </a:r>
            <a:r>
              <a:rPr lang="fi-FI" dirty="0" err="1"/>
              <a:t>trading</a:t>
            </a:r>
            <a:r>
              <a:rPr lang="fi-FI" dirty="0"/>
              <a:t> </a:t>
            </a:r>
            <a:r>
              <a:rPr lang="fi-FI" dirty="0" err="1"/>
              <a:t>system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030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6297E7-6C9E-6582-9D36-47C8E3FE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international</a:t>
            </a:r>
            <a:r>
              <a:rPr lang="fi-FI" dirty="0"/>
              <a:t> </a:t>
            </a:r>
            <a:r>
              <a:rPr lang="fi-FI" dirty="0" err="1"/>
              <a:t>aid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3793D0-394E-1DE6-10F8-BB73EC6BB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For and </a:t>
            </a:r>
            <a:r>
              <a:rPr lang="fi-FI"/>
              <a:t>against</a:t>
            </a:r>
          </a:p>
        </p:txBody>
      </p:sp>
    </p:spTree>
    <p:extLst>
      <p:ext uri="{BB962C8B-B14F-4D97-AF65-F5344CB8AC3E}">
        <p14:creationId xmlns:p14="http://schemas.microsoft.com/office/powerpoint/2010/main" val="1290487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424</Words>
  <Application>Microsoft Macintosh PowerPoint</Application>
  <PresentationFormat>Laajakuva</PresentationFormat>
  <Paragraphs>36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Poverty and Development</vt:lpstr>
      <vt:lpstr>What is poverty?</vt:lpstr>
      <vt:lpstr>Poverty LIne</vt:lpstr>
      <vt:lpstr>Deconstructing poverty</vt:lpstr>
      <vt:lpstr>Approaches to development</vt:lpstr>
      <vt:lpstr>Approaches to development</vt:lpstr>
      <vt:lpstr>Alternative view of development and poverty</vt:lpstr>
      <vt:lpstr>Does international aid work?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Poverty and Development</dc:title>
  <dc:creator>Soininen Susanna</dc:creator>
  <cp:lastModifiedBy>Soininen Susanna</cp:lastModifiedBy>
  <cp:revision>1</cp:revision>
  <dcterms:created xsi:type="dcterms:W3CDTF">2022-09-15T09:47:24Z</dcterms:created>
  <dcterms:modified xsi:type="dcterms:W3CDTF">2022-09-15T11:23:32Z</dcterms:modified>
</cp:coreProperties>
</file>