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1" r:id="rId15"/>
    <p:sldId id="262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2F47E-F6C7-0F4D-9BB3-6874534386A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5E6F6-BC31-A943-B44D-D069198AF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20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0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8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4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1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1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4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0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3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3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8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2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07EB5-726B-2849-A5F5-2F888FF3A69F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708CC-80C8-3A4A-B272-B62C6CC5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8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ww.theguardian.com/world/2017/oct/18/xi-jinping-speech-new-era-chinese-power-party-congress" TargetMode="External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rinched 2.0"/>
                <a:cs typeface="Grinched 2.0"/>
              </a:rPr>
              <a:t>Theoretical Perspectives: Realism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latin typeface="Grinched 2.0"/>
              <a:cs typeface="Grinched 2.0"/>
            </a:endParaRPr>
          </a:p>
        </p:txBody>
      </p:sp>
    </p:spTree>
    <p:extLst>
      <p:ext uri="{BB962C8B-B14F-4D97-AF65-F5344CB8AC3E}">
        <p14:creationId xmlns:p14="http://schemas.microsoft.com/office/powerpoint/2010/main" val="349045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2. All states possess some offensive military capacity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Light"/>
                <a:cs typeface="Gill Sans Light"/>
              </a:rPr>
              <a:t>Each state has the power to inflict harm upon its </a:t>
            </a:r>
            <a:r>
              <a:rPr lang="en-US" dirty="0" smtClean="0">
                <a:latin typeface="Gill Sans Light"/>
                <a:cs typeface="Gill Sans Light"/>
              </a:rPr>
              <a:t>neighbors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Capacity varies massively between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9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3. States can never </a:t>
            </a:r>
            <a:r>
              <a:rPr lang="en-US" u="sng" dirty="0" smtClean="0">
                <a:solidFill>
                  <a:srgbClr val="3366FF"/>
                </a:solidFill>
                <a:latin typeface="Grinched 2.0"/>
                <a:cs typeface="Grinched 2.0"/>
              </a:rPr>
              <a:t>know</a:t>
            </a:r>
            <a:r>
              <a:rPr lang="en-US" dirty="0" smtClean="0">
                <a:latin typeface="Grinched 2.0"/>
                <a:cs typeface="Grinched 2.0"/>
              </a:rPr>
              <a:t> the intentions of other states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Gill Sans Light"/>
                <a:cs typeface="Gill Sans Light"/>
              </a:rPr>
              <a:t>States ultimately want to know whether other states are determined to use force to alter the balance of power (</a:t>
            </a:r>
            <a:r>
              <a:rPr lang="en-US" b="1" dirty="0">
                <a:solidFill>
                  <a:srgbClr val="3366FF"/>
                </a:solidFill>
                <a:latin typeface="Gill Sans Light"/>
                <a:cs typeface="Gill Sans Light"/>
              </a:rPr>
              <a:t>revisionist</a:t>
            </a:r>
            <a:r>
              <a:rPr lang="en-US" dirty="0">
                <a:solidFill>
                  <a:srgbClr val="3366FF"/>
                </a:solidFill>
                <a:latin typeface="Gill Sans Light"/>
                <a:cs typeface="Gill Sans Light"/>
              </a:rPr>
              <a:t> </a:t>
            </a:r>
            <a:r>
              <a:rPr lang="en-US" dirty="0">
                <a:latin typeface="Gill Sans Light"/>
                <a:cs typeface="Gill Sans Light"/>
              </a:rPr>
              <a:t>states), or whether they are satisfied enough with it that they have no interest in using force to change it (</a:t>
            </a:r>
            <a:r>
              <a:rPr lang="en-US" b="1" dirty="0">
                <a:solidFill>
                  <a:srgbClr val="3366FF"/>
                </a:solidFill>
                <a:latin typeface="Gill Sans Light"/>
                <a:cs typeface="Gill Sans Light"/>
              </a:rPr>
              <a:t>status quo</a:t>
            </a:r>
            <a:r>
              <a:rPr lang="en-US" dirty="0">
                <a:latin typeface="Gill Sans Light"/>
                <a:cs typeface="Gill Sans Light"/>
              </a:rPr>
              <a:t> states).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>
                <a:latin typeface="Gill Sans Light"/>
                <a:cs typeface="Gill Sans Light"/>
              </a:rPr>
              <a:t>I</a:t>
            </a:r>
            <a:r>
              <a:rPr lang="en-US" dirty="0" smtClean="0">
                <a:latin typeface="Gill Sans Light"/>
                <a:cs typeface="Gill Sans Light"/>
              </a:rPr>
              <a:t>t </a:t>
            </a:r>
            <a:r>
              <a:rPr lang="en-US" dirty="0">
                <a:latin typeface="Gill Sans Light"/>
                <a:cs typeface="Gill Sans Light"/>
              </a:rPr>
              <a:t>is almost impossible to discern another state’s intentions with a high degree of certainty.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Unlike </a:t>
            </a:r>
            <a:r>
              <a:rPr lang="en-US" dirty="0">
                <a:latin typeface="Gill Sans Light"/>
                <a:cs typeface="Gill Sans Light"/>
              </a:rPr>
              <a:t>military capabilities, intentions cannot be empirically verified. </a:t>
            </a:r>
            <a:r>
              <a:rPr lang="en-US" dirty="0" smtClean="0">
                <a:latin typeface="Gill Sans Light"/>
                <a:cs typeface="Gill Sans Light"/>
              </a:rPr>
              <a:t>Intentions </a:t>
            </a:r>
            <a:r>
              <a:rPr lang="en-US" dirty="0">
                <a:latin typeface="Gill Sans Light"/>
                <a:cs typeface="Gill Sans Light"/>
              </a:rPr>
              <a:t>are in the minds of decision-</a:t>
            </a:r>
            <a:r>
              <a:rPr lang="en-US" dirty="0" smtClean="0">
                <a:latin typeface="Gill Sans Light"/>
                <a:cs typeface="Gill Sans Light"/>
              </a:rPr>
              <a:t>makers</a:t>
            </a:r>
            <a:endParaRPr lang="en-US" dirty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8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4. The primary goal of all states is survival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ill Sans Light"/>
                <a:cs typeface="Gill Sans Light"/>
              </a:rPr>
              <a:t>States also have other goals  - e.g. prosperity, protecting human rights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Survival is primary goal – if a state does not survive it will not achieve </a:t>
            </a:r>
            <a:r>
              <a:rPr lang="en-US" b="1" dirty="0" smtClean="0">
                <a:solidFill>
                  <a:srgbClr val="3366FF"/>
                </a:solidFill>
                <a:latin typeface="Gill Sans Light"/>
                <a:cs typeface="Gill Sans Light"/>
              </a:rPr>
              <a:t>any</a:t>
            </a:r>
            <a:r>
              <a:rPr lang="en-US" dirty="0" smtClean="0">
                <a:latin typeface="Gill Sans Light"/>
                <a:cs typeface="Gill Sans Light"/>
              </a:rPr>
              <a:t> of its goals</a:t>
            </a:r>
            <a:endParaRPr lang="en-US" dirty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05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rinched 2.0"/>
                <a:cs typeface="Grinched 2.0"/>
              </a:rPr>
              <a:t>5</a:t>
            </a:r>
            <a:r>
              <a:rPr lang="en-US" dirty="0" smtClean="0">
                <a:latin typeface="Grinched 2.0"/>
                <a:cs typeface="Grinched 2.0"/>
              </a:rPr>
              <a:t>. States are rational actors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ill Sans Light"/>
                <a:cs typeface="Gill Sans Light"/>
              </a:rPr>
              <a:t>States are </a:t>
            </a:r>
            <a:r>
              <a:rPr lang="en-US" dirty="0">
                <a:latin typeface="Gill Sans Light"/>
                <a:cs typeface="Gill Sans Light"/>
              </a:rPr>
              <a:t>capable of coming up with sound strategies that maximize their prospects for survival.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They may miscalculate </a:t>
            </a:r>
            <a:r>
              <a:rPr lang="en-US" dirty="0">
                <a:latin typeface="Gill Sans Light"/>
                <a:cs typeface="Gill Sans Light"/>
              </a:rPr>
              <a:t>from time to time. Because states operate with imperfect information in a complicated world, they sometimes make serious mistakes. 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rinched 2.0"/>
                <a:cs typeface="Grinched 2.0"/>
              </a:rPr>
              <a:t>It gets more confusing</a:t>
            </a:r>
            <a:r>
              <a:rPr lang="is-IS" dirty="0" smtClean="0">
                <a:latin typeface="Grinched 2.0"/>
                <a:cs typeface="Grinched 2.0"/>
              </a:rPr>
              <a:t>…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latin typeface="Gill Sans"/>
                <a:cs typeface="Gill Sans"/>
              </a:rPr>
              <a:t>Offensive Structural Realism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Gill Sans Light"/>
                <a:cs typeface="Gill Sans Light"/>
              </a:rPr>
              <a:t>It makes sense for states to pursue as much as power as possible</a:t>
            </a:r>
          </a:p>
          <a:p>
            <a:pPr marL="0" indent="0">
              <a:buNone/>
            </a:pPr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States should pursue hegemony where possible</a:t>
            </a:r>
          </a:p>
          <a:p>
            <a:endParaRPr lang="en-US" dirty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Key writer: John </a:t>
            </a:r>
            <a:r>
              <a:rPr lang="en-US" dirty="0" err="1" smtClean="0">
                <a:latin typeface="Gill Sans Light"/>
                <a:cs typeface="Gill Sans Light"/>
              </a:rPr>
              <a:t>Mearsheimer</a:t>
            </a:r>
            <a:endParaRPr lang="en-US" dirty="0">
              <a:latin typeface="Gill Sans Light"/>
              <a:cs typeface="Gill Sans Ligh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latin typeface="Gill Sans"/>
                <a:cs typeface="Gill Sans"/>
              </a:rPr>
              <a:t>Defensive Structural Realism</a:t>
            </a:r>
            <a:endParaRPr lang="en-US" dirty="0">
              <a:latin typeface="Gill Sans"/>
              <a:cs typeface="Gill San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Gill Sans Light"/>
                <a:cs typeface="Gill Sans Light"/>
              </a:rPr>
              <a:t>Unwise for states to </a:t>
            </a:r>
            <a:r>
              <a:rPr lang="en-US" dirty="0" smtClean="0">
                <a:latin typeface="Gill Sans Light"/>
                <a:cs typeface="Gill Sans Light"/>
              </a:rPr>
              <a:t>maximize </a:t>
            </a:r>
            <a:r>
              <a:rPr lang="en-US" dirty="0" smtClean="0">
                <a:latin typeface="Gill Sans Light"/>
                <a:cs typeface="Gill Sans Light"/>
              </a:rPr>
              <a:t>their share of power as the global political system will punish them if they attempt to gain too much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Pursuit of hegemony is foolish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Key writer: Kenneth Waltz</a:t>
            </a:r>
            <a:endParaRPr lang="en-US" dirty="0">
              <a:latin typeface="Gill Sans Light"/>
              <a:cs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2675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What is the key difference between offensive and defensive structural realists?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418914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6600"/>
                </a:solidFill>
                <a:latin typeface="Grinched 2.0"/>
                <a:cs typeface="Grinched 2.0"/>
              </a:rPr>
              <a:t>HOW MUCH POWER IS ENOUGH?</a:t>
            </a:r>
            <a:endParaRPr lang="en-US" sz="7200" dirty="0">
              <a:solidFill>
                <a:srgbClr val="FF6600"/>
              </a:solidFill>
              <a:latin typeface="Grinched 2.0"/>
              <a:cs typeface="Grinched 2.0"/>
            </a:endParaRPr>
          </a:p>
        </p:txBody>
      </p:sp>
    </p:spTree>
    <p:extLst>
      <p:ext uri="{BB962C8B-B14F-4D97-AF65-F5344CB8AC3E}">
        <p14:creationId xmlns:p14="http://schemas.microsoft.com/office/powerpoint/2010/main" val="279999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Hegemony – Offensive Realism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Light"/>
                <a:cs typeface="Gill Sans Light"/>
              </a:rPr>
              <a:t>Offensive realists argue that states should always be looking for opportunities to gain more power and should do so whenever it seems feasible.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States </a:t>
            </a:r>
            <a:r>
              <a:rPr lang="en-US" dirty="0">
                <a:latin typeface="Gill Sans Light"/>
                <a:cs typeface="Gill Sans Light"/>
              </a:rPr>
              <a:t>should maximize power, and their ultimate goal should be hegemony, because that is the best way to guarantee </a:t>
            </a:r>
            <a:r>
              <a:rPr lang="en-US" dirty="0" smtClean="0">
                <a:latin typeface="Gill Sans Light"/>
                <a:cs typeface="Gill Sans Light"/>
              </a:rPr>
              <a:t>survival</a:t>
            </a:r>
            <a:endParaRPr lang="en-US" dirty="0">
              <a:latin typeface="Gill Sans Light"/>
              <a:cs typeface="Gill Sans Ligh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Hegemony – Defensive Realism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Gill Sans Light"/>
                <a:cs typeface="Gill Sans Light"/>
              </a:rPr>
              <a:t>While defensive realists recognize that the international system creates strong incentives to gain additional increments of power, they maintain that it is strategically foolish to pursue </a:t>
            </a:r>
            <a:r>
              <a:rPr lang="en-US" b="1" u="sng" dirty="0">
                <a:latin typeface="Gill Sans Light"/>
                <a:cs typeface="Gill Sans Light"/>
              </a:rPr>
              <a:t>hegemony</a:t>
            </a:r>
            <a:r>
              <a:rPr lang="en-US" dirty="0">
                <a:latin typeface="Gill Sans Light"/>
                <a:cs typeface="Gill Sans Light"/>
              </a:rPr>
              <a:t>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States should </a:t>
            </a:r>
            <a:r>
              <a:rPr lang="en-US" dirty="0">
                <a:latin typeface="Gill Sans Light"/>
                <a:cs typeface="Gill Sans Light"/>
              </a:rPr>
              <a:t>not maximize power, but should instead strive for what Kenneth Waltz calls an ‘appropriate amount of power’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3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Why show restraint? Reason 1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Gill Sans Light"/>
                <a:cs typeface="Gill Sans Light"/>
              </a:rPr>
              <a:t>Defensive </a:t>
            </a:r>
            <a:r>
              <a:rPr lang="en-US" dirty="0">
                <a:latin typeface="Gill Sans Light"/>
                <a:cs typeface="Gill Sans Light"/>
              </a:rPr>
              <a:t>realists emphasize that if any state becomes too powerful, balancing will </a:t>
            </a:r>
            <a:r>
              <a:rPr lang="en-US" dirty="0" smtClean="0">
                <a:latin typeface="Gill Sans Light"/>
                <a:cs typeface="Gill Sans Light"/>
              </a:rPr>
              <a:t>occur. </a:t>
            </a:r>
          </a:p>
          <a:p>
            <a:endParaRPr lang="en-US" dirty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E.g. </a:t>
            </a:r>
            <a:r>
              <a:rPr lang="en-US" dirty="0">
                <a:latin typeface="Gill Sans Light"/>
                <a:cs typeface="Gill Sans Light"/>
              </a:rPr>
              <a:t>Napoleonic France (1792–1815), Imperial Germany (1900–18), and Nazi Germany (1933–45)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>
              <a:latin typeface="Gill Sans Light"/>
              <a:cs typeface="Gill Sans Light"/>
            </a:endParaRPr>
          </a:p>
          <a:p>
            <a:r>
              <a:rPr lang="en-US" dirty="0">
                <a:latin typeface="Gill Sans Light"/>
                <a:cs typeface="Gill Sans Light"/>
              </a:rPr>
              <a:t>Otto von Bismarck’s genius, according to the </a:t>
            </a:r>
            <a:r>
              <a:rPr lang="en-US" dirty="0" smtClean="0">
                <a:latin typeface="Gill Sans Light"/>
                <a:cs typeface="Gill Sans Light"/>
              </a:rPr>
              <a:t>defensive </a:t>
            </a:r>
            <a:r>
              <a:rPr lang="en-US" dirty="0">
                <a:latin typeface="Gill Sans Light"/>
                <a:cs typeface="Gill Sans Light"/>
              </a:rPr>
              <a:t>realists, was that he understood that too much power was bad for Germany, because it would cause its </a:t>
            </a:r>
            <a:r>
              <a:rPr lang="en-US" dirty="0" smtClean="0">
                <a:latin typeface="Gill Sans Light"/>
                <a:cs typeface="Gill Sans Light"/>
              </a:rPr>
              <a:t>neighbors </a:t>
            </a:r>
            <a:r>
              <a:rPr lang="en-US" dirty="0">
                <a:latin typeface="Gill Sans Light"/>
                <a:cs typeface="Gill Sans Light"/>
              </a:rPr>
              <a:t>to balance against it.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So</a:t>
            </a:r>
            <a:r>
              <a:rPr lang="en-US" dirty="0">
                <a:latin typeface="Gill Sans Light"/>
                <a:cs typeface="Gill Sans Light"/>
              </a:rPr>
              <a:t>, </a:t>
            </a:r>
            <a:r>
              <a:rPr lang="en-US" dirty="0" smtClean="0">
                <a:latin typeface="Gill Sans Light"/>
                <a:cs typeface="Gill Sans Light"/>
              </a:rPr>
              <a:t>he halted German expansion after </a:t>
            </a:r>
            <a:r>
              <a:rPr lang="en-US" dirty="0">
                <a:latin typeface="Gill Sans Light"/>
                <a:cs typeface="Gill Sans Light"/>
              </a:rPr>
              <a:t>winning stunning victories in the Austro-Prussian (1866) and Franco- Prussian (1870–1) Wars. </a:t>
            </a:r>
          </a:p>
          <a:p>
            <a:endParaRPr lang="en-US" dirty="0">
              <a:latin typeface="Gill Sans Light"/>
              <a:cs typeface="Gill Sans Light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Why show restraint? Reason 2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Gill Sans Light"/>
                <a:cs typeface="Gill Sans Light"/>
              </a:rPr>
              <a:t>There is </a:t>
            </a:r>
            <a:r>
              <a:rPr lang="en-US" dirty="0">
                <a:latin typeface="Gill Sans Light"/>
                <a:cs typeface="Gill Sans Light"/>
              </a:rPr>
              <a:t>an </a:t>
            </a:r>
            <a:r>
              <a:rPr lang="en-US" dirty="0" smtClean="0">
                <a:latin typeface="Gill Sans Light"/>
                <a:cs typeface="Gill Sans Light"/>
              </a:rPr>
              <a:t>offence–defense </a:t>
            </a:r>
            <a:r>
              <a:rPr lang="en-US" dirty="0">
                <a:latin typeface="Gill Sans Light"/>
                <a:cs typeface="Gill Sans Light"/>
              </a:rPr>
              <a:t>balance, which indicates how easy or difficult it is to conquer territory or defeat a defender in battle.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The the </a:t>
            </a:r>
            <a:r>
              <a:rPr lang="en-US" dirty="0" smtClean="0">
                <a:latin typeface="Gill Sans Light"/>
                <a:cs typeface="Gill Sans Light"/>
              </a:rPr>
              <a:t>offence–defense </a:t>
            </a:r>
            <a:r>
              <a:rPr lang="en-US" dirty="0">
                <a:latin typeface="Gill Sans Light"/>
                <a:cs typeface="Gill Sans Light"/>
              </a:rPr>
              <a:t>balance is usually heavily weighted in the defender’s </a:t>
            </a:r>
            <a:r>
              <a:rPr lang="en-US" dirty="0" smtClean="0">
                <a:latin typeface="Gill Sans Light"/>
                <a:cs typeface="Gill Sans Light"/>
              </a:rPr>
              <a:t>favor</a:t>
            </a:r>
            <a:r>
              <a:rPr lang="en-US" dirty="0" smtClean="0">
                <a:latin typeface="Gill Sans Light"/>
                <a:cs typeface="Gill Sans Light"/>
              </a:rPr>
              <a:t>.  </a:t>
            </a:r>
          </a:p>
          <a:p>
            <a:endParaRPr lang="en-US" dirty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Any </a:t>
            </a:r>
            <a:r>
              <a:rPr lang="en-US" dirty="0">
                <a:latin typeface="Gill Sans Light"/>
                <a:cs typeface="Gill Sans Light"/>
              </a:rPr>
              <a:t>state that attempts to gain large amounts of additional power is likely to end up fighting a series of losing wars.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Accordingly</a:t>
            </a:r>
            <a:r>
              <a:rPr lang="en-US" dirty="0">
                <a:latin typeface="Gill Sans Light"/>
                <a:cs typeface="Gill Sans Light"/>
              </a:rPr>
              <a:t>, states will recognize the futility of offence and </a:t>
            </a:r>
            <a:r>
              <a:rPr lang="en-US" dirty="0" smtClean="0">
                <a:latin typeface="Gill Sans Light"/>
                <a:cs typeface="Gill Sans Light"/>
              </a:rPr>
              <a:t>concentrate </a:t>
            </a:r>
            <a:r>
              <a:rPr lang="en-US" dirty="0">
                <a:latin typeface="Gill Sans Light"/>
                <a:cs typeface="Gill Sans Light"/>
              </a:rPr>
              <a:t>instead on maintaining their position in the balance of power. If they do go on the offensive, their aims will be limited. </a:t>
            </a:r>
          </a:p>
          <a:p>
            <a:endParaRPr lang="en-US" dirty="0">
              <a:latin typeface="Gill Sans Light"/>
              <a:cs typeface="Gill Sans Light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0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rinched 2.0"/>
                <a:cs typeface="Grinched 2.0"/>
              </a:rPr>
              <a:t>	</a:t>
            </a:r>
            <a:r>
              <a:rPr lang="en-US" dirty="0" smtClean="0">
                <a:latin typeface="Grinched 2.0"/>
                <a:cs typeface="Grinched 2.0"/>
              </a:rPr>
              <a:t>Realism in Global Politics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Light"/>
                <a:cs typeface="Gill Sans Light"/>
              </a:rPr>
              <a:t>Realism is a theoretical perspective in which power is seen as the currency of global politics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States are concerned with how much power they have and how much power they have relative to other states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Global Politics IS Power Politics</a:t>
            </a:r>
            <a:endParaRPr lang="en-US" dirty="0">
              <a:latin typeface="Gill Sans Light"/>
              <a:cs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9457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Why show restraint? Reason 3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Gill Sans Light"/>
                <a:cs typeface="Gill Sans Light"/>
              </a:rPr>
              <a:t>Even </a:t>
            </a:r>
            <a:r>
              <a:rPr lang="en-US" dirty="0">
                <a:latin typeface="Gill Sans Light"/>
                <a:cs typeface="Gill Sans Light"/>
              </a:rPr>
              <a:t>when conquest is feasible, it does not pay: the costs outweigh the benefits.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Because </a:t>
            </a:r>
            <a:r>
              <a:rPr lang="en-US" dirty="0">
                <a:latin typeface="Gill Sans Light"/>
                <a:cs typeface="Gill Sans Light"/>
              </a:rPr>
              <a:t>of nationalism, it is especially difficult, sometimes impossible, for the conqueror to subdue the conquered.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The </a:t>
            </a:r>
            <a:r>
              <a:rPr lang="en-US" dirty="0">
                <a:latin typeface="Gill Sans Light"/>
                <a:cs typeface="Gill Sans Light"/>
              </a:rPr>
              <a:t>ideology of </a:t>
            </a:r>
            <a:r>
              <a:rPr lang="en-US" dirty="0" smtClean="0">
                <a:latin typeface="Gill Sans Light"/>
                <a:cs typeface="Gill Sans Light"/>
              </a:rPr>
              <a:t>nationalism</a:t>
            </a:r>
            <a:r>
              <a:rPr lang="en-US" dirty="0">
                <a:latin typeface="Gill Sans Light"/>
                <a:cs typeface="Gill Sans Light"/>
              </a:rPr>
              <a:t> </a:t>
            </a:r>
            <a:r>
              <a:rPr lang="en-US" dirty="0" smtClean="0">
                <a:latin typeface="Gill Sans Light"/>
                <a:cs typeface="Gill Sans Light"/>
              </a:rPr>
              <a:t>is </a:t>
            </a:r>
            <a:r>
              <a:rPr lang="en-US" dirty="0">
                <a:latin typeface="Gill Sans Light"/>
                <a:cs typeface="Gill Sans Light"/>
              </a:rPr>
              <a:t>all about self-determination, which virtually guarantees that occupied populations will rise up against the occupier </a:t>
            </a:r>
          </a:p>
          <a:p>
            <a:endParaRPr lang="en-US" dirty="0">
              <a:latin typeface="Gill Sans Light"/>
              <a:cs typeface="Gill Sans Light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8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23789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Grinched 2.0"/>
                <a:cs typeface="Grinched 2.0"/>
              </a:rPr>
              <a:t>Conquest is not only difficult but, when it is successful, leads to many difficulties and few benefits</a:t>
            </a:r>
            <a:endParaRPr lang="en-US" sz="6600" dirty="0">
              <a:latin typeface="Grinched 2.0"/>
              <a:cs typeface="Grinched 2.0"/>
            </a:endParaRPr>
          </a:p>
        </p:txBody>
      </p:sp>
    </p:spTree>
    <p:extLst>
      <p:ext uri="{BB962C8B-B14F-4D97-AF65-F5344CB8AC3E}">
        <p14:creationId xmlns:p14="http://schemas.microsoft.com/office/powerpoint/2010/main" val="36268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How do Offensive Realists respond?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Gill Sans Light"/>
                <a:cs typeface="Gill Sans Light"/>
              </a:rPr>
              <a:t>Claim balancing </a:t>
            </a:r>
            <a:r>
              <a:rPr lang="en-US" dirty="0">
                <a:latin typeface="Gill Sans Light"/>
                <a:cs typeface="Gill Sans Light"/>
              </a:rPr>
              <a:t>is often </a:t>
            </a:r>
            <a:r>
              <a:rPr lang="en-US" dirty="0" smtClean="0">
                <a:latin typeface="Gill Sans Light"/>
                <a:cs typeface="Gill Sans Light"/>
              </a:rPr>
              <a:t>inefficient</a:t>
            </a:r>
            <a:r>
              <a:rPr lang="en-US" dirty="0">
                <a:latin typeface="Gill Sans Light"/>
                <a:cs typeface="Gill Sans Light"/>
              </a:rPr>
              <a:t>, especially when it comes to forming balancing coalitions, and that this inefficiency provides opportunities for a clever aggressor to take advantage of its adversaries.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>
                <a:latin typeface="Gill Sans Light"/>
                <a:cs typeface="Gill Sans Light"/>
              </a:rPr>
              <a:t>take issue with the claim that the defender has a significant advantage over the attacker, and thus offence hardly ever pays.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>
                <a:latin typeface="Gill Sans Light"/>
                <a:cs typeface="Gill Sans Light"/>
              </a:rPr>
              <a:t>acknowledge that sometimes conquest does not </a:t>
            </a:r>
            <a:r>
              <a:rPr lang="en-US" dirty="0" smtClean="0">
                <a:latin typeface="Gill Sans Light"/>
                <a:cs typeface="Gill Sans Light"/>
              </a:rPr>
              <a:t>pay</a:t>
            </a:r>
            <a:r>
              <a:rPr lang="en-US" dirty="0">
                <a:latin typeface="Gill Sans Light"/>
                <a:cs typeface="Gill Sans Light"/>
              </a:rPr>
              <a:t> </a:t>
            </a:r>
            <a:r>
              <a:rPr lang="en-US" dirty="0" smtClean="0">
                <a:latin typeface="Gill Sans Light"/>
                <a:cs typeface="Gill Sans Light"/>
              </a:rPr>
              <a:t>but they </a:t>
            </a:r>
            <a:r>
              <a:rPr lang="en-US" dirty="0">
                <a:latin typeface="Gill Sans Light"/>
                <a:cs typeface="Gill Sans Light"/>
              </a:rPr>
              <a:t>also point out that sometimes it does.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5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Anything in common?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Gill Sans Light"/>
                <a:cs typeface="Gill Sans Light"/>
              </a:rPr>
              <a:t>Both defensive and offensive realists agree, however, that nuclear weapons have little utility for offensive purposes, except where only one side in a conflict has them</a:t>
            </a:r>
            <a:r>
              <a:rPr lang="en-US" dirty="0" smtClean="0">
                <a:latin typeface="Gill Sans Light"/>
                <a:cs typeface="Gill Sans Light"/>
              </a:rPr>
              <a:t>.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 </a:t>
            </a:r>
            <a:r>
              <a:rPr lang="en-US" dirty="0">
                <a:latin typeface="Gill Sans Light"/>
                <a:cs typeface="Gill Sans Light"/>
              </a:rPr>
              <a:t>The reason is simple: if both sides have a survivable retaliatory capability, neither gains an advantage from striking first. </a:t>
            </a:r>
            <a:endParaRPr lang="en-US" dirty="0" smtClean="0">
              <a:latin typeface="Gill Sans Light"/>
              <a:cs typeface="Gill Sans Light"/>
            </a:endParaRP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Moreover</a:t>
            </a:r>
            <a:r>
              <a:rPr lang="en-US" dirty="0">
                <a:latin typeface="Gill Sans Light"/>
                <a:cs typeface="Gill Sans Light"/>
              </a:rPr>
              <a:t>, both camps agree that conventional war between nuclear-armed states is possible but not likely, because of the danger of escalation to the nuclear level.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20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Case Study: Realism and the Rise of China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Gill Sans Light"/>
                <a:cs typeface="Gill Sans Light"/>
              </a:rPr>
              <a:t>We are going to try and apply what we have learnt by comparing how defensive and offensive realists might view the recent rise of China as a world </a:t>
            </a:r>
            <a:r>
              <a:rPr lang="en-US" dirty="0" smtClean="0">
                <a:latin typeface="Gill Sans Light"/>
                <a:cs typeface="Gill Sans Light"/>
              </a:rPr>
              <a:t>power</a:t>
            </a:r>
          </a:p>
          <a:p>
            <a:pPr marL="0" indent="0">
              <a:buNone/>
            </a:pPr>
            <a:r>
              <a:rPr lang="en-US" dirty="0" smtClean="0">
                <a:latin typeface="Gill Sans Light"/>
                <a:cs typeface="Gill Sans Light"/>
                <a:hlinkClick r:id="rId2"/>
              </a:rPr>
              <a:t>https://www.theguardian.com/world/2017/oct/18/xi-jinping-speech-new-era-chinese-power-party-congress</a:t>
            </a:r>
            <a:endParaRPr lang="en-US" dirty="0" smtClean="0">
              <a:latin typeface="Gill Sans Light"/>
              <a:cs typeface="Gill Sans Light"/>
            </a:endParaRPr>
          </a:p>
          <a:p>
            <a:pPr marL="0" indent="0">
              <a:buNone/>
            </a:pPr>
            <a:endParaRPr lang="en-US" dirty="0">
              <a:latin typeface="Gill Sans Light"/>
              <a:cs typeface="Gill Sans Light"/>
            </a:endParaRPr>
          </a:p>
        </p:txBody>
      </p:sp>
      <p:pic>
        <p:nvPicPr>
          <p:cNvPr id="6" name="Content Placeholder 5" descr="us-china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712" b="-247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9092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2888" y="282922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WHY DO STATES WANT POWER?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4021" y="4112154"/>
            <a:ext cx="66226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008000"/>
                </a:solidFill>
                <a:latin typeface="Grinched 2.0"/>
                <a:cs typeface="Grinched 2.0"/>
              </a:rPr>
              <a:t>Classical Realist Theory</a:t>
            </a:r>
            <a:endParaRPr lang="en-US" sz="7200" dirty="0">
              <a:solidFill>
                <a:srgbClr val="008000"/>
              </a:solidFill>
              <a:latin typeface="Grinched 2.0"/>
              <a:cs typeface="Grinched 2.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6421" y="227991"/>
            <a:ext cx="66226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0000FF"/>
                </a:solidFill>
                <a:latin typeface="Grinched 2.0"/>
                <a:cs typeface="Grinched 2.0"/>
              </a:rPr>
              <a:t>Structural Realist Theory</a:t>
            </a:r>
            <a:endParaRPr lang="en-US" sz="7200" dirty="0">
              <a:solidFill>
                <a:srgbClr val="0000FF"/>
              </a:solidFill>
              <a:latin typeface="Grinched 2.0"/>
              <a:cs typeface="Grinched 2.0"/>
            </a:endParaRPr>
          </a:p>
        </p:txBody>
      </p:sp>
    </p:spTree>
    <p:extLst>
      <p:ext uri="{BB962C8B-B14F-4D97-AF65-F5344CB8AC3E}">
        <p14:creationId xmlns:p14="http://schemas.microsoft.com/office/powerpoint/2010/main" val="91191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rinched 2.0"/>
                <a:cs typeface="Grinched 2.0"/>
              </a:rPr>
              <a:t>Classical Realism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Gill Sans Light"/>
                <a:cs typeface="Gill Sans Light"/>
              </a:rPr>
              <a:t>Human nature to want power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States are led with by individuals with an innate need to dominate their rivals</a:t>
            </a:r>
            <a:endParaRPr lang="en-US" dirty="0">
              <a:latin typeface="Gill Sans Light"/>
              <a:cs typeface="Gill Sans Light"/>
            </a:endParaRPr>
          </a:p>
        </p:txBody>
      </p:sp>
      <p:pic>
        <p:nvPicPr>
          <p:cNvPr id="5" name="Content Placeholder 4" descr="Morgenthau-portrait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99" r="20299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4648200" y="6126163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Gill Sans Light"/>
                <a:cs typeface="Gill Sans Light"/>
              </a:rPr>
              <a:t>Hans Morgenthau</a:t>
            </a:r>
            <a:endParaRPr lang="en-US" dirty="0">
              <a:latin typeface="Gill Sans Light"/>
              <a:cs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65871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rinched 2.0"/>
                <a:cs typeface="Grinched 2.0"/>
              </a:rPr>
              <a:t>Structural Realism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Gill Sans Light"/>
                <a:cs typeface="Gill Sans Light"/>
              </a:rPr>
              <a:t>States pursue power because of the nature of the international system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‘States are trapped in an iron cage where they have little option but to compete with each other for power to ensure their own survival’</a:t>
            </a:r>
            <a:endParaRPr lang="en-US" dirty="0">
              <a:latin typeface="Gill Sans Light"/>
              <a:cs typeface="Gill Sans Light"/>
            </a:endParaRPr>
          </a:p>
        </p:txBody>
      </p:sp>
      <p:pic>
        <p:nvPicPr>
          <p:cNvPr id="5" name="Content Placeholder 4" descr="f1d4cc2d-4793-46fb-b65a-d8936524fd2d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4" b="12644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4648200" y="6126163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Gill Sans Light"/>
                <a:cs typeface="Gill Sans Light"/>
              </a:rPr>
              <a:t>John </a:t>
            </a:r>
            <a:r>
              <a:rPr lang="en-US" dirty="0" err="1" smtClean="0">
                <a:latin typeface="Gill Sans Light"/>
                <a:cs typeface="Gill Sans Light"/>
              </a:rPr>
              <a:t>Mearsheimer</a:t>
            </a:r>
            <a:endParaRPr lang="en-US" dirty="0">
              <a:latin typeface="Gill Sans Light"/>
              <a:cs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03412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What is the key difference between classical and structural realists?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674647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008000"/>
                </a:solidFill>
                <a:latin typeface="Grinched 2.0"/>
                <a:cs typeface="Grinched 2.0"/>
              </a:rPr>
              <a:t>Classical: Power is an end ‘</a:t>
            </a:r>
            <a:r>
              <a:rPr lang="en-US" sz="6000" i="1" dirty="0" smtClean="0">
                <a:solidFill>
                  <a:srgbClr val="008000"/>
                </a:solidFill>
                <a:latin typeface="Grinched 2.0"/>
                <a:cs typeface="Grinched 2.0"/>
              </a:rPr>
              <a:t>sui generis’</a:t>
            </a:r>
            <a:endParaRPr lang="en-US" sz="6000" i="1" dirty="0">
              <a:solidFill>
                <a:srgbClr val="008000"/>
              </a:solidFill>
              <a:latin typeface="Grinched 2.0"/>
              <a:cs typeface="Grinched 2.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886461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3366FF"/>
                </a:solidFill>
                <a:latin typeface="Grinched 2.0"/>
                <a:cs typeface="Grinched 2.0"/>
              </a:rPr>
              <a:t>Structural: Power is a means to an end. The end is the survival of the state itself</a:t>
            </a:r>
            <a:endParaRPr lang="en-US" sz="6000" i="1" dirty="0">
              <a:solidFill>
                <a:srgbClr val="3366FF"/>
              </a:solidFill>
              <a:latin typeface="Grinched 2.0"/>
              <a:cs typeface="Grinched 2.0"/>
            </a:endParaRPr>
          </a:p>
        </p:txBody>
      </p:sp>
    </p:spTree>
    <p:extLst>
      <p:ext uri="{BB962C8B-B14F-4D97-AF65-F5344CB8AC3E}">
        <p14:creationId xmlns:p14="http://schemas.microsoft.com/office/powerpoint/2010/main" val="311696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We will focus on </a:t>
            </a:r>
            <a:r>
              <a:rPr lang="en-US" dirty="0" smtClean="0">
                <a:solidFill>
                  <a:srgbClr val="3366FF"/>
                </a:solidFill>
                <a:latin typeface="Grinched 2.0"/>
                <a:cs typeface="Grinched 2.0"/>
              </a:rPr>
              <a:t>structural</a:t>
            </a:r>
            <a:r>
              <a:rPr lang="en-US" dirty="0" smtClean="0">
                <a:latin typeface="Grinched 2.0"/>
                <a:cs typeface="Grinched 2.0"/>
              </a:rPr>
              <a:t> realism 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Light"/>
                <a:cs typeface="Gill Sans Light"/>
              </a:rPr>
              <a:t>A state’s power comes from 2 sources: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pPr lvl="1"/>
            <a:r>
              <a:rPr lang="en-US" dirty="0" smtClean="0">
                <a:latin typeface="Gill Sans Light"/>
                <a:cs typeface="Gill Sans Light"/>
              </a:rPr>
              <a:t> The material capabilities a state controls: military resources such as </a:t>
            </a:r>
            <a:r>
              <a:rPr lang="en-US" dirty="0" err="1" smtClean="0">
                <a:latin typeface="Gill Sans Light"/>
                <a:cs typeface="Gill Sans Light"/>
              </a:rPr>
              <a:t>armoured</a:t>
            </a:r>
            <a:r>
              <a:rPr lang="en-US" dirty="0" smtClean="0">
                <a:latin typeface="Gill Sans Light"/>
                <a:cs typeface="Gill Sans Light"/>
              </a:rPr>
              <a:t> divisions and nuclear weapons</a:t>
            </a:r>
          </a:p>
          <a:p>
            <a:pPr lvl="1"/>
            <a:endParaRPr lang="en-US" dirty="0" smtClean="0">
              <a:latin typeface="Gill Sans Light"/>
              <a:cs typeface="Gill Sans Light"/>
            </a:endParaRPr>
          </a:p>
          <a:p>
            <a:pPr lvl="1"/>
            <a:r>
              <a:rPr lang="en-US" dirty="0" smtClean="0">
                <a:latin typeface="Gill Sans Light"/>
                <a:cs typeface="Gill Sans Light"/>
              </a:rPr>
              <a:t>Latent power:  based on a state’s wealth and size of it’s overall population</a:t>
            </a:r>
            <a:endParaRPr lang="en-US" dirty="0">
              <a:latin typeface="Gill Sans Light"/>
              <a:cs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53559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5 Key Assumptions of Structural Realism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Gill Sans Light"/>
                <a:cs typeface="Gill Sans Light"/>
              </a:rPr>
              <a:t>States operate in an anarchic global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Gill Sans Light"/>
                <a:cs typeface="Gill Sans Light"/>
              </a:rPr>
              <a:t>All states possess some offensive military capability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Gill Sans Light"/>
                <a:cs typeface="Gill Sans Light"/>
              </a:rPr>
              <a:t>States can never know the intentions of other states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Gill Sans Light"/>
                <a:cs typeface="Gill Sans Light"/>
              </a:rPr>
              <a:t>The main goal of states is survival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Gill Sans Light"/>
                <a:cs typeface="Gill Sans Light"/>
              </a:rPr>
              <a:t>States are rational actors</a:t>
            </a:r>
          </a:p>
        </p:txBody>
      </p:sp>
    </p:spTree>
    <p:extLst>
      <p:ext uri="{BB962C8B-B14F-4D97-AF65-F5344CB8AC3E}">
        <p14:creationId xmlns:p14="http://schemas.microsoft.com/office/powerpoint/2010/main" val="48331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rinched 2.0"/>
                <a:cs typeface="Grinched 2.0"/>
              </a:rPr>
              <a:t>1. States operate in an anarchic system</a:t>
            </a:r>
            <a:endParaRPr lang="en-US" dirty="0">
              <a:latin typeface="Grinched 2.0"/>
              <a:cs typeface="Grinched 2.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Light"/>
                <a:cs typeface="Gill Sans Light"/>
              </a:rPr>
              <a:t>Anarchy is an ordering principle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The is no central authority that stands above states in the system</a:t>
            </a:r>
          </a:p>
          <a:p>
            <a:endParaRPr lang="en-US" dirty="0" smtClean="0">
              <a:latin typeface="Gill Sans Light"/>
              <a:cs typeface="Gill Sans Light"/>
            </a:endParaRPr>
          </a:p>
          <a:p>
            <a:r>
              <a:rPr lang="en-US" dirty="0" smtClean="0">
                <a:latin typeface="Gill Sans Light"/>
                <a:cs typeface="Gill Sans Light"/>
              </a:rPr>
              <a:t>The opposite of anarchy is hierarchy which is the ordering principle of domestic politics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14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169</TotalTime>
  <Words>1169</Words>
  <Application>Microsoft Macintosh PowerPoint</Application>
  <PresentationFormat>Näytössä katseltava diaesitys (4:3)</PresentationFormat>
  <Paragraphs>125</Paragraphs>
  <Slides>24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24</vt:i4>
      </vt:variant>
    </vt:vector>
  </HeadingPairs>
  <TitlesOfParts>
    <vt:vector size="30" baseType="lpstr">
      <vt:lpstr>Calibri</vt:lpstr>
      <vt:lpstr>Gill Sans</vt:lpstr>
      <vt:lpstr>Gill Sans Light</vt:lpstr>
      <vt:lpstr>Grinched 2.0</vt:lpstr>
      <vt:lpstr>Arial</vt:lpstr>
      <vt:lpstr>Default Theme</vt:lpstr>
      <vt:lpstr>Theoretical Perspectives: Realism</vt:lpstr>
      <vt:lpstr> Realism in Global Politics</vt:lpstr>
      <vt:lpstr>WHY DO STATES WANT POWER?</vt:lpstr>
      <vt:lpstr>Classical Realism</vt:lpstr>
      <vt:lpstr>Structural Realism</vt:lpstr>
      <vt:lpstr>What is the key difference between classical and structural realists?</vt:lpstr>
      <vt:lpstr>We will focus on structural realism </vt:lpstr>
      <vt:lpstr>5 Key Assumptions of Structural Realism</vt:lpstr>
      <vt:lpstr>1. States operate in an anarchic system</vt:lpstr>
      <vt:lpstr>2. All states possess some offensive military capacity</vt:lpstr>
      <vt:lpstr>3. States can never know the intentions of other states</vt:lpstr>
      <vt:lpstr>4. The primary goal of all states is survival</vt:lpstr>
      <vt:lpstr>5. States are rational actors</vt:lpstr>
      <vt:lpstr>It gets more confusing…</vt:lpstr>
      <vt:lpstr>What is the key difference between offensive and defensive structural realists?</vt:lpstr>
      <vt:lpstr>Hegemony – Offensive Realism</vt:lpstr>
      <vt:lpstr>Hegemony – Defensive Realism</vt:lpstr>
      <vt:lpstr>Why show restraint? Reason 1</vt:lpstr>
      <vt:lpstr>Why show restraint? Reason 2</vt:lpstr>
      <vt:lpstr>Why show restraint? Reason 3</vt:lpstr>
      <vt:lpstr>Conquest is not only difficult but, when it is successful, leads to many difficulties and few benefits</vt:lpstr>
      <vt:lpstr>How do Offensive Realists respond?</vt:lpstr>
      <vt:lpstr>Anything in common?</vt:lpstr>
      <vt:lpstr>Case Study: Realism and the Rise of China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Theoretical Perspectives: Realism</dc:title>
  <dc:creator>Ben Fugill</dc:creator>
  <cp:lastModifiedBy>Soininen Susanna</cp:lastModifiedBy>
  <cp:revision>14</cp:revision>
  <cp:lastPrinted>2016-09-04T19:04:53Z</cp:lastPrinted>
  <dcterms:created xsi:type="dcterms:W3CDTF">2016-09-04T16:21:16Z</dcterms:created>
  <dcterms:modified xsi:type="dcterms:W3CDTF">2017-10-26T18:40:29Z</dcterms:modified>
</cp:coreProperties>
</file>