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62" r:id="rId2"/>
    <p:sldId id="263" r:id="rId3"/>
    <p:sldId id="264" r:id="rId4"/>
    <p:sldId id="265" r:id="rId5"/>
    <p:sldId id="266" r:id="rId6"/>
    <p:sldId id="267" r:id="rId7"/>
    <p:sldId id="268" r:id="rId8"/>
    <p:sldId id="269" r:id="rId9"/>
    <p:sldId id="270" r:id="rId10"/>
    <p:sldId id="271" r:id="rId11"/>
    <p:sldId id="272" r:id="rId12"/>
    <p:sldId id="276" r:id="rId13"/>
    <p:sldId id="273" r:id="rId14"/>
    <p:sldId id="277" r:id="rId15"/>
    <p:sldId id="282" r:id="rId16"/>
    <p:sldId id="274" r:id="rId17"/>
    <p:sldId id="275" r:id="rId18"/>
    <p:sldId id="278" r:id="rId19"/>
    <p:sldId id="279" r:id="rId20"/>
    <p:sldId id="283" r:id="rId21"/>
    <p:sldId id="284" r:id="rId22"/>
    <p:sldId id="285" r:id="rId23"/>
    <p:sldId id="286" r:id="rId24"/>
    <p:sldId id="288" r:id="rId25"/>
    <p:sldId id="289" r:id="rId26"/>
    <p:sldId id="290" r:id="rId27"/>
    <p:sldId id="291" r:id="rId28"/>
    <p:sldId id="281" r:id="rId29"/>
    <p:sldId id="292" r:id="rId30"/>
    <p:sldId id="293" r:id="rId31"/>
    <p:sldId id="294" r:id="rId32"/>
    <p:sldId id="296" r:id="rId33"/>
    <p:sldId id="295" r:id="rId34"/>
    <p:sldId id="310" r:id="rId35"/>
    <p:sldId id="298" r:id="rId36"/>
    <p:sldId id="297" r:id="rId37"/>
    <p:sldId id="280" r:id="rId38"/>
    <p:sldId id="299" r:id="rId39"/>
    <p:sldId id="300" r:id="rId40"/>
    <p:sldId id="301" r:id="rId41"/>
    <p:sldId id="302" r:id="rId42"/>
    <p:sldId id="303" r:id="rId43"/>
    <p:sldId id="304" r:id="rId44"/>
    <p:sldId id="307" r:id="rId45"/>
    <p:sldId id="306" r:id="rId46"/>
    <p:sldId id="305" r:id="rId47"/>
    <p:sldId id="308" r:id="rId48"/>
    <p:sldId id="30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4660"/>
  </p:normalViewPr>
  <p:slideViewPr>
    <p:cSldViewPr>
      <p:cViewPr varScale="1">
        <p:scale>
          <a:sx n="113" d="100"/>
          <a:sy n="113" d="100"/>
        </p:scale>
        <p:origin x="1576"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CB9EAD-1CBE-46F1-ACD4-152B441CD6F8}" type="datetimeFigureOut">
              <a:rPr lang="en-US" smtClean="0"/>
              <a:t>11/19/20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70EC24-53AA-451D-AE3A-436C91840DF5}" type="slidenum">
              <a:rPr lang="en-US" smtClean="0"/>
              <a:t>‹#›</a:t>
            </a:fld>
            <a:endParaRPr lang="en-US"/>
          </a:p>
        </p:txBody>
      </p:sp>
    </p:spTree>
    <p:extLst>
      <p:ext uri="{BB962C8B-B14F-4D97-AF65-F5344CB8AC3E}">
        <p14:creationId xmlns:p14="http://schemas.microsoft.com/office/powerpoint/2010/main" val="3943077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E58A4F5-8F9B-458F-8786-B6A92DEFBD3F}" type="datetime1">
              <a:rPr lang="en-US" smtClean="0"/>
              <a:t>11/19/20</a:t>
            </a:fld>
            <a:endParaRPr lang="en-US"/>
          </a:p>
        </p:txBody>
      </p:sp>
      <p:sp>
        <p:nvSpPr>
          <p:cNvPr id="5" name="Footer Placeholder 4"/>
          <p:cNvSpPr>
            <a:spLocks noGrp="1"/>
          </p:cNvSpPr>
          <p:nvPr>
            <p:ph type="ftr" sz="quarter" idx="11"/>
          </p:nvPr>
        </p:nvSpPr>
        <p:spPr/>
        <p:txBody>
          <a:bodyPr/>
          <a:lstStyle/>
          <a:p>
            <a:r>
              <a:rPr lang="en-US"/>
              <a:t>To what extent are Global Politics impacted by NGOs and TNCs?</a:t>
            </a:r>
          </a:p>
        </p:txBody>
      </p:sp>
      <p:sp>
        <p:nvSpPr>
          <p:cNvPr id="6" name="Slide Number Placeholder 5"/>
          <p:cNvSpPr>
            <a:spLocks noGrp="1"/>
          </p:cNvSpPr>
          <p:nvPr>
            <p:ph type="sldNum" sz="quarter" idx="12"/>
          </p:nvPr>
        </p:nvSpPr>
        <p:spPr/>
        <p:txBody>
          <a:bodyPr/>
          <a:lstStyle/>
          <a:p>
            <a:fld id="{5F914B9E-B3D8-4879-AC9D-7C41D5689C6B}" type="slidenum">
              <a:rPr lang="en-US" smtClean="0"/>
              <a:t>‹#›</a:t>
            </a:fld>
            <a:endParaRPr lang="en-US"/>
          </a:p>
        </p:txBody>
      </p:sp>
    </p:spTree>
    <p:extLst>
      <p:ext uri="{BB962C8B-B14F-4D97-AF65-F5344CB8AC3E}">
        <p14:creationId xmlns:p14="http://schemas.microsoft.com/office/powerpoint/2010/main" val="1349042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B5AC5-8BF4-4FB3-9DA6-88E7A0AC1738}" type="datetime1">
              <a:rPr lang="en-US" smtClean="0"/>
              <a:t>11/19/20</a:t>
            </a:fld>
            <a:endParaRPr lang="en-US"/>
          </a:p>
        </p:txBody>
      </p:sp>
      <p:sp>
        <p:nvSpPr>
          <p:cNvPr id="5" name="Footer Placeholder 4"/>
          <p:cNvSpPr>
            <a:spLocks noGrp="1"/>
          </p:cNvSpPr>
          <p:nvPr>
            <p:ph type="ftr" sz="quarter" idx="11"/>
          </p:nvPr>
        </p:nvSpPr>
        <p:spPr/>
        <p:txBody>
          <a:bodyPr/>
          <a:lstStyle/>
          <a:p>
            <a:r>
              <a:rPr lang="en-US"/>
              <a:t>To what extent are Global Politics impacted by NGOs and TNCs?</a:t>
            </a:r>
          </a:p>
        </p:txBody>
      </p:sp>
      <p:sp>
        <p:nvSpPr>
          <p:cNvPr id="6" name="Slide Number Placeholder 5"/>
          <p:cNvSpPr>
            <a:spLocks noGrp="1"/>
          </p:cNvSpPr>
          <p:nvPr>
            <p:ph type="sldNum" sz="quarter" idx="12"/>
          </p:nvPr>
        </p:nvSpPr>
        <p:spPr/>
        <p:txBody>
          <a:bodyPr/>
          <a:lstStyle/>
          <a:p>
            <a:fld id="{5F914B9E-B3D8-4879-AC9D-7C41D5689C6B}" type="slidenum">
              <a:rPr lang="en-US" smtClean="0"/>
              <a:t>‹#›</a:t>
            </a:fld>
            <a:endParaRPr lang="en-US"/>
          </a:p>
        </p:txBody>
      </p:sp>
    </p:spTree>
    <p:extLst>
      <p:ext uri="{BB962C8B-B14F-4D97-AF65-F5344CB8AC3E}">
        <p14:creationId xmlns:p14="http://schemas.microsoft.com/office/powerpoint/2010/main" val="4253758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CE48AA-0AA8-4E1E-9FAA-C953BBBD0EF7}" type="datetime1">
              <a:rPr lang="en-US" smtClean="0"/>
              <a:t>11/19/20</a:t>
            </a:fld>
            <a:endParaRPr lang="en-US"/>
          </a:p>
        </p:txBody>
      </p:sp>
      <p:sp>
        <p:nvSpPr>
          <p:cNvPr id="5" name="Footer Placeholder 4"/>
          <p:cNvSpPr>
            <a:spLocks noGrp="1"/>
          </p:cNvSpPr>
          <p:nvPr>
            <p:ph type="ftr" sz="quarter" idx="11"/>
          </p:nvPr>
        </p:nvSpPr>
        <p:spPr/>
        <p:txBody>
          <a:bodyPr/>
          <a:lstStyle/>
          <a:p>
            <a:r>
              <a:rPr lang="en-US"/>
              <a:t>To what extent are Global Politics impacted by NGOs and TNCs?</a:t>
            </a:r>
          </a:p>
        </p:txBody>
      </p:sp>
      <p:sp>
        <p:nvSpPr>
          <p:cNvPr id="6" name="Slide Number Placeholder 5"/>
          <p:cNvSpPr>
            <a:spLocks noGrp="1"/>
          </p:cNvSpPr>
          <p:nvPr>
            <p:ph type="sldNum" sz="quarter" idx="12"/>
          </p:nvPr>
        </p:nvSpPr>
        <p:spPr/>
        <p:txBody>
          <a:bodyPr/>
          <a:lstStyle/>
          <a:p>
            <a:fld id="{5F914B9E-B3D8-4879-AC9D-7C41D5689C6B}" type="slidenum">
              <a:rPr lang="en-US" smtClean="0"/>
              <a:t>‹#›</a:t>
            </a:fld>
            <a:endParaRPr lang="en-US"/>
          </a:p>
        </p:txBody>
      </p:sp>
    </p:spTree>
    <p:extLst>
      <p:ext uri="{BB962C8B-B14F-4D97-AF65-F5344CB8AC3E}">
        <p14:creationId xmlns:p14="http://schemas.microsoft.com/office/powerpoint/2010/main" val="4058095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457200" y="6356350"/>
            <a:ext cx="8153400" cy="365125"/>
          </a:xfrm>
        </p:spPr>
        <p:txBody>
          <a:bodyPr/>
          <a:lstStyle>
            <a:lvl1pPr>
              <a:defRPr sz="1400">
                <a:solidFill>
                  <a:schemeClr val="tx1"/>
                </a:solidFill>
              </a:defRPr>
            </a:lvl1pPr>
          </a:lstStyle>
          <a:p>
            <a:r>
              <a:rPr lang="en-US" dirty="0"/>
              <a:t>To what extent are Global Politics impacted by NGOs and TNCs?</a:t>
            </a:r>
          </a:p>
        </p:txBody>
      </p:sp>
    </p:spTree>
    <p:extLst>
      <p:ext uri="{BB962C8B-B14F-4D97-AF65-F5344CB8AC3E}">
        <p14:creationId xmlns:p14="http://schemas.microsoft.com/office/powerpoint/2010/main" val="9703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AACB2D-F92B-4AF9-8A04-14C6DD859A4A}" type="datetime1">
              <a:rPr lang="en-US" smtClean="0"/>
              <a:t>11/19/20</a:t>
            </a:fld>
            <a:endParaRPr lang="en-US"/>
          </a:p>
        </p:txBody>
      </p:sp>
      <p:sp>
        <p:nvSpPr>
          <p:cNvPr id="5" name="Footer Placeholder 4"/>
          <p:cNvSpPr>
            <a:spLocks noGrp="1"/>
          </p:cNvSpPr>
          <p:nvPr>
            <p:ph type="ftr" sz="quarter" idx="11"/>
          </p:nvPr>
        </p:nvSpPr>
        <p:spPr/>
        <p:txBody>
          <a:bodyPr/>
          <a:lstStyle/>
          <a:p>
            <a:r>
              <a:rPr lang="en-US"/>
              <a:t>To what extent are Global Politics impacted by NGOs and TNCs?</a:t>
            </a:r>
          </a:p>
        </p:txBody>
      </p:sp>
      <p:sp>
        <p:nvSpPr>
          <p:cNvPr id="6" name="Slide Number Placeholder 5"/>
          <p:cNvSpPr>
            <a:spLocks noGrp="1"/>
          </p:cNvSpPr>
          <p:nvPr>
            <p:ph type="sldNum" sz="quarter" idx="12"/>
          </p:nvPr>
        </p:nvSpPr>
        <p:spPr/>
        <p:txBody>
          <a:bodyPr/>
          <a:lstStyle/>
          <a:p>
            <a:fld id="{5F914B9E-B3D8-4879-AC9D-7C41D5689C6B}" type="slidenum">
              <a:rPr lang="en-US" smtClean="0"/>
              <a:t>‹#›</a:t>
            </a:fld>
            <a:endParaRPr lang="en-US"/>
          </a:p>
        </p:txBody>
      </p:sp>
    </p:spTree>
    <p:extLst>
      <p:ext uri="{BB962C8B-B14F-4D97-AF65-F5344CB8AC3E}">
        <p14:creationId xmlns:p14="http://schemas.microsoft.com/office/powerpoint/2010/main" val="425514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C8462A-579F-4DB4-BA29-A059B7EA339C}" type="datetime1">
              <a:rPr lang="en-US" smtClean="0"/>
              <a:t>11/19/20</a:t>
            </a:fld>
            <a:endParaRPr lang="en-US"/>
          </a:p>
        </p:txBody>
      </p:sp>
      <p:sp>
        <p:nvSpPr>
          <p:cNvPr id="6" name="Footer Placeholder 5"/>
          <p:cNvSpPr>
            <a:spLocks noGrp="1"/>
          </p:cNvSpPr>
          <p:nvPr>
            <p:ph type="ftr" sz="quarter" idx="11"/>
          </p:nvPr>
        </p:nvSpPr>
        <p:spPr/>
        <p:txBody>
          <a:bodyPr/>
          <a:lstStyle/>
          <a:p>
            <a:r>
              <a:rPr lang="en-US"/>
              <a:t>To what extent are Global Politics impacted by NGOs and TNCs?</a:t>
            </a:r>
          </a:p>
        </p:txBody>
      </p:sp>
      <p:sp>
        <p:nvSpPr>
          <p:cNvPr id="7" name="Slide Number Placeholder 6"/>
          <p:cNvSpPr>
            <a:spLocks noGrp="1"/>
          </p:cNvSpPr>
          <p:nvPr>
            <p:ph type="sldNum" sz="quarter" idx="12"/>
          </p:nvPr>
        </p:nvSpPr>
        <p:spPr/>
        <p:txBody>
          <a:bodyPr/>
          <a:lstStyle/>
          <a:p>
            <a:fld id="{5F914B9E-B3D8-4879-AC9D-7C41D5689C6B}" type="slidenum">
              <a:rPr lang="en-US" smtClean="0"/>
              <a:t>‹#›</a:t>
            </a:fld>
            <a:endParaRPr lang="en-US"/>
          </a:p>
        </p:txBody>
      </p:sp>
    </p:spTree>
    <p:extLst>
      <p:ext uri="{BB962C8B-B14F-4D97-AF65-F5344CB8AC3E}">
        <p14:creationId xmlns:p14="http://schemas.microsoft.com/office/powerpoint/2010/main" val="429644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51D71-1CF6-4F6B-8B7A-2BB8A3DC4869}" type="datetime1">
              <a:rPr lang="en-US" smtClean="0"/>
              <a:t>11/19/20</a:t>
            </a:fld>
            <a:endParaRPr lang="en-US"/>
          </a:p>
        </p:txBody>
      </p:sp>
      <p:sp>
        <p:nvSpPr>
          <p:cNvPr id="8" name="Footer Placeholder 7"/>
          <p:cNvSpPr>
            <a:spLocks noGrp="1"/>
          </p:cNvSpPr>
          <p:nvPr>
            <p:ph type="ftr" sz="quarter" idx="11"/>
          </p:nvPr>
        </p:nvSpPr>
        <p:spPr/>
        <p:txBody>
          <a:bodyPr/>
          <a:lstStyle/>
          <a:p>
            <a:r>
              <a:rPr lang="en-US"/>
              <a:t>To what extent are Global Politics impacted by NGOs and TNCs?</a:t>
            </a:r>
          </a:p>
        </p:txBody>
      </p:sp>
      <p:sp>
        <p:nvSpPr>
          <p:cNvPr id="9" name="Slide Number Placeholder 8"/>
          <p:cNvSpPr>
            <a:spLocks noGrp="1"/>
          </p:cNvSpPr>
          <p:nvPr>
            <p:ph type="sldNum" sz="quarter" idx="12"/>
          </p:nvPr>
        </p:nvSpPr>
        <p:spPr/>
        <p:txBody>
          <a:bodyPr/>
          <a:lstStyle/>
          <a:p>
            <a:fld id="{5F914B9E-B3D8-4879-AC9D-7C41D5689C6B}" type="slidenum">
              <a:rPr lang="en-US" smtClean="0"/>
              <a:t>‹#›</a:t>
            </a:fld>
            <a:endParaRPr lang="en-US"/>
          </a:p>
        </p:txBody>
      </p:sp>
    </p:spTree>
    <p:extLst>
      <p:ext uri="{BB962C8B-B14F-4D97-AF65-F5344CB8AC3E}">
        <p14:creationId xmlns:p14="http://schemas.microsoft.com/office/powerpoint/2010/main" val="2928719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35BC05-BC17-4249-9A61-C6257821CA8B}" type="datetime1">
              <a:rPr lang="en-US" smtClean="0"/>
              <a:t>11/19/20</a:t>
            </a:fld>
            <a:endParaRPr lang="en-US"/>
          </a:p>
        </p:txBody>
      </p:sp>
      <p:sp>
        <p:nvSpPr>
          <p:cNvPr id="4" name="Footer Placeholder 3"/>
          <p:cNvSpPr>
            <a:spLocks noGrp="1"/>
          </p:cNvSpPr>
          <p:nvPr>
            <p:ph type="ftr" sz="quarter" idx="11"/>
          </p:nvPr>
        </p:nvSpPr>
        <p:spPr/>
        <p:txBody>
          <a:bodyPr/>
          <a:lstStyle/>
          <a:p>
            <a:r>
              <a:rPr lang="en-US"/>
              <a:t>To what extent are Global Politics impacted by NGOs and TNCs?</a:t>
            </a:r>
          </a:p>
        </p:txBody>
      </p:sp>
      <p:sp>
        <p:nvSpPr>
          <p:cNvPr id="5" name="Slide Number Placeholder 4"/>
          <p:cNvSpPr>
            <a:spLocks noGrp="1"/>
          </p:cNvSpPr>
          <p:nvPr>
            <p:ph type="sldNum" sz="quarter" idx="12"/>
          </p:nvPr>
        </p:nvSpPr>
        <p:spPr/>
        <p:txBody>
          <a:bodyPr/>
          <a:lstStyle/>
          <a:p>
            <a:fld id="{5F914B9E-B3D8-4879-AC9D-7C41D5689C6B}" type="slidenum">
              <a:rPr lang="en-US" smtClean="0"/>
              <a:t>‹#›</a:t>
            </a:fld>
            <a:endParaRPr lang="en-US"/>
          </a:p>
        </p:txBody>
      </p:sp>
    </p:spTree>
    <p:extLst>
      <p:ext uri="{BB962C8B-B14F-4D97-AF65-F5344CB8AC3E}">
        <p14:creationId xmlns:p14="http://schemas.microsoft.com/office/powerpoint/2010/main" val="1185556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EE0F7-7EDE-4562-BC58-7457AA907018}" type="datetime1">
              <a:rPr lang="en-US" smtClean="0"/>
              <a:t>11/19/20</a:t>
            </a:fld>
            <a:endParaRPr lang="en-US"/>
          </a:p>
        </p:txBody>
      </p:sp>
      <p:sp>
        <p:nvSpPr>
          <p:cNvPr id="3" name="Footer Placeholder 2"/>
          <p:cNvSpPr>
            <a:spLocks noGrp="1"/>
          </p:cNvSpPr>
          <p:nvPr>
            <p:ph type="ftr" sz="quarter" idx="11"/>
          </p:nvPr>
        </p:nvSpPr>
        <p:spPr/>
        <p:txBody>
          <a:bodyPr/>
          <a:lstStyle/>
          <a:p>
            <a:r>
              <a:rPr lang="en-US"/>
              <a:t>To what extent are Global Politics impacted by NGOs and TNCs?</a:t>
            </a:r>
          </a:p>
        </p:txBody>
      </p:sp>
      <p:sp>
        <p:nvSpPr>
          <p:cNvPr id="4" name="Slide Number Placeholder 3"/>
          <p:cNvSpPr>
            <a:spLocks noGrp="1"/>
          </p:cNvSpPr>
          <p:nvPr>
            <p:ph type="sldNum" sz="quarter" idx="12"/>
          </p:nvPr>
        </p:nvSpPr>
        <p:spPr/>
        <p:txBody>
          <a:bodyPr/>
          <a:lstStyle/>
          <a:p>
            <a:fld id="{5F914B9E-B3D8-4879-AC9D-7C41D5689C6B}" type="slidenum">
              <a:rPr lang="en-US" smtClean="0"/>
              <a:t>‹#›</a:t>
            </a:fld>
            <a:endParaRPr lang="en-US"/>
          </a:p>
        </p:txBody>
      </p:sp>
    </p:spTree>
    <p:extLst>
      <p:ext uri="{BB962C8B-B14F-4D97-AF65-F5344CB8AC3E}">
        <p14:creationId xmlns:p14="http://schemas.microsoft.com/office/powerpoint/2010/main" val="3103797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43EF99-D442-430C-B71C-13E602C162F0}" type="datetime1">
              <a:rPr lang="en-US" smtClean="0"/>
              <a:t>11/19/20</a:t>
            </a:fld>
            <a:endParaRPr lang="en-US"/>
          </a:p>
        </p:txBody>
      </p:sp>
      <p:sp>
        <p:nvSpPr>
          <p:cNvPr id="6" name="Footer Placeholder 5"/>
          <p:cNvSpPr>
            <a:spLocks noGrp="1"/>
          </p:cNvSpPr>
          <p:nvPr>
            <p:ph type="ftr" sz="quarter" idx="11"/>
          </p:nvPr>
        </p:nvSpPr>
        <p:spPr/>
        <p:txBody>
          <a:bodyPr/>
          <a:lstStyle/>
          <a:p>
            <a:r>
              <a:rPr lang="en-US"/>
              <a:t>To what extent are Global Politics impacted by NGOs and TNCs?</a:t>
            </a:r>
          </a:p>
        </p:txBody>
      </p:sp>
      <p:sp>
        <p:nvSpPr>
          <p:cNvPr id="7" name="Slide Number Placeholder 6"/>
          <p:cNvSpPr>
            <a:spLocks noGrp="1"/>
          </p:cNvSpPr>
          <p:nvPr>
            <p:ph type="sldNum" sz="quarter" idx="12"/>
          </p:nvPr>
        </p:nvSpPr>
        <p:spPr/>
        <p:txBody>
          <a:bodyPr/>
          <a:lstStyle/>
          <a:p>
            <a:fld id="{5F914B9E-B3D8-4879-AC9D-7C41D5689C6B}" type="slidenum">
              <a:rPr lang="en-US" smtClean="0"/>
              <a:t>‹#›</a:t>
            </a:fld>
            <a:endParaRPr lang="en-US"/>
          </a:p>
        </p:txBody>
      </p:sp>
    </p:spTree>
    <p:extLst>
      <p:ext uri="{BB962C8B-B14F-4D97-AF65-F5344CB8AC3E}">
        <p14:creationId xmlns:p14="http://schemas.microsoft.com/office/powerpoint/2010/main" val="197689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248055-7EC4-4589-BBD6-1154964E6038}" type="datetime1">
              <a:rPr lang="en-US" smtClean="0"/>
              <a:t>11/19/20</a:t>
            </a:fld>
            <a:endParaRPr lang="en-US"/>
          </a:p>
        </p:txBody>
      </p:sp>
      <p:sp>
        <p:nvSpPr>
          <p:cNvPr id="6" name="Footer Placeholder 5"/>
          <p:cNvSpPr>
            <a:spLocks noGrp="1"/>
          </p:cNvSpPr>
          <p:nvPr>
            <p:ph type="ftr" sz="quarter" idx="11"/>
          </p:nvPr>
        </p:nvSpPr>
        <p:spPr/>
        <p:txBody>
          <a:bodyPr/>
          <a:lstStyle/>
          <a:p>
            <a:r>
              <a:rPr lang="en-US"/>
              <a:t>To what extent are Global Politics impacted by NGOs and TNCs?</a:t>
            </a:r>
          </a:p>
        </p:txBody>
      </p:sp>
      <p:sp>
        <p:nvSpPr>
          <p:cNvPr id="7" name="Slide Number Placeholder 6"/>
          <p:cNvSpPr>
            <a:spLocks noGrp="1"/>
          </p:cNvSpPr>
          <p:nvPr>
            <p:ph type="sldNum" sz="quarter" idx="12"/>
          </p:nvPr>
        </p:nvSpPr>
        <p:spPr/>
        <p:txBody>
          <a:bodyPr/>
          <a:lstStyle/>
          <a:p>
            <a:fld id="{5F914B9E-B3D8-4879-AC9D-7C41D5689C6B}" type="slidenum">
              <a:rPr lang="en-US" smtClean="0"/>
              <a:t>‹#›</a:t>
            </a:fld>
            <a:endParaRPr lang="en-US"/>
          </a:p>
        </p:txBody>
      </p:sp>
    </p:spTree>
    <p:extLst>
      <p:ext uri="{BB962C8B-B14F-4D97-AF65-F5344CB8AC3E}">
        <p14:creationId xmlns:p14="http://schemas.microsoft.com/office/powerpoint/2010/main" val="4194869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0"/>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0BA2C0-BB51-4F6E-AA02-8F9A92EB5D67}" type="datetime1">
              <a:rPr lang="en-US" smtClean="0"/>
              <a:t>11/19/20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To what extent are Global Politics impacted by NGOs and TNCs?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914B9E-B3D8-4879-AC9D-7C41D5689C6B}" type="slidenum">
              <a:rPr lang="en-US" smtClean="0"/>
              <a:t>‹#›</a:t>
            </a:fld>
            <a:endParaRPr lang="en-US"/>
          </a:p>
        </p:txBody>
      </p:sp>
    </p:spTree>
    <p:extLst>
      <p:ext uri="{BB962C8B-B14F-4D97-AF65-F5344CB8AC3E}">
        <p14:creationId xmlns:p14="http://schemas.microsoft.com/office/powerpoint/2010/main" val="114117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4i_4xEBCdy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ted.com/talks/david_damberger_what_happens_when_an_ngo_admits_failur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nonviolent-conflict.org/index.php/what-is-icnc/methods-of-nonviolent-ac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avaaz.org/en/" TargetMode="External"/><Relationship Id="rId2" Type="http://schemas.openxmlformats.org/officeDocument/2006/relationships/hyperlink" Target="http://www.occupy.com/" TargetMode="External"/><Relationship Id="rId1" Type="http://schemas.openxmlformats.org/officeDocument/2006/relationships/slideLayout" Target="../slideLayouts/slideLayout2.xml"/><Relationship Id="rId5" Type="http://schemas.openxmlformats.org/officeDocument/2006/relationships/hyperlink" Target="http://www.adbusters.org/" TargetMode="External"/><Relationship Id="rId4" Type="http://schemas.openxmlformats.org/officeDocument/2006/relationships/hyperlink" Target="http://sumofus.or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tuc-csi.org/" TargetMode="External"/><Relationship Id="rId2" Type="http://schemas.openxmlformats.org/officeDocument/2006/relationships/hyperlink" Target="https://www.youtube.com/watch?v=dNb0VYyfarc" TargetMode="External"/><Relationship Id="rId1" Type="http://schemas.openxmlformats.org/officeDocument/2006/relationships/slideLayout" Target="../slideLayouts/slideLayout2.xml"/><Relationship Id="rId5" Type="http://schemas.openxmlformats.org/officeDocument/2006/relationships/hyperlink" Target="http://www.ituc-csi.org/ituc-global-rights-index-2015" TargetMode="External"/><Relationship Id="rId4" Type="http://schemas.openxmlformats.org/officeDocument/2006/relationships/hyperlink" Target="http://www.wftucentral.or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YJSehRlU34w" TargetMode="External"/><Relationship Id="rId2" Type="http://schemas.openxmlformats.org/officeDocument/2006/relationships/hyperlink" Target="http://astro.temple.edu/~hsimons/social-movements01.html" TargetMode="External"/><Relationship Id="rId1" Type="http://schemas.openxmlformats.org/officeDocument/2006/relationships/slideLayout" Target="../slideLayouts/slideLayout2.xml"/><Relationship Id="rId5" Type="http://schemas.openxmlformats.org/officeDocument/2006/relationships/hyperlink" Target="https://en.wikipedia.org/wiki/Resistance_movement#Post.E2.80.93World_War_II" TargetMode="External"/><Relationship Id="rId4" Type="http://schemas.openxmlformats.org/officeDocument/2006/relationships/hyperlink" Target="https://www.nonviolent-conflict.org/"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news.bbc.co.uk/2/hi/programmes/bbc_parliament/2443563.s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theguardian.com/global-development/poverty-matters/2011/nov/14/wto-fails-developing-countries" TargetMode="External"/><Relationship Id="rId2" Type="http://schemas.openxmlformats.org/officeDocument/2006/relationships/hyperlink" Target="http://news.bbc.co.uk/2/hi/europe/country_profiles/2429503.stm" TargetMode="External"/><Relationship Id="rId1" Type="http://schemas.openxmlformats.org/officeDocument/2006/relationships/slideLayout" Target="../slideLayouts/slideLayout2.xml"/><Relationship Id="rId4" Type="http://schemas.openxmlformats.org/officeDocument/2006/relationships/hyperlink" Target="http://www.theguardian.com/world/2013/dec/07/wto-global-trade-deal-condemned-poverty"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news.bbc.co.uk/2/hi/americas/country_profiles/3777557.stm" TargetMode="External"/><Relationship Id="rId2" Type="http://schemas.openxmlformats.org/officeDocument/2006/relationships/hyperlink" Target="http://www.telegraph.co.uk/finance/g20-summit/5075115/G20-what-is-it-and-how-does-it-work.html" TargetMode="External"/><Relationship Id="rId1" Type="http://schemas.openxmlformats.org/officeDocument/2006/relationships/slideLayout" Target="../slideLayouts/slideLayout2.xml"/><Relationship Id="rId5" Type="http://schemas.openxmlformats.org/officeDocument/2006/relationships/hyperlink" Target="http://www.theguardian.com/global-development/2015/mar/23/world-social-forum-tunis-activists-united-against-global-power-grab" TargetMode="External"/><Relationship Id="rId4" Type="http://schemas.openxmlformats.org/officeDocument/2006/relationships/hyperlink" Target="http://www.theguardian.com/business/2016/jan/19/world-economic-forum-davos-2016-eight-key-themes-robotics-migration-markets-climate-change-europe-medicine-inequality-cybercrime"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readwritethink.org/files/resources/interactives/venn_diagram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Transnational Corporations</a:t>
            </a:r>
          </a:p>
        </p:txBody>
      </p:sp>
      <p:sp>
        <p:nvSpPr>
          <p:cNvPr id="3" name="Content Placeholder 2"/>
          <p:cNvSpPr>
            <a:spLocks noGrp="1"/>
          </p:cNvSpPr>
          <p:nvPr>
            <p:ph idx="1"/>
          </p:nvPr>
        </p:nvSpPr>
        <p:spPr>
          <a:xfrm>
            <a:off x="457200" y="1143000"/>
            <a:ext cx="8229600" cy="5334000"/>
          </a:xfrm>
        </p:spPr>
        <p:txBody>
          <a:bodyPr>
            <a:normAutofit fontScale="85000" lnSpcReduction="20000"/>
          </a:bodyPr>
          <a:lstStyle/>
          <a:p>
            <a:r>
              <a:rPr lang="en-US" dirty="0"/>
              <a:t>A transnational corporation, or TNC, is a company that controls economic activity in two or more countries.</a:t>
            </a:r>
          </a:p>
          <a:p>
            <a:r>
              <a:rPr lang="en-US" dirty="0"/>
              <a:t>Now generally referred to as </a:t>
            </a:r>
            <a:r>
              <a:rPr lang="en-US" i="1" dirty="0"/>
              <a:t>transnational </a:t>
            </a:r>
            <a:r>
              <a:rPr lang="en-US" dirty="0"/>
              <a:t>corporations rather than </a:t>
            </a:r>
            <a:r>
              <a:rPr lang="en-US" i="1" dirty="0"/>
              <a:t>multinational </a:t>
            </a:r>
            <a:r>
              <a:rPr lang="en-US" dirty="0"/>
              <a:t>corporations – as TNCs as opposed to MNCs – to reflect the extent to which their corporate strategies and processes transcend national borders rather than merely crossing them.</a:t>
            </a:r>
          </a:p>
          <a:p>
            <a:r>
              <a:rPr lang="en-US" dirty="0"/>
              <a:t>The number of powerful companies with subsidiaries in several countries has risen from 7,000 in 1970 to 63,000 in 2020.</a:t>
            </a:r>
          </a:p>
          <a:p>
            <a:r>
              <a:rPr lang="en-US" dirty="0"/>
              <a:t>About 70 per cent of the world’s leading 200 TNCs have parent companies that are based in just three countries – the USA, Germany and Japan – and 90 per cent are based in the developed world.</a:t>
            </a:r>
          </a:p>
        </p:txBody>
      </p:sp>
      <p:sp>
        <p:nvSpPr>
          <p:cNvPr id="4" name="Footer Placeholder 3"/>
          <p:cNvSpPr>
            <a:spLocks noGrp="1"/>
          </p:cNvSpPr>
          <p:nvPr>
            <p:ph type="ftr" sz="quarter" idx="11"/>
          </p:nvPr>
        </p:nvSpPr>
        <p:spPr/>
        <p:txBody>
          <a:bodyPr/>
          <a:lstStyle/>
          <a:p>
            <a:r>
              <a:rPr lang="en-US"/>
              <a:t>To what extent are Global Politics impacted by NGOs and TNCs?</a:t>
            </a:r>
          </a:p>
        </p:txBody>
      </p:sp>
    </p:spTree>
    <p:extLst>
      <p:ext uri="{BB962C8B-B14F-4D97-AF65-F5344CB8AC3E}">
        <p14:creationId xmlns:p14="http://schemas.microsoft.com/office/powerpoint/2010/main" val="4165351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Movements and NGOs</a:t>
            </a:r>
          </a:p>
        </p:txBody>
      </p:sp>
      <p:sp>
        <p:nvSpPr>
          <p:cNvPr id="3" name="Content Placeholder 2"/>
          <p:cNvSpPr>
            <a:spLocks noGrp="1"/>
          </p:cNvSpPr>
          <p:nvPr>
            <p:ph idx="1"/>
          </p:nvPr>
        </p:nvSpPr>
        <p:spPr/>
        <p:txBody>
          <a:bodyPr>
            <a:normAutofit fontScale="85000" lnSpcReduction="20000"/>
          </a:bodyPr>
          <a:lstStyle/>
          <a:p>
            <a:r>
              <a:rPr lang="en-US" dirty="0"/>
              <a:t>The new left: rejected orthodox communism and social democracy in favour of a new politics of liberation based on decentralization and participatory democracy.</a:t>
            </a:r>
          </a:p>
          <a:p>
            <a:r>
              <a:rPr lang="en-US" dirty="0"/>
              <a:t>In many cases their concerns are transnational, in fact borders are sometimes seen as a barrier than a solution to the problem, e.g. the peace and green movements.</a:t>
            </a:r>
          </a:p>
          <a:p>
            <a:r>
              <a:rPr lang="en-US" dirty="0"/>
              <a:t>Often fall under the title of anti-globalization, anti-capitalist or corporate or global justice movements</a:t>
            </a:r>
          </a:p>
          <a:p>
            <a:r>
              <a:rPr lang="en-US" dirty="0">
                <a:hlinkClick r:id="rId2"/>
              </a:rPr>
              <a:t>https://www.youtube.com/watch?v=4i_4xEBCdys</a:t>
            </a:r>
            <a:endParaRPr lang="en-US" dirty="0"/>
          </a:p>
          <a:p>
            <a:r>
              <a:rPr lang="en-US" dirty="0"/>
              <a:t>Read: Globalization and Its Discontents</a:t>
            </a:r>
          </a:p>
          <a:p>
            <a:pPr marL="0" indent="0">
              <a:buNone/>
            </a:pPr>
            <a:endParaRPr lang="en-US" dirty="0"/>
          </a:p>
          <a:p>
            <a:endParaRPr lang="en-US" dirty="0"/>
          </a:p>
        </p:txBody>
      </p:sp>
      <p:sp>
        <p:nvSpPr>
          <p:cNvPr id="4" name="Footer Placeholder 3"/>
          <p:cNvSpPr>
            <a:spLocks noGrp="1"/>
          </p:cNvSpPr>
          <p:nvPr>
            <p:ph type="ftr" sz="quarter" idx="11"/>
          </p:nvPr>
        </p:nvSpPr>
        <p:spPr>
          <a:xfrm>
            <a:off x="457200" y="6356350"/>
            <a:ext cx="8077200" cy="365125"/>
          </a:xfrm>
        </p:spPr>
        <p:txBody>
          <a:bodyPr/>
          <a:lstStyle/>
          <a:p>
            <a:r>
              <a:rPr lang="en-US" sz="1400" dirty="0">
                <a:solidFill>
                  <a:schemeClr val="tx1"/>
                </a:solidFill>
              </a:rPr>
              <a:t>To what extent is Global Politics impacted by NGOs and TNCs?</a:t>
            </a:r>
          </a:p>
        </p:txBody>
      </p:sp>
    </p:spTree>
    <p:extLst>
      <p:ext uri="{BB962C8B-B14F-4D97-AF65-F5344CB8AC3E}">
        <p14:creationId xmlns:p14="http://schemas.microsoft.com/office/powerpoint/2010/main" val="755873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Success of NGOs</a:t>
            </a:r>
          </a:p>
        </p:txBody>
      </p:sp>
      <p:sp>
        <p:nvSpPr>
          <p:cNvPr id="3" name="Content Placeholder 2"/>
          <p:cNvSpPr>
            <a:spLocks noGrp="1"/>
          </p:cNvSpPr>
          <p:nvPr>
            <p:ph idx="1"/>
          </p:nvPr>
        </p:nvSpPr>
        <p:spPr>
          <a:xfrm>
            <a:off x="228600" y="1066800"/>
            <a:ext cx="8686800" cy="5257800"/>
          </a:xfrm>
        </p:spPr>
        <p:txBody>
          <a:bodyPr>
            <a:normAutofit fontScale="70000" lnSpcReduction="20000"/>
          </a:bodyPr>
          <a:lstStyle/>
          <a:p>
            <a:r>
              <a:rPr lang="en-US" dirty="0"/>
              <a:t>International Campaign to Ban Landmines – more than 14000 NGOs working in 90 countries brought about an agreement between 120 countries in 1997 to ban landmines.</a:t>
            </a:r>
          </a:p>
          <a:p>
            <a:r>
              <a:rPr lang="en-US" dirty="0"/>
              <a:t>The ICC may never have been established without the work of NGOs </a:t>
            </a:r>
          </a:p>
          <a:p>
            <a:pPr marL="0" indent="0">
              <a:buNone/>
            </a:pPr>
            <a:r>
              <a:rPr lang="en-US" dirty="0"/>
              <a:t> “The International Criminal Court is a permanent international court established to investigate, prosecute and try individuals accused of committing the most serious crimes of concern to the international community as a whole, namely the crime of genocide, crimes against humanity, war crimes and the crime of aggression.”</a:t>
            </a:r>
          </a:p>
          <a:p>
            <a:r>
              <a:rPr lang="en-US" dirty="0"/>
              <a:t>Unlike the ICC, The International Court of Justice has no jurisdiction to try individuals accused of war crimes or crimes against humanity.  As it is not a criminal court, it does not have a prosecutor able to initiate proceedings.</a:t>
            </a:r>
          </a:p>
          <a:p>
            <a:r>
              <a:rPr lang="en-US" dirty="0"/>
              <a:t> The ICJ, in accordance with international law, settles legal disputes between States submitted to it by them and giving advisory opinions on legal matters referred to it by United Nations organs and specialized agencies.</a:t>
            </a:r>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62339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NGO Presentations</a:t>
            </a:r>
          </a:p>
        </p:txBody>
      </p:sp>
      <p:sp>
        <p:nvSpPr>
          <p:cNvPr id="3" name="Content Placeholder 2"/>
          <p:cNvSpPr>
            <a:spLocks noGrp="1"/>
          </p:cNvSpPr>
          <p:nvPr>
            <p:ph idx="1"/>
          </p:nvPr>
        </p:nvSpPr>
        <p:spPr/>
        <p:txBody>
          <a:bodyPr/>
          <a:lstStyle/>
          <a:p>
            <a:r>
              <a:rPr lang="en-US" dirty="0"/>
              <a:t>NGO presentations:</a:t>
            </a:r>
          </a:p>
          <a:p>
            <a:pPr lvl="1"/>
            <a:r>
              <a:rPr lang="en-US" dirty="0"/>
              <a:t>History</a:t>
            </a:r>
          </a:p>
          <a:p>
            <a:pPr lvl="1"/>
            <a:r>
              <a:rPr lang="en-US" dirty="0"/>
              <a:t>Purpose</a:t>
            </a:r>
          </a:p>
          <a:p>
            <a:pPr lvl="1"/>
            <a:r>
              <a:rPr lang="en-US" dirty="0"/>
              <a:t>Commendations</a:t>
            </a:r>
          </a:p>
          <a:p>
            <a:pPr lvl="1"/>
            <a:r>
              <a:rPr lang="en-US" dirty="0"/>
              <a:t>Criticisms</a:t>
            </a:r>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68739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Beef and Bouquets</a:t>
            </a:r>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r>
              <a:rPr lang="en-US" dirty="0"/>
              <a:t>NGOs and transnational social movements help ensure that the power of TNCs are challenged and scrutinized. </a:t>
            </a:r>
          </a:p>
          <a:p>
            <a:r>
              <a:rPr lang="en-US" dirty="0"/>
              <a:t>NGOs are criticized because they are almost always non-elected and self appointed bodies, so they may not reflect a democratic approach.</a:t>
            </a:r>
          </a:p>
          <a:p>
            <a:r>
              <a:rPr lang="en-US" dirty="0"/>
              <a:t>They have been criticized for using violence and for distorting national and global political agenda through their fixation on gaining media attention</a:t>
            </a:r>
          </a:p>
          <a:p>
            <a:r>
              <a:rPr lang="en-US" dirty="0">
                <a:hlinkClick r:id="rId2"/>
              </a:rPr>
              <a:t>https://www.ted.com/talks/david_damberger_what_happens_when_an_ngo_admits_failure</a:t>
            </a:r>
            <a:endParaRPr lang="en-US" dirty="0"/>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250416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Social Movements</a:t>
            </a:r>
          </a:p>
        </p:txBody>
      </p:sp>
      <p:sp>
        <p:nvSpPr>
          <p:cNvPr id="3" name="Content Placeholder 2"/>
          <p:cNvSpPr>
            <a:spLocks noGrp="1"/>
          </p:cNvSpPr>
          <p:nvPr>
            <p:ph idx="1"/>
          </p:nvPr>
        </p:nvSpPr>
        <p:spPr>
          <a:xfrm>
            <a:off x="228600" y="990600"/>
            <a:ext cx="8686800" cy="5334000"/>
          </a:xfrm>
        </p:spPr>
        <p:txBody>
          <a:bodyPr>
            <a:normAutofit lnSpcReduction="10000"/>
          </a:bodyPr>
          <a:lstStyle/>
          <a:p>
            <a:r>
              <a:rPr lang="en-US" dirty="0"/>
              <a:t>Objective: In what ways may non-state actors exhibit and affect change through acts of resistance?</a:t>
            </a:r>
          </a:p>
          <a:p>
            <a:r>
              <a:rPr lang="en-US" dirty="0"/>
              <a:t>What are different ways of taking nonviolent action?</a:t>
            </a:r>
          </a:p>
          <a:p>
            <a:r>
              <a:rPr lang="en-US" dirty="0">
                <a:hlinkClick r:id="rId2"/>
              </a:rPr>
              <a:t>https://www.nonviolent-conflict.org/index.php/what-is-icnc/methods-of-nonviolent-action</a:t>
            </a:r>
            <a:endParaRPr lang="en-US" dirty="0"/>
          </a:p>
          <a:p>
            <a:r>
              <a:rPr lang="en-US" dirty="0"/>
              <a:t>Read: Four Stages of Social Movements</a:t>
            </a:r>
          </a:p>
          <a:p>
            <a:r>
              <a:rPr lang="en-US" dirty="0"/>
              <a:t>With a partner design a mind map at: https://www.mindmup.com/</a:t>
            </a:r>
          </a:p>
          <a:p>
            <a:pPr marL="0" indent="0">
              <a:buNone/>
            </a:pPr>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16946089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Movements</a:t>
            </a:r>
          </a:p>
        </p:txBody>
      </p:sp>
      <p:sp>
        <p:nvSpPr>
          <p:cNvPr id="3" name="Content Placeholder 2"/>
          <p:cNvSpPr>
            <a:spLocks noGrp="1"/>
          </p:cNvSpPr>
          <p:nvPr>
            <p:ph idx="1"/>
          </p:nvPr>
        </p:nvSpPr>
        <p:spPr>
          <a:xfrm>
            <a:off x="457200" y="1219200"/>
            <a:ext cx="8229600" cy="5029200"/>
          </a:xfrm>
        </p:spPr>
        <p:txBody>
          <a:bodyPr>
            <a:normAutofit fontScale="70000" lnSpcReduction="20000"/>
          </a:bodyPr>
          <a:lstStyle/>
          <a:p>
            <a:pPr lvl="0"/>
            <a:r>
              <a:rPr lang="en-US" dirty="0"/>
              <a:t>In partners choose one of the four social movements that are listed in the PPT. Describe:</a:t>
            </a:r>
            <a:endParaRPr lang="en-US" sz="2400" dirty="0"/>
          </a:p>
          <a:p>
            <a:pPr lvl="1"/>
            <a:r>
              <a:rPr lang="en-US" dirty="0"/>
              <a:t>What they are resisting </a:t>
            </a:r>
            <a:endParaRPr lang="en-US" sz="2000" dirty="0"/>
          </a:p>
          <a:p>
            <a:pPr lvl="1"/>
            <a:r>
              <a:rPr lang="en-US" dirty="0"/>
              <a:t>Why they are resisting </a:t>
            </a:r>
          </a:p>
          <a:p>
            <a:pPr lvl="1"/>
            <a:r>
              <a:rPr lang="en-US" dirty="0"/>
              <a:t>How they go about pressing for change. </a:t>
            </a:r>
          </a:p>
          <a:p>
            <a:r>
              <a:rPr lang="en-US" dirty="0"/>
              <a:t>Provide one example of an issue you became aware after exploring their site. </a:t>
            </a:r>
          </a:p>
          <a:p>
            <a:pPr lvl="1"/>
            <a:r>
              <a:rPr lang="en-US" dirty="0">
                <a:hlinkClick r:id="rId2"/>
              </a:rPr>
              <a:t>http://www.occupy.com/</a:t>
            </a:r>
            <a:endParaRPr lang="en-US" dirty="0"/>
          </a:p>
          <a:p>
            <a:pPr lvl="1"/>
            <a:r>
              <a:rPr lang="en-US" dirty="0">
                <a:hlinkClick r:id="rId3"/>
              </a:rPr>
              <a:t>https://avaaz.org/en/</a:t>
            </a:r>
            <a:endParaRPr lang="en-US" dirty="0"/>
          </a:p>
          <a:p>
            <a:pPr lvl="1"/>
            <a:r>
              <a:rPr lang="en-US" dirty="0">
                <a:hlinkClick r:id="rId4"/>
              </a:rPr>
              <a:t>http://sumofus.org/</a:t>
            </a:r>
            <a:endParaRPr lang="en-US" dirty="0"/>
          </a:p>
          <a:p>
            <a:pPr lvl="1"/>
            <a:r>
              <a:rPr lang="en-US" dirty="0">
                <a:hlinkClick r:id="rId5"/>
              </a:rPr>
              <a:t>http://www.adbusters.org/</a:t>
            </a:r>
            <a:endParaRPr lang="en-US" dirty="0"/>
          </a:p>
          <a:p>
            <a:pPr lvl="1"/>
            <a:r>
              <a:rPr lang="en-US" dirty="0"/>
              <a:t>Research one of your own</a:t>
            </a:r>
          </a:p>
          <a:p>
            <a:r>
              <a:rPr lang="en-US" dirty="0"/>
              <a:t>https://en.wikipedia.org/wiki/Nonviolent_resistance</a:t>
            </a:r>
          </a:p>
          <a:p>
            <a:r>
              <a:rPr lang="en-US" dirty="0"/>
              <a:t>Wikipedia; “resistance movements” – Wikipedia scroll to “post WWII examples. Choose one to research, only select examples designated “on-going” </a:t>
            </a:r>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4211608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Labour Unions</a:t>
            </a:r>
          </a:p>
        </p:txBody>
      </p:sp>
      <p:sp>
        <p:nvSpPr>
          <p:cNvPr id="3" name="Content Placeholder 2"/>
          <p:cNvSpPr>
            <a:spLocks noGrp="1"/>
          </p:cNvSpPr>
          <p:nvPr>
            <p:ph idx="1"/>
          </p:nvPr>
        </p:nvSpPr>
        <p:spPr/>
        <p:txBody>
          <a:bodyPr>
            <a:normAutofit/>
          </a:bodyPr>
          <a:lstStyle/>
          <a:p>
            <a:r>
              <a:rPr lang="en-US" dirty="0">
                <a:hlinkClick r:id="rId2"/>
              </a:rPr>
              <a:t>https://www.youtube.com/watch?v=dNb0VYyfarc</a:t>
            </a:r>
            <a:endParaRPr lang="en-US" dirty="0"/>
          </a:p>
          <a:p>
            <a:r>
              <a:rPr lang="en-US" dirty="0"/>
              <a:t>Read “we may need labour unions after all” article</a:t>
            </a:r>
          </a:p>
          <a:p>
            <a:r>
              <a:rPr lang="en-US" dirty="0">
                <a:hlinkClick r:id="rId3"/>
              </a:rPr>
              <a:t>http://www.ituc-csi.org/</a:t>
            </a:r>
            <a:endParaRPr lang="en-US" dirty="0"/>
          </a:p>
          <a:p>
            <a:r>
              <a:rPr lang="en-US" dirty="0">
                <a:hlinkClick r:id="rId4"/>
              </a:rPr>
              <a:t>http://www.wftucentral.org/</a:t>
            </a:r>
            <a:endParaRPr lang="en-US" dirty="0"/>
          </a:p>
          <a:p>
            <a:r>
              <a:rPr lang="en-US" dirty="0">
                <a:hlinkClick r:id="rId5"/>
              </a:rPr>
              <a:t>http://www.ituc-csi.org/ituc-global-rights-index-2015</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812616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Outline of main Labour Union Ideas</a:t>
            </a:r>
          </a:p>
        </p:txBody>
      </p:sp>
      <p:sp>
        <p:nvSpPr>
          <p:cNvPr id="3" name="Content Placeholder 2"/>
          <p:cNvSpPr>
            <a:spLocks noGrp="1"/>
          </p:cNvSpPr>
          <p:nvPr>
            <p:ph idx="1"/>
          </p:nvPr>
        </p:nvSpPr>
        <p:spPr/>
        <p:txBody>
          <a:bodyPr>
            <a:normAutofit fontScale="62500" lnSpcReduction="20000"/>
          </a:bodyPr>
          <a:lstStyle/>
          <a:p>
            <a:r>
              <a:rPr lang="en-US" dirty="0"/>
              <a:t>Do not look at local level concerns such as country specific minimum wage.</a:t>
            </a:r>
          </a:p>
          <a:p>
            <a:pPr fontAlgn="base"/>
            <a:r>
              <a:rPr lang="en-US" dirty="0"/>
              <a:t>They look at issues such as but not limited to:</a:t>
            </a:r>
          </a:p>
          <a:p>
            <a:pPr lvl="1" fontAlgn="base"/>
            <a:r>
              <a:rPr lang="en-US" dirty="0"/>
              <a:t>Exploitation of workers</a:t>
            </a:r>
          </a:p>
          <a:p>
            <a:pPr lvl="2" fontAlgn="base"/>
            <a:r>
              <a:rPr lang="en-US" dirty="0"/>
              <a:t>Sweatshops</a:t>
            </a:r>
          </a:p>
          <a:p>
            <a:pPr lvl="2" fontAlgn="base"/>
            <a:r>
              <a:rPr lang="en-US" dirty="0"/>
              <a:t>E.g. the sweatshop where the roof fell in and injured many. </a:t>
            </a:r>
          </a:p>
          <a:p>
            <a:pPr fontAlgn="base"/>
            <a:r>
              <a:rPr lang="en-US" dirty="0"/>
              <a:t>Why would trade unionists in Dublin care about worker rights in China? </a:t>
            </a:r>
          </a:p>
          <a:p>
            <a:pPr lvl="1" fontAlgn="base"/>
            <a:r>
              <a:rPr lang="en-US" dirty="0"/>
              <a:t>Altruistic View</a:t>
            </a:r>
          </a:p>
          <a:p>
            <a:pPr lvl="2" fontAlgn="base"/>
            <a:r>
              <a:rPr lang="en-US" dirty="0"/>
              <a:t>“An injury to one [worker] is an injury to all” - The Labour Union Mentality</a:t>
            </a:r>
          </a:p>
          <a:p>
            <a:pPr lvl="2" fontAlgn="base"/>
            <a:r>
              <a:rPr lang="en-US" dirty="0"/>
              <a:t>Solidarity forever (The Trade Union song) </a:t>
            </a:r>
          </a:p>
          <a:p>
            <a:pPr lvl="1" fontAlgn="base"/>
            <a:r>
              <a:rPr lang="en-US" dirty="0"/>
              <a:t>Egotistical View</a:t>
            </a:r>
          </a:p>
          <a:p>
            <a:pPr lvl="2" fontAlgn="base"/>
            <a:r>
              <a:rPr lang="en-US" dirty="0"/>
              <a:t>As a laborer in Dublin, you want to raise standards of work in China because you are afraid that your company will get workers there and you will lose your job.</a:t>
            </a:r>
          </a:p>
          <a:p>
            <a:pPr lvl="2" fontAlgn="base"/>
            <a:r>
              <a:rPr lang="en-US" dirty="0"/>
              <a:t>The race to the bottom: going to lower wages  (Labour moved from the US, to Mexico, to China, to Bangladesh)</a:t>
            </a:r>
          </a:p>
          <a:p>
            <a:pPr lvl="2" fontAlgn="base"/>
            <a:r>
              <a:rPr lang="en-US" dirty="0"/>
              <a:t>Unions care about conditions world-wide because of the ‘race to the bottom’. </a:t>
            </a:r>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4167192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Movements</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Social Movements</a:t>
            </a:r>
          </a:p>
          <a:p>
            <a:pPr marL="0" indent="0">
              <a:buNone/>
            </a:pPr>
            <a:r>
              <a:rPr lang="en-US" dirty="0">
                <a:hlinkClick r:id="rId2"/>
              </a:rPr>
              <a:t>http://astro.temple.edu/~hsimons/social-movements01.html</a:t>
            </a:r>
            <a:endParaRPr lang="en-US" dirty="0"/>
          </a:p>
          <a:p>
            <a:pPr marL="0" indent="0">
              <a:buNone/>
            </a:pPr>
            <a:r>
              <a:rPr lang="en-US" b="1" dirty="0"/>
              <a:t>Non-Violent Movements</a:t>
            </a:r>
          </a:p>
          <a:p>
            <a:r>
              <a:rPr lang="en-US" dirty="0">
                <a:hlinkClick r:id="rId3"/>
              </a:rPr>
              <a:t>https://www.youtube.com/watch?v=YJSehRlU34w</a:t>
            </a:r>
            <a:endParaRPr lang="en-US" dirty="0"/>
          </a:p>
          <a:p>
            <a:r>
              <a:rPr lang="en-US" dirty="0">
                <a:hlinkClick r:id="rId4"/>
              </a:rPr>
              <a:t>https://www.nonviolent-conflict.org/</a:t>
            </a:r>
            <a:endParaRPr lang="en-US" dirty="0"/>
          </a:p>
          <a:p>
            <a:pPr marL="0" indent="0">
              <a:buNone/>
            </a:pPr>
            <a:r>
              <a:rPr lang="en-US" b="1" dirty="0"/>
              <a:t>Resistance Movements: </a:t>
            </a:r>
          </a:p>
          <a:p>
            <a:pPr marL="0" indent="0">
              <a:buNone/>
            </a:pPr>
            <a:r>
              <a:rPr lang="en-US" dirty="0">
                <a:hlinkClick r:id="rId5"/>
              </a:rPr>
              <a:t>https://en.wikipedia.org/wiki/Resistance_movement#Post.E2.80.93World_War_II</a:t>
            </a:r>
            <a:endParaRPr lang="en-US" dirty="0"/>
          </a:p>
          <a:p>
            <a:pPr marL="0" indent="0">
              <a:buNone/>
            </a:pPr>
            <a:endParaRPr lang="en-US" dirty="0"/>
          </a:p>
        </p:txBody>
      </p:sp>
    </p:spTree>
    <p:extLst>
      <p:ext uri="{BB962C8B-B14F-4D97-AF65-F5344CB8AC3E}">
        <p14:creationId xmlns:p14="http://schemas.microsoft.com/office/powerpoint/2010/main" val="384716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Political Parties</a:t>
            </a:r>
          </a:p>
        </p:txBody>
      </p:sp>
      <p:sp>
        <p:nvSpPr>
          <p:cNvPr id="3" name="Content Placeholder 2"/>
          <p:cNvSpPr>
            <a:spLocks noGrp="1"/>
          </p:cNvSpPr>
          <p:nvPr>
            <p:ph idx="1"/>
          </p:nvPr>
        </p:nvSpPr>
        <p:spPr/>
        <p:txBody>
          <a:bodyPr/>
          <a:lstStyle/>
          <a:p>
            <a:r>
              <a:rPr lang="en-US" dirty="0">
                <a:hlinkClick r:id="rId2"/>
              </a:rPr>
              <a:t>http://news.bbc.co.uk/2/hi/programmes/bbc_parliament/2443563.stm</a:t>
            </a:r>
            <a:endParaRPr lang="en-US" dirty="0"/>
          </a:p>
          <a:p>
            <a:r>
              <a:rPr lang="en-US" dirty="0"/>
              <a:t>Create a “T” chart on the positive and negative aspects of a political party</a:t>
            </a:r>
          </a:p>
          <a:p>
            <a:r>
              <a:rPr lang="en-US" dirty="0"/>
              <a:t>Party platform activity</a:t>
            </a:r>
          </a:p>
          <a:p>
            <a:r>
              <a:rPr lang="en-US" dirty="0"/>
              <a:t>Explore two political parties of significantly differing ideologies from a country of interest</a:t>
            </a:r>
          </a:p>
        </p:txBody>
      </p:sp>
    </p:spTree>
    <p:extLst>
      <p:ext uri="{BB962C8B-B14F-4D97-AF65-F5344CB8AC3E}">
        <p14:creationId xmlns:p14="http://schemas.microsoft.com/office/powerpoint/2010/main" val="4206557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Significance of TNCs</a:t>
            </a:r>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a:t>TNCs exert enormous economic power and political influence. Their economic significance is reflected in the fact that they account for about 50 per cent of world manufacturing production and over 70 per cent of world trade.</a:t>
            </a:r>
          </a:p>
          <a:p>
            <a:r>
              <a:rPr lang="en-US" dirty="0"/>
              <a:t>TNCs often dwarf states in terms of their economic size. Based on a comparison between corporate sales and countries’ GDP, 51 of the world’s 100 largest economies are corporations; only 49 of them are countries. General Motors is broadly equivalent in this sense to Denmark</a:t>
            </a:r>
          </a:p>
          <a:p>
            <a:r>
              <a:rPr lang="en-US" dirty="0"/>
              <a:t>However, states can do things that TNCs can only dream about, such as make laws and raise armies.</a:t>
            </a:r>
          </a:p>
          <a:p>
            <a:r>
              <a:rPr lang="en-US" dirty="0"/>
              <a:t>What gives TNCs their strategic advantage over national  governments is their ability to transcend territory</a:t>
            </a:r>
          </a:p>
        </p:txBody>
      </p:sp>
      <p:sp>
        <p:nvSpPr>
          <p:cNvPr id="4" name="Footer Placeholder 3"/>
          <p:cNvSpPr>
            <a:spLocks noGrp="1"/>
          </p:cNvSpPr>
          <p:nvPr>
            <p:ph type="ftr" sz="quarter" idx="11"/>
          </p:nvPr>
        </p:nvSpPr>
        <p:spPr/>
        <p:txBody>
          <a:bodyPr/>
          <a:lstStyle/>
          <a:p>
            <a:r>
              <a:rPr lang="en-US"/>
              <a:t>To what extent are Global Politics impacted by NGOs and TNCs?</a:t>
            </a:r>
          </a:p>
        </p:txBody>
      </p:sp>
    </p:spTree>
    <p:extLst>
      <p:ext uri="{BB962C8B-B14F-4D97-AF65-F5344CB8AC3E}">
        <p14:creationId xmlns:p14="http://schemas.microsoft.com/office/powerpoint/2010/main" val="193655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Governance</a:t>
            </a:r>
          </a:p>
        </p:txBody>
      </p:sp>
      <p:sp>
        <p:nvSpPr>
          <p:cNvPr id="3" name="Content Placeholder 2"/>
          <p:cNvSpPr>
            <a:spLocks noGrp="1"/>
          </p:cNvSpPr>
          <p:nvPr>
            <p:ph idx="1"/>
          </p:nvPr>
        </p:nvSpPr>
        <p:spPr/>
        <p:txBody>
          <a:bodyPr>
            <a:normAutofit fontScale="92500" lnSpcReduction="10000"/>
          </a:bodyPr>
          <a:lstStyle/>
          <a:p>
            <a:r>
              <a:rPr lang="en-US" dirty="0" err="1"/>
              <a:t>Karns</a:t>
            </a:r>
            <a:r>
              <a:rPr lang="en-US" dirty="0"/>
              <a:t> and </a:t>
            </a:r>
            <a:r>
              <a:rPr lang="en-US" dirty="0" err="1"/>
              <a:t>Mingst</a:t>
            </a:r>
            <a:r>
              <a:rPr lang="en-US" dirty="0"/>
              <a:t> (2009) define global governance as a “collection of governance-related activities, rules and mechanisms, formal and informal, existing at a variety of levels in the world today.”</a:t>
            </a:r>
          </a:p>
          <a:p>
            <a:r>
              <a:rPr lang="en-US" dirty="0"/>
              <a:t>GG is often confused with international organizations.</a:t>
            </a:r>
          </a:p>
          <a:p>
            <a:r>
              <a:rPr lang="en-US" dirty="0"/>
              <a:t>Heywood (2014) defines GG as “a set of processes through which states cooperate without abandoning sovereignty” (p. 462)</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409265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GG as International Anarchy</a:t>
            </a:r>
          </a:p>
        </p:txBody>
      </p:sp>
      <p:sp>
        <p:nvSpPr>
          <p:cNvPr id="3" name="Content Placeholder 2"/>
          <p:cNvSpPr>
            <a:spLocks noGrp="1"/>
          </p:cNvSpPr>
          <p:nvPr>
            <p:ph idx="1"/>
          </p:nvPr>
        </p:nvSpPr>
        <p:spPr>
          <a:xfrm>
            <a:off x="457200" y="1371600"/>
            <a:ext cx="8229600" cy="4953000"/>
          </a:xfrm>
        </p:spPr>
        <p:txBody>
          <a:bodyPr>
            <a:normAutofit fontScale="85000" lnSpcReduction="20000"/>
          </a:bodyPr>
          <a:lstStyle/>
          <a:p>
            <a:r>
              <a:rPr lang="en-US" dirty="0"/>
              <a:t>The absence of a supranational authority capable of regulating the behaviour of states.</a:t>
            </a:r>
          </a:p>
          <a:p>
            <a:r>
              <a:rPr lang="en-US" dirty="0"/>
              <a:t>States rely on self-help</a:t>
            </a:r>
          </a:p>
          <a:p>
            <a:r>
              <a:rPr lang="en-US" dirty="0"/>
              <a:t>Prone to conflict</a:t>
            </a:r>
          </a:p>
          <a:p>
            <a:r>
              <a:rPr lang="en-US" dirty="0"/>
              <a:t>Periods of peace and relative order may develop, especially as it relates to balance of power</a:t>
            </a:r>
          </a:p>
          <a:p>
            <a:r>
              <a:rPr lang="en-US" dirty="0"/>
              <a:t>War is diminished because states maximize security to avoid war rather than maximize power through expansion</a:t>
            </a:r>
          </a:p>
          <a:p>
            <a:r>
              <a:rPr lang="en-US" dirty="0"/>
              <a:t>Institutions such as the EU and UN seem to defy the degree of anarchy that is suggested, though 9/11 and the balance of power that exists in the Middle East may call this perspective into question</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86610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Hegemony</a:t>
            </a:r>
          </a:p>
        </p:txBody>
      </p:sp>
      <p:sp>
        <p:nvSpPr>
          <p:cNvPr id="3" name="Content Placeholder 2"/>
          <p:cNvSpPr>
            <a:spLocks noGrp="1"/>
          </p:cNvSpPr>
          <p:nvPr>
            <p:ph idx="1"/>
          </p:nvPr>
        </p:nvSpPr>
        <p:spPr/>
        <p:txBody>
          <a:bodyPr>
            <a:normAutofit fontScale="85000" lnSpcReduction="10000"/>
          </a:bodyPr>
          <a:lstStyle/>
          <a:p>
            <a:r>
              <a:rPr lang="en-US" dirty="0"/>
              <a:t>A measure of organization is imposed on the state system by the existence of a hierarchy of states.</a:t>
            </a:r>
          </a:p>
          <a:p>
            <a:r>
              <a:rPr lang="en-US" dirty="0"/>
              <a:t>States are formally equal in terms of sovereignty but unequal in terms of resources and capacities</a:t>
            </a:r>
          </a:p>
          <a:p>
            <a:r>
              <a:rPr lang="en-US" dirty="0"/>
              <a:t>A hegemonic power possesses pre-eminent military, economic  and ideological resources and as a result can impose its will regionally or globally.</a:t>
            </a:r>
          </a:p>
          <a:p>
            <a:r>
              <a:rPr lang="en-US" dirty="0"/>
              <a:t>Global hegemons may cause resentment but often have weaker countries working with them in order to gain international order, stable financial system, dependable currency and a world police</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25268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World Government</a:t>
            </a:r>
          </a:p>
        </p:txBody>
      </p:sp>
      <p:sp>
        <p:nvSpPr>
          <p:cNvPr id="3" name="Content Placeholder 2"/>
          <p:cNvSpPr>
            <a:spLocks noGrp="1"/>
          </p:cNvSpPr>
          <p:nvPr>
            <p:ph idx="1"/>
          </p:nvPr>
        </p:nvSpPr>
        <p:spPr>
          <a:xfrm>
            <a:off x="457200" y="1600200"/>
            <a:ext cx="8382000" cy="4525963"/>
          </a:xfrm>
        </p:spPr>
        <p:txBody>
          <a:bodyPr>
            <a:normAutofit fontScale="77500" lnSpcReduction="20000"/>
          </a:bodyPr>
          <a:lstStyle/>
          <a:p>
            <a:r>
              <a:rPr lang="en-US" dirty="0"/>
              <a:t>Unrealistic because there is no indication that states or peoples are willing to give up their sovereignty  to a global state or world federation.</a:t>
            </a:r>
          </a:p>
          <a:p>
            <a:r>
              <a:rPr lang="en-US" dirty="0"/>
              <a:t>Uncheckable power: ultimately who has power over the “rogue state”</a:t>
            </a:r>
          </a:p>
          <a:p>
            <a:r>
              <a:rPr lang="en-US" dirty="0"/>
              <a:t>Regional alliances will always remain stronger than global ones due to religious, cultural and linguistic similarities.</a:t>
            </a:r>
          </a:p>
          <a:p>
            <a:r>
              <a:rPr lang="en-US" dirty="0"/>
              <a:t>Is it needed? Moral cosmopolitanism shows how problems such as war, poverty and environmental degradation can be tackled without a world government</a:t>
            </a:r>
          </a:p>
          <a:p>
            <a:r>
              <a:rPr lang="en-US" dirty="0"/>
              <a:t>Nevertheless, some world governmental systems like the UN security council, ICJ, ICC, WB, WTO and so on seem to make the possibility of a supranational government work</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324551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Contours of Global Governance</a:t>
            </a:r>
          </a:p>
        </p:txBody>
      </p:sp>
      <p:sp>
        <p:nvSpPr>
          <p:cNvPr id="3" name="Content Placeholder 2"/>
          <p:cNvSpPr>
            <a:spLocks noGrp="1"/>
          </p:cNvSpPr>
          <p:nvPr>
            <p:ph idx="1"/>
          </p:nvPr>
        </p:nvSpPr>
        <p:spPr/>
        <p:txBody>
          <a:bodyPr>
            <a:normAutofit fontScale="85000" lnSpcReduction="20000"/>
          </a:bodyPr>
          <a:lstStyle/>
          <a:p>
            <a:r>
              <a:rPr lang="en-US" dirty="0"/>
              <a:t>Management of GP in the absence of a central government</a:t>
            </a:r>
          </a:p>
          <a:p>
            <a:r>
              <a:rPr lang="en-US" dirty="0"/>
              <a:t>Differs from international anarchy because it involves a sustained level of operation and a preference for collective action</a:t>
            </a:r>
          </a:p>
          <a:p>
            <a:r>
              <a:rPr lang="en-US" dirty="0"/>
              <a:t>Cooperation voluntarily, recognizing that it is in their interest to do so.</a:t>
            </a:r>
          </a:p>
          <a:p>
            <a:r>
              <a:rPr lang="en-US" dirty="0"/>
              <a:t>A growing number of states recognize that problems they confront cannot be effectively by individual states acting alone. </a:t>
            </a:r>
          </a:p>
          <a:p>
            <a:r>
              <a:rPr lang="en-US" dirty="0"/>
              <a:t>A system of cooperation under international anarchy (</a:t>
            </a:r>
            <a:r>
              <a:rPr lang="en-US" dirty="0" err="1"/>
              <a:t>Oye</a:t>
            </a:r>
            <a:r>
              <a:rPr lang="en-US" dirty="0"/>
              <a:t>, 1986).</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84010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of Global Governance</a:t>
            </a:r>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r>
              <a:rPr lang="en-US" dirty="0"/>
              <a:t>Polycentrism – different institutional frameworks and decision-making mechanisms in different issue areas</a:t>
            </a:r>
          </a:p>
          <a:p>
            <a:r>
              <a:rPr lang="en-US" dirty="0" err="1"/>
              <a:t>Intergovernmentalism</a:t>
            </a:r>
            <a:r>
              <a:rPr lang="en-US" dirty="0"/>
              <a:t> – reflects international organizations’ general disposition towards consensual decision-making and their weak powers of enforcement</a:t>
            </a:r>
          </a:p>
          <a:p>
            <a:r>
              <a:rPr lang="en-US" dirty="0"/>
              <a:t>Mixed actor involvement – embraces NGOs, TNCs, etc., blurring the public/private divide</a:t>
            </a:r>
          </a:p>
          <a:p>
            <a:r>
              <a:rPr lang="en-US" dirty="0"/>
              <a:t>Multilevel processes – Global governance operates through interaction between groups and institutions at various levels (municipal, provincial, national, regional, global), with no single level enjoying predominance.</a:t>
            </a:r>
          </a:p>
          <a:p>
            <a:r>
              <a:rPr lang="en-US" dirty="0" err="1"/>
              <a:t>Deformalization</a:t>
            </a:r>
            <a:r>
              <a:rPr lang="en-US" dirty="0"/>
              <a:t> – Global governance tends to operate through informal international regimes rather through formal bodies</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99546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GATT to the WTO</a:t>
            </a:r>
          </a:p>
        </p:txBody>
      </p:sp>
      <p:sp>
        <p:nvSpPr>
          <p:cNvPr id="3" name="Content Placeholder 2"/>
          <p:cNvSpPr>
            <a:spLocks noGrp="1"/>
          </p:cNvSpPr>
          <p:nvPr>
            <p:ph idx="1"/>
          </p:nvPr>
        </p:nvSpPr>
        <p:spPr/>
        <p:txBody>
          <a:bodyPr>
            <a:normAutofit fontScale="92500" lnSpcReduction="20000"/>
          </a:bodyPr>
          <a:lstStyle/>
          <a:p>
            <a:r>
              <a:rPr lang="en-US" dirty="0"/>
              <a:t>Created in 1995 as a replacement for GATT</a:t>
            </a:r>
          </a:p>
          <a:p>
            <a:r>
              <a:rPr lang="en-US" dirty="0"/>
              <a:t>GATT created a universal “most </a:t>
            </a:r>
            <a:r>
              <a:rPr lang="en-US" dirty="0" err="1"/>
              <a:t>favoured</a:t>
            </a:r>
            <a:r>
              <a:rPr lang="en-US" dirty="0"/>
              <a:t> nation” status for all trading partners</a:t>
            </a:r>
          </a:p>
          <a:p>
            <a:r>
              <a:rPr lang="en-US" dirty="0"/>
              <a:t>GATT was restricted to reducing trade barriers on manufactured goods only</a:t>
            </a:r>
          </a:p>
          <a:p>
            <a:r>
              <a:rPr lang="en-US" dirty="0"/>
              <a:t>GATT reduced tariffs from 40% in 1947 to 3% in 2000</a:t>
            </a:r>
          </a:p>
          <a:p>
            <a:r>
              <a:rPr lang="en-US" dirty="0"/>
              <a:t>WTO created to be an overarching trade organization that went beyond the remit of GATT and as a response to neoliberalism and globalization.</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973971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GATT and WTO</a:t>
            </a:r>
          </a:p>
        </p:txBody>
      </p:sp>
      <p:sp>
        <p:nvSpPr>
          <p:cNvPr id="3" name="Content Placeholder 2"/>
          <p:cNvSpPr>
            <a:spLocks noGrp="1"/>
          </p:cNvSpPr>
          <p:nvPr>
            <p:ph idx="1"/>
          </p:nvPr>
        </p:nvSpPr>
        <p:spPr/>
        <p:txBody>
          <a:bodyPr>
            <a:normAutofit fontScale="77500" lnSpcReduction="20000"/>
          </a:bodyPr>
          <a:lstStyle/>
          <a:p>
            <a:r>
              <a:rPr lang="en-US" dirty="0"/>
              <a:t>WTO was stronger than GATT particular in the area of trade dispute resolution and is now, in effect, the primary instrument of international law in the area of trade.</a:t>
            </a:r>
          </a:p>
          <a:p>
            <a:r>
              <a:rPr lang="en-US" dirty="0"/>
              <a:t>Seen as more democratic than the IMF and WB – they are one member, one vote and 2/3rds of the WTO is made up of developing countries</a:t>
            </a:r>
          </a:p>
          <a:p>
            <a:r>
              <a:rPr lang="en-US" dirty="0"/>
              <a:t>Nevertheless, in practice decisions are made in more of a consensus fashion, which tends to favour the developed nations because they have permanent representation in Geneva or have smaller representation. </a:t>
            </a:r>
          </a:p>
          <a:p>
            <a:r>
              <a:rPr lang="en-US" dirty="0"/>
              <a:t>There has been significant criticism over agricultural protectionism in the US and EU</a:t>
            </a:r>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149404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WTO</a:t>
            </a:r>
          </a:p>
        </p:txBody>
      </p:sp>
      <p:sp>
        <p:nvSpPr>
          <p:cNvPr id="3" name="Content Placeholder 2"/>
          <p:cNvSpPr>
            <a:spLocks noGrp="1"/>
          </p:cNvSpPr>
          <p:nvPr>
            <p:ph idx="1"/>
          </p:nvPr>
        </p:nvSpPr>
        <p:spPr/>
        <p:txBody>
          <a:bodyPr/>
          <a:lstStyle/>
          <a:p>
            <a:r>
              <a:rPr lang="en-US" dirty="0"/>
              <a:t>WTO: </a:t>
            </a:r>
          </a:p>
          <a:p>
            <a:pPr lvl="1"/>
            <a:r>
              <a:rPr lang="en-US" dirty="0">
                <a:hlinkClick r:id="rId2"/>
              </a:rPr>
              <a:t>http://news.bbc.co.uk/2/hi/europe/country_profiles/2429503.stm</a:t>
            </a:r>
            <a:endParaRPr lang="en-US" dirty="0"/>
          </a:p>
          <a:p>
            <a:pPr lvl="1"/>
            <a:r>
              <a:rPr lang="en-US" dirty="0">
                <a:hlinkClick r:id="rId3"/>
              </a:rPr>
              <a:t>http://www.theguardian.com/global-development/poverty-matters/2011/nov/14/wto-fails-developing-countries</a:t>
            </a:r>
            <a:endParaRPr lang="en-US" dirty="0"/>
          </a:p>
          <a:p>
            <a:pPr lvl="1"/>
            <a:r>
              <a:rPr lang="en-US" dirty="0">
                <a:hlinkClick r:id="rId4"/>
              </a:rPr>
              <a:t>http://www.theguardian.com/world/2013/dec/07/wto-global-trade-deal-condemned-poverty</a:t>
            </a:r>
            <a:endParaRPr lang="en-US" dirty="0"/>
          </a:p>
          <a:p>
            <a:endParaRPr lang="en-US" dirty="0"/>
          </a:p>
        </p:txBody>
      </p:sp>
    </p:spTree>
    <p:extLst>
      <p:ext uri="{BB962C8B-B14F-4D97-AF65-F5344CB8AC3E}">
        <p14:creationId xmlns:p14="http://schemas.microsoft.com/office/powerpoint/2010/main" val="618119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International Monetary Fund</a:t>
            </a:r>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r>
              <a:rPr lang="en-US" dirty="0"/>
              <a:t>Purpose coming out of the Bretton Woods Agreement post-WWII:</a:t>
            </a:r>
          </a:p>
          <a:p>
            <a:pPr lvl="1"/>
            <a:r>
              <a:rPr lang="en-US" dirty="0"/>
              <a:t>Encourage international cooperation in the monetary field by removing foreign exchange restrictions</a:t>
            </a:r>
          </a:p>
          <a:p>
            <a:pPr lvl="1"/>
            <a:r>
              <a:rPr lang="en-US" dirty="0"/>
              <a:t>Stabilizing exchanges rates </a:t>
            </a:r>
          </a:p>
          <a:p>
            <a:pPr lvl="1"/>
            <a:r>
              <a:rPr lang="en-US" dirty="0"/>
              <a:t>Facilitating a multilateral payment system between member countries. </a:t>
            </a:r>
          </a:p>
          <a:p>
            <a:r>
              <a:rPr lang="en-US" dirty="0"/>
              <a:t>In the 1970s floating exchange rates emerged and the IMF focused on its third goal so that financial crises could be averted and the financial instability of a country wouldn’t significantly impact the global financial market.</a:t>
            </a:r>
          </a:p>
          <a:p>
            <a:r>
              <a:rPr lang="en-US" dirty="0"/>
              <a:t>https://www.youtube.com/watch?v=MhrC2_Hak08</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3814693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Critics of TNCs</a:t>
            </a:r>
          </a:p>
        </p:txBody>
      </p:sp>
      <p:sp>
        <p:nvSpPr>
          <p:cNvPr id="3" name="Content Placeholder 2"/>
          <p:cNvSpPr>
            <a:spLocks noGrp="1"/>
          </p:cNvSpPr>
          <p:nvPr>
            <p:ph idx="1"/>
          </p:nvPr>
        </p:nvSpPr>
        <p:spPr>
          <a:xfrm>
            <a:off x="457200" y="1219200"/>
            <a:ext cx="8229600" cy="5638800"/>
          </a:xfrm>
        </p:spPr>
        <p:txBody>
          <a:bodyPr>
            <a:normAutofit fontScale="70000" lnSpcReduction="20000"/>
          </a:bodyPr>
          <a:lstStyle/>
          <a:p>
            <a:r>
              <a:rPr lang="en-US" dirty="0"/>
              <a:t>TNCs can shop around looking for circumstances that are conducive to profitability. </a:t>
            </a:r>
          </a:p>
          <a:p>
            <a:r>
              <a:rPr lang="en-US" dirty="0"/>
              <a:t>They are likely to be drawn to states or areas that can offer, for instance, a stable political environment, low levels of taxation (especially corporate taxation), low levels of economic and financial regulation, available supplies of cheap or </a:t>
            </a:r>
            <a:r>
              <a:rPr lang="en-US" dirty="0" err="1"/>
              <a:t>wellskilled</a:t>
            </a:r>
            <a:r>
              <a:rPr lang="en-US" dirty="0"/>
              <a:t> labour, weak trade unions and limited protection for labour rights, and access to markets preferably composed of consumers with high disposable incomes. </a:t>
            </a:r>
          </a:p>
          <a:p>
            <a:r>
              <a:rPr lang="en-US" dirty="0"/>
              <a:t>This creates a relationship of structural dependency between the state and TNCs whereby states rely on TNCs to provide jobs and capital inflows but can only attract them by providing circumstances </a:t>
            </a:r>
            <a:r>
              <a:rPr lang="en-US" dirty="0" err="1"/>
              <a:t>favourable</a:t>
            </a:r>
            <a:r>
              <a:rPr lang="en-US" dirty="0"/>
              <a:t> to their interests.</a:t>
            </a:r>
          </a:p>
          <a:p>
            <a:r>
              <a:rPr lang="en-US" dirty="0"/>
              <a:t>Critics nevertheless portray a much more sinister image of TNCs, arguing that they have accumulated excessive economic power, unacceptable levels of political influence, and created a ‘brand culture’ that pollutes the public sphere through the proliferation of  commercial images and manipulates personal preferences.</a:t>
            </a:r>
          </a:p>
          <a:p>
            <a:endParaRPr lang="en-US" dirty="0"/>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p>
        </p:txBody>
      </p:sp>
    </p:spTree>
    <p:extLst>
      <p:ext uri="{BB962C8B-B14F-4D97-AF65-F5344CB8AC3E}">
        <p14:creationId xmlns:p14="http://schemas.microsoft.com/office/powerpoint/2010/main" val="373043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Adjustment Programmes</a:t>
            </a:r>
          </a:p>
        </p:txBody>
      </p:sp>
      <p:sp>
        <p:nvSpPr>
          <p:cNvPr id="3" name="Content Placeholder 2"/>
          <p:cNvSpPr>
            <a:spLocks noGrp="1"/>
          </p:cNvSpPr>
          <p:nvPr>
            <p:ph idx="1"/>
          </p:nvPr>
        </p:nvSpPr>
        <p:spPr/>
        <p:txBody>
          <a:bodyPr>
            <a:normAutofit fontScale="92500" lnSpcReduction="20000"/>
          </a:bodyPr>
          <a:lstStyle/>
          <a:p>
            <a:r>
              <a:rPr lang="en-US" dirty="0"/>
              <a:t>The loans the IMF provided came with conditions that highly </a:t>
            </a:r>
            <a:r>
              <a:rPr lang="en-US" dirty="0" err="1"/>
              <a:t>favoured</a:t>
            </a:r>
            <a:r>
              <a:rPr lang="en-US" dirty="0"/>
              <a:t> a capitalist approach to the economy.</a:t>
            </a:r>
          </a:p>
          <a:p>
            <a:r>
              <a:rPr lang="en-US" dirty="0"/>
              <a:t>This included:</a:t>
            </a:r>
          </a:p>
          <a:p>
            <a:pPr lvl="1"/>
            <a:r>
              <a:rPr lang="en-US" dirty="0"/>
              <a:t>Immediate removal of barriers to trade and flow of capital</a:t>
            </a:r>
          </a:p>
          <a:p>
            <a:pPr lvl="1"/>
            <a:r>
              <a:rPr lang="en-US" dirty="0"/>
              <a:t>Liberalization of the banking system</a:t>
            </a:r>
          </a:p>
          <a:p>
            <a:pPr lvl="1"/>
            <a:r>
              <a:rPr lang="en-US" dirty="0"/>
              <a:t>Reduction of government spending on everything except debt repayment</a:t>
            </a:r>
          </a:p>
          <a:p>
            <a:pPr lvl="1"/>
            <a:r>
              <a:rPr lang="en-US" dirty="0"/>
              <a:t>Privatization of assets that could be sold to foreign investors</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396809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Criticisms of the IMF</a:t>
            </a:r>
          </a:p>
        </p:txBody>
      </p:sp>
      <p:sp>
        <p:nvSpPr>
          <p:cNvPr id="3" name="Content Placeholder 2"/>
          <p:cNvSpPr>
            <a:spLocks noGrp="1"/>
          </p:cNvSpPr>
          <p:nvPr>
            <p:ph idx="1"/>
          </p:nvPr>
        </p:nvSpPr>
        <p:spPr>
          <a:xfrm>
            <a:off x="228600" y="1295400"/>
            <a:ext cx="8610600" cy="4830763"/>
          </a:xfrm>
        </p:spPr>
        <p:txBody>
          <a:bodyPr>
            <a:normAutofit fontScale="70000" lnSpcReduction="20000"/>
          </a:bodyPr>
          <a:lstStyle/>
          <a:p>
            <a:r>
              <a:rPr lang="en-US" dirty="0"/>
              <a:t>Reduction in government spending on welfare provisions increased poverty and unemployment.</a:t>
            </a:r>
          </a:p>
          <a:p>
            <a:r>
              <a:rPr lang="en-US" dirty="0"/>
              <a:t>Local economies were having to compete with foreign competition and corporate interests.</a:t>
            </a:r>
          </a:p>
          <a:p>
            <a:r>
              <a:rPr lang="en-US" dirty="0"/>
              <a:t>Critics suggest that it is an instrument of powerful economic interests in Northern economies, such as TNCs and international banking conglomerates, especially those linked to the US, meaning that it is systematically biased against the interests of the developing world.</a:t>
            </a:r>
          </a:p>
          <a:p>
            <a:r>
              <a:rPr lang="en-US" dirty="0"/>
              <a:t>This was reinforced by the fact that it is located in Washington, the First Managing Director is always American and voting rights are in line with the size of economy, effectively giving the US a veto on all matters.</a:t>
            </a:r>
          </a:p>
          <a:p>
            <a:r>
              <a:rPr lang="en-US" dirty="0"/>
              <a:t>Even free-market economists have criticized the IMF’s SAPs for not taking into account the need for the development of an entrepreneurial culture</a:t>
            </a:r>
          </a:p>
          <a:p>
            <a:r>
              <a:rPr lang="en-US" dirty="0"/>
              <a:t>https://www.youtube.com/watch?v=9zKGGi64iVE</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23549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IMF Supporters</a:t>
            </a: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r>
              <a:rPr lang="en-US" dirty="0"/>
              <a:t>Supporters of the IMF argue that despite short term instability and insecurities, an adjustment to an open and market-based economy is the only reliable road to long term economic success. </a:t>
            </a:r>
          </a:p>
          <a:p>
            <a:r>
              <a:rPr lang="en-US" dirty="0"/>
              <a:t>Other strengths of the IMF are that it will often provide loans to countries that can find no other source of finance, and that it’s interest rates may be more competitive than those otherwise available.</a:t>
            </a:r>
          </a:p>
          <a:p>
            <a:r>
              <a:rPr lang="en-US" dirty="0"/>
              <a:t>The IMF also provide extensive information services not least reviewing and making recommendations about the economic health and stability of member states.</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693769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World Bank</a:t>
            </a:r>
          </a:p>
        </p:txBody>
      </p:sp>
      <p:sp>
        <p:nvSpPr>
          <p:cNvPr id="3" name="Content Placeholder 2"/>
          <p:cNvSpPr>
            <a:spLocks noGrp="1"/>
          </p:cNvSpPr>
          <p:nvPr>
            <p:ph idx="1"/>
          </p:nvPr>
        </p:nvSpPr>
        <p:spPr/>
        <p:txBody>
          <a:bodyPr>
            <a:normAutofit fontScale="77500" lnSpcReduction="20000"/>
          </a:bodyPr>
          <a:lstStyle/>
          <a:p>
            <a:r>
              <a:rPr lang="en-US" dirty="0"/>
              <a:t>Similar to the IMF in location and voting practices </a:t>
            </a:r>
          </a:p>
          <a:p>
            <a:r>
              <a:rPr lang="en-US" dirty="0"/>
              <a:t>IMF and WTO are focused on establishing an regulative framework for international economic relations, the WB has a redistributive function. </a:t>
            </a:r>
          </a:p>
          <a:p>
            <a:r>
              <a:rPr lang="en-US" dirty="0"/>
              <a:t>The WB provides low interest loans to support major investment projects and technical assistance.</a:t>
            </a:r>
          </a:p>
          <a:p>
            <a:r>
              <a:rPr lang="en-US" dirty="0"/>
              <a:t>During the leadership of Robert McNamara the WB’s focus was on the underlying causes of poverty including population control, education and human rights.</a:t>
            </a:r>
          </a:p>
          <a:p>
            <a:r>
              <a:rPr lang="en-US" dirty="0"/>
              <a:t>When AW Clausen took over the WB adopted a deregulation, privatization, market driven, export of goods approach.</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46744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World Bank</a:t>
            </a:r>
          </a:p>
        </p:txBody>
      </p:sp>
      <p:sp>
        <p:nvSpPr>
          <p:cNvPr id="3" name="Content Placeholder 2"/>
          <p:cNvSpPr>
            <a:spLocks noGrp="1"/>
          </p:cNvSpPr>
          <p:nvPr>
            <p:ph idx="1"/>
          </p:nvPr>
        </p:nvSpPr>
        <p:spPr/>
        <p:txBody>
          <a:bodyPr>
            <a:normAutofit fontScale="85000" lnSpcReduction="20000"/>
          </a:bodyPr>
          <a:lstStyle/>
          <a:p>
            <a:r>
              <a:rPr lang="en-US" dirty="0"/>
              <a:t>Similar to the IMF, this led to an increase, not a decrease in poverty.</a:t>
            </a:r>
          </a:p>
          <a:p>
            <a:r>
              <a:rPr lang="en-US" dirty="0"/>
              <a:t>Developed countries grew rich by selling high priced, capital intensive goods, while developing countries sold low-priced labour intensive goods.</a:t>
            </a:r>
          </a:p>
          <a:p>
            <a:r>
              <a:rPr lang="en-US" dirty="0"/>
              <a:t>More recently the WB has increased its focus on environmental sustainability, poverty reduction programmes that include more local control and accountability with projects better tailored to local needs. </a:t>
            </a:r>
          </a:p>
          <a:p>
            <a:r>
              <a:rPr lang="en-US" dirty="0"/>
              <a:t>The WB has also increased the voting power of developing countries to 47% with an eye on 50%.</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400833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t>The International Monetary Fund and the World Bank at a Glance</a:t>
            </a:r>
          </a:p>
        </p:txBody>
      </p:sp>
      <p:sp>
        <p:nvSpPr>
          <p:cNvPr id="3" name="Text Placeholder 2"/>
          <p:cNvSpPr>
            <a:spLocks noGrp="1"/>
          </p:cNvSpPr>
          <p:nvPr>
            <p:ph type="body" idx="1"/>
          </p:nvPr>
        </p:nvSpPr>
        <p:spPr>
          <a:xfrm>
            <a:off x="457200" y="1066800"/>
            <a:ext cx="4040188" cy="639762"/>
          </a:xfrm>
        </p:spPr>
        <p:txBody>
          <a:bodyPr/>
          <a:lstStyle/>
          <a:p>
            <a:r>
              <a:rPr lang="en-US" dirty="0"/>
              <a:t>International Monetary Fund</a:t>
            </a:r>
          </a:p>
        </p:txBody>
      </p:sp>
      <p:sp>
        <p:nvSpPr>
          <p:cNvPr id="4" name="Content Placeholder 3"/>
          <p:cNvSpPr>
            <a:spLocks noGrp="1"/>
          </p:cNvSpPr>
          <p:nvPr>
            <p:ph sz="half" idx="2"/>
          </p:nvPr>
        </p:nvSpPr>
        <p:spPr>
          <a:xfrm>
            <a:off x="381000" y="1717675"/>
            <a:ext cx="4040188" cy="4149725"/>
          </a:xfrm>
        </p:spPr>
        <p:txBody>
          <a:bodyPr>
            <a:noAutofit/>
          </a:bodyPr>
          <a:lstStyle/>
          <a:p>
            <a:r>
              <a:rPr lang="en-US" sz="1500" dirty="0"/>
              <a:t>oversees the international monetary system </a:t>
            </a:r>
          </a:p>
          <a:p>
            <a:r>
              <a:rPr lang="en-US" sz="1500" dirty="0"/>
              <a:t>promotes exchange stability and orderly exchange relations among its member countries </a:t>
            </a:r>
          </a:p>
          <a:p>
            <a:r>
              <a:rPr lang="en-US" sz="1500" dirty="0"/>
              <a:t>assists all members—both industrial and developing countries—that find themselves in temporary balance of payments difficulties, by providing short- to medium-term credits </a:t>
            </a:r>
          </a:p>
          <a:p>
            <a:r>
              <a:rPr lang="en-US" sz="1500" dirty="0"/>
              <a:t>supplements the currency reserves of its members through the allocation of SDRs (special drawing rights); to date SDR 21.4 billion has been issued to member countries in proportion to their quotas </a:t>
            </a:r>
          </a:p>
          <a:p>
            <a:r>
              <a:rPr lang="en-US" sz="1500" dirty="0"/>
              <a:t>draws its financial resources principally from the quota subscriptions of its member countries </a:t>
            </a:r>
          </a:p>
          <a:p>
            <a:r>
              <a:rPr lang="en-US" sz="1500" dirty="0"/>
              <a:t>has at its disposal fully paid-in quotas now totaling SDR 145 billion (about $215 billion) </a:t>
            </a:r>
          </a:p>
          <a:p>
            <a:r>
              <a:rPr lang="en-US" sz="1500" dirty="0"/>
              <a:t>has a staff of 2,300 from 180 member countries</a:t>
            </a:r>
          </a:p>
        </p:txBody>
      </p:sp>
      <p:sp>
        <p:nvSpPr>
          <p:cNvPr id="5" name="Text Placeholder 4"/>
          <p:cNvSpPr>
            <a:spLocks noGrp="1"/>
          </p:cNvSpPr>
          <p:nvPr>
            <p:ph type="body" sz="quarter" idx="3"/>
          </p:nvPr>
        </p:nvSpPr>
        <p:spPr>
          <a:xfrm>
            <a:off x="4645025" y="1066800"/>
            <a:ext cx="4041775" cy="639762"/>
          </a:xfrm>
        </p:spPr>
        <p:txBody>
          <a:bodyPr/>
          <a:lstStyle/>
          <a:p>
            <a:r>
              <a:rPr lang="en-US" dirty="0"/>
              <a:t>World Bank</a:t>
            </a:r>
          </a:p>
        </p:txBody>
      </p:sp>
      <p:sp>
        <p:nvSpPr>
          <p:cNvPr id="6" name="Content Placeholder 5"/>
          <p:cNvSpPr>
            <a:spLocks noGrp="1"/>
          </p:cNvSpPr>
          <p:nvPr>
            <p:ph sz="quarter" idx="4"/>
          </p:nvPr>
        </p:nvSpPr>
        <p:spPr>
          <a:xfrm>
            <a:off x="4645025" y="1839912"/>
            <a:ext cx="4041775" cy="4408488"/>
          </a:xfrm>
        </p:spPr>
        <p:txBody>
          <a:bodyPr>
            <a:normAutofit fontScale="62500" lnSpcReduction="20000"/>
          </a:bodyPr>
          <a:lstStyle/>
          <a:p>
            <a:r>
              <a:rPr lang="en-US" dirty="0"/>
              <a:t>seeks to promote the economic development of the world’s poorer countries </a:t>
            </a:r>
          </a:p>
          <a:p>
            <a:r>
              <a:rPr lang="en-US" dirty="0"/>
              <a:t>assists developing countries through long-term financing of development projects and programs </a:t>
            </a:r>
          </a:p>
          <a:p>
            <a:r>
              <a:rPr lang="en-US" dirty="0"/>
              <a:t>provides to the poorest developing countries whose per capita GNP is less than $865 a year special financial assistance through the International Development Association (IDA) </a:t>
            </a:r>
          </a:p>
          <a:p>
            <a:r>
              <a:rPr lang="en-US" dirty="0"/>
              <a:t>encourages private enterprises in developing countries through its affiliate, the International Finance Corporation (IFC) </a:t>
            </a:r>
          </a:p>
          <a:p>
            <a:r>
              <a:rPr lang="en-US" dirty="0"/>
              <a:t>acquires most of its financial resources by borrowing on the international bond market </a:t>
            </a:r>
          </a:p>
          <a:p>
            <a:r>
              <a:rPr lang="en-US" dirty="0"/>
              <a:t>has an authorized capital of $184 billion, of which members pay in about 10 percent </a:t>
            </a:r>
          </a:p>
          <a:p>
            <a:r>
              <a:rPr lang="en-US" dirty="0"/>
              <a:t>has a staff of 7,000 from 179 member countries</a:t>
            </a:r>
          </a:p>
        </p:txBody>
      </p:sp>
      <p:sp>
        <p:nvSpPr>
          <p:cNvPr id="7" name="Footer Placeholder 6"/>
          <p:cNvSpPr>
            <a:spLocks noGrp="1"/>
          </p:cNvSpPr>
          <p:nvPr>
            <p:ph type="ftr" sz="quarter" idx="11"/>
          </p:nvPr>
        </p:nvSpPr>
        <p:spPr/>
        <p:txBody>
          <a:bodyPr/>
          <a:lstStyle/>
          <a:p>
            <a:r>
              <a:rPr lang="en-US"/>
              <a:t>To what extent are Global Politics impacted by NGOs and TNCs?</a:t>
            </a:r>
          </a:p>
        </p:txBody>
      </p:sp>
    </p:spTree>
    <p:extLst>
      <p:ext uri="{BB962C8B-B14F-4D97-AF65-F5344CB8AC3E}">
        <p14:creationId xmlns:p14="http://schemas.microsoft.com/office/powerpoint/2010/main" val="379894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Debate: Does Free Trade Ensure Prosperity and Peace</a:t>
            </a:r>
          </a:p>
        </p:txBody>
      </p:sp>
      <p:sp>
        <p:nvSpPr>
          <p:cNvPr id="3" name="Content Placeholder 2"/>
          <p:cNvSpPr>
            <a:spLocks noGrp="1"/>
          </p:cNvSpPr>
          <p:nvPr>
            <p:ph idx="1"/>
          </p:nvPr>
        </p:nvSpPr>
        <p:spPr/>
        <p:txBody>
          <a:bodyPr>
            <a:normAutofit fontScale="92500" lnSpcReduction="20000"/>
          </a:bodyPr>
          <a:lstStyle/>
          <a:p>
            <a:r>
              <a:rPr lang="en-US" dirty="0"/>
              <a:t>See file in MB</a:t>
            </a:r>
          </a:p>
          <a:p>
            <a:r>
              <a:rPr lang="en-US" dirty="0"/>
              <a:t>Article review: “neoliberalism: the ideology at the root of all our problems”</a:t>
            </a:r>
          </a:p>
          <a:p>
            <a:r>
              <a:rPr lang="en-US" dirty="0"/>
              <a:t>Improving the IMF and World Bank:</a:t>
            </a:r>
          </a:p>
          <a:p>
            <a:pPr lvl="1"/>
            <a:r>
              <a:rPr lang="en-US" dirty="0"/>
              <a:t>Changing voting allocations and decision making processes to involved developing countries further.</a:t>
            </a:r>
          </a:p>
          <a:p>
            <a:pPr lvl="1"/>
            <a:r>
              <a:rPr lang="en-US" dirty="0"/>
              <a:t>Strengthen the ability of the IMF and WB to support countries adversely affected by debt and crises.</a:t>
            </a:r>
          </a:p>
          <a:p>
            <a:pPr lvl="1"/>
            <a:r>
              <a:rPr lang="en-US" dirty="0"/>
              <a:t>Anti-capitalists see the system as fundamentally flawed and substantial redistribution of wealth and power both nationally and globally is required.</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30399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Forums</a:t>
            </a:r>
          </a:p>
        </p:txBody>
      </p:sp>
      <p:sp>
        <p:nvSpPr>
          <p:cNvPr id="3" name="Content Placeholder 2"/>
          <p:cNvSpPr>
            <a:spLocks noGrp="1"/>
          </p:cNvSpPr>
          <p:nvPr>
            <p:ph idx="1"/>
          </p:nvPr>
        </p:nvSpPr>
        <p:spPr>
          <a:xfrm>
            <a:off x="228600" y="1219200"/>
            <a:ext cx="8610600" cy="5257800"/>
          </a:xfrm>
        </p:spPr>
        <p:txBody>
          <a:bodyPr>
            <a:normAutofit fontScale="70000" lnSpcReduction="20000"/>
          </a:bodyPr>
          <a:lstStyle/>
          <a:p>
            <a:r>
              <a:rPr lang="en-US" dirty="0"/>
              <a:t>Read pages 466-485 and page 121.</a:t>
            </a:r>
          </a:p>
          <a:p>
            <a:r>
              <a:rPr lang="en-US" dirty="0"/>
              <a:t>G20: </a:t>
            </a:r>
          </a:p>
          <a:p>
            <a:pPr lvl="1"/>
            <a:r>
              <a:rPr lang="en-US" dirty="0"/>
              <a:t>Page: 121</a:t>
            </a:r>
            <a:endParaRPr lang="en-US" dirty="0">
              <a:hlinkClick r:id="rId2"/>
            </a:endParaRPr>
          </a:p>
          <a:p>
            <a:pPr lvl="1"/>
            <a:r>
              <a:rPr lang="en-US" dirty="0">
                <a:hlinkClick r:id="rId2"/>
              </a:rPr>
              <a:t>http://www.telegraph.co.uk/finance/g20-summit/5075115/G20-what-is-it-and-how-does-it-work.html</a:t>
            </a:r>
            <a:endParaRPr lang="en-US" dirty="0"/>
          </a:p>
          <a:p>
            <a:r>
              <a:rPr lang="en-US" dirty="0"/>
              <a:t>The Group of Seven/Eight (G7/8):</a:t>
            </a:r>
          </a:p>
          <a:p>
            <a:pPr lvl="1"/>
            <a:r>
              <a:rPr lang="en-US" dirty="0"/>
              <a:t>Pages: 471-72</a:t>
            </a:r>
            <a:endParaRPr lang="en-US" dirty="0">
              <a:hlinkClick r:id="rId3"/>
            </a:endParaRPr>
          </a:p>
          <a:p>
            <a:pPr lvl="1"/>
            <a:r>
              <a:rPr lang="en-US" dirty="0">
                <a:hlinkClick r:id="rId3"/>
              </a:rPr>
              <a:t>http://news.bbc.co.uk/2/hi/americas/country_profiles/3777557.stm</a:t>
            </a:r>
            <a:endParaRPr lang="en-US" dirty="0"/>
          </a:p>
          <a:p>
            <a:r>
              <a:rPr lang="en-US" dirty="0"/>
              <a:t>World Economic Forum (WEF):</a:t>
            </a:r>
          </a:p>
          <a:p>
            <a:pPr lvl="1"/>
            <a:r>
              <a:rPr lang="en-US" dirty="0">
                <a:hlinkClick r:id="rId4"/>
              </a:rPr>
              <a:t>http://www.theguardian.com/business/2016/jan/19/world-economic-forum-davos-2016-eight-key-themes-robotics-migration-markets-climate-change-europe-medicine-inequality-cybercrime</a:t>
            </a:r>
            <a:endParaRPr lang="en-US" dirty="0"/>
          </a:p>
          <a:p>
            <a:r>
              <a:rPr lang="en-US" dirty="0"/>
              <a:t>World Social Forum (WSF): </a:t>
            </a:r>
          </a:p>
          <a:p>
            <a:pPr lvl="1"/>
            <a:r>
              <a:rPr lang="en-US" dirty="0">
                <a:hlinkClick r:id="rId5"/>
              </a:rPr>
              <a:t>http://www.theguardian.com/global-development/2015/mar/23/world-social-forum-tunis-activists-united-against-global-power-grab</a:t>
            </a:r>
            <a:endParaRPr lang="en-US" dirty="0"/>
          </a:p>
          <a:p>
            <a:r>
              <a:rPr lang="en-US" dirty="0"/>
              <a:t>Create a Venn Diagram comparing and contrasting the two forums</a:t>
            </a:r>
          </a:p>
        </p:txBody>
      </p:sp>
    </p:spTree>
    <p:extLst>
      <p:ext uri="{BB962C8B-B14F-4D97-AF65-F5344CB8AC3E}">
        <p14:creationId xmlns:p14="http://schemas.microsoft.com/office/powerpoint/2010/main" val="1540889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G7, G8 &amp; G20</a:t>
            </a:r>
          </a:p>
        </p:txBody>
      </p:sp>
      <p:sp>
        <p:nvSpPr>
          <p:cNvPr id="3" name="Content Placeholder 2"/>
          <p:cNvSpPr>
            <a:spLocks noGrp="1"/>
          </p:cNvSpPr>
          <p:nvPr>
            <p:ph idx="1"/>
          </p:nvPr>
        </p:nvSpPr>
        <p:spPr/>
        <p:txBody>
          <a:bodyPr>
            <a:normAutofit fontScale="77500" lnSpcReduction="20000"/>
          </a:bodyPr>
          <a:lstStyle/>
          <a:p>
            <a:r>
              <a:rPr lang="en-US" dirty="0"/>
              <a:t>The Group of Seven (G7) was a series of informal meetings of finance ministers of the world’s leading industrialized states: USA, France, Germany, the UK, Japan, Italy and Canada that came out of the 1973 oil crisis. </a:t>
            </a:r>
          </a:p>
          <a:p>
            <a:r>
              <a:rPr lang="en-US" dirty="0"/>
              <a:t>When Russia was included in the heads of government G7 meeting, the G7 became the G8, though Russia still didn’t meet with the G7 finance ministers.</a:t>
            </a:r>
          </a:p>
          <a:p>
            <a:r>
              <a:rPr lang="en-US" dirty="0"/>
              <a:t>The principal role of the G7/8 was to ensure the overall coordination of the system of global economic governance. </a:t>
            </a:r>
          </a:p>
          <a:p>
            <a:r>
              <a:rPr lang="en-US" dirty="0"/>
              <a:t>They had some successes in working with Japan and West Germany’s inflation issues as well as disagreement at the Uruguay round of WTO talks. </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156747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Decline of the G7/8</a:t>
            </a:r>
          </a:p>
        </p:txBody>
      </p:sp>
      <p:sp>
        <p:nvSpPr>
          <p:cNvPr id="3" name="Content Placeholder 2"/>
          <p:cNvSpPr>
            <a:spLocks noGrp="1"/>
          </p:cNvSpPr>
          <p:nvPr>
            <p:ph idx="1"/>
          </p:nvPr>
        </p:nvSpPr>
        <p:spPr/>
        <p:txBody>
          <a:bodyPr>
            <a:normAutofit fontScale="77500" lnSpcReduction="20000"/>
          </a:bodyPr>
          <a:lstStyle/>
          <a:p>
            <a:r>
              <a:rPr lang="en-US" dirty="0"/>
              <a:t>Recently, they have become less effective because of increased globalization and greater free-market thinking i.e. less management of economies and therefore less macro agreements needed.</a:t>
            </a:r>
          </a:p>
          <a:p>
            <a:r>
              <a:rPr lang="en-US" dirty="0"/>
              <a:t>The G7/8 was also perceived as being unable to deal with poverty, global inequality, trade policy and climate change. </a:t>
            </a:r>
          </a:p>
          <a:p>
            <a:r>
              <a:rPr lang="en-US" dirty="0"/>
              <a:t>As the distribution of power within the global economy shifted towards emerging economies, its legitimacy was fatally compromised.</a:t>
            </a:r>
          </a:p>
          <a:p>
            <a:r>
              <a:rPr lang="en-US" dirty="0"/>
              <a:t>Finally during the 2007-9 global financial crisis the G20 was used as a key forum for global economic decision making thus making the G7/8 redundant and likely obsolete. </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402500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Defending TNCs</a:t>
            </a:r>
          </a:p>
        </p:txBody>
      </p:sp>
      <p:sp>
        <p:nvSpPr>
          <p:cNvPr id="3" name="Content Placeholder 2"/>
          <p:cNvSpPr>
            <a:spLocks noGrp="1"/>
          </p:cNvSpPr>
          <p:nvPr>
            <p:ph idx="1"/>
          </p:nvPr>
        </p:nvSpPr>
        <p:spPr/>
        <p:txBody>
          <a:bodyPr>
            <a:normAutofit fontScale="92500"/>
          </a:bodyPr>
          <a:lstStyle/>
          <a:p>
            <a:r>
              <a:rPr lang="en-US" dirty="0"/>
              <a:t>Defenders of corporations argue that they bring massive economic benefits and that their political influence has been much exaggerated</a:t>
            </a:r>
          </a:p>
          <a:p>
            <a:r>
              <a:rPr lang="en-US" dirty="0"/>
              <a:t>The consumer responsiveness of TNCs is demonstrated by their huge investment in research and development and product innovation.</a:t>
            </a:r>
          </a:p>
          <a:p>
            <a:r>
              <a:rPr lang="en-US" dirty="0">
                <a:hlinkClick r:id="rId2"/>
              </a:rPr>
              <a:t>http://www.readwritethink.org/files/resources/interactives/venn_diagrams/</a:t>
            </a:r>
            <a:endParaRPr lang="en-US" dirty="0"/>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p>
        </p:txBody>
      </p:sp>
    </p:spTree>
    <p:extLst>
      <p:ext uri="{BB962C8B-B14F-4D97-AF65-F5344CB8AC3E}">
        <p14:creationId xmlns:p14="http://schemas.microsoft.com/office/powerpoint/2010/main" val="1452713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G20</a:t>
            </a:r>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r>
              <a:rPr lang="en-US" dirty="0"/>
              <a:t>The Group of Twenty (G20) Finance Ministers and Central Bank Governors was established in 1999 in response both to the financial crises of the late 1990s and a growing recognition that key emerging states were not adequately included in the core of global economic decisions and governance. </a:t>
            </a:r>
          </a:p>
          <a:p>
            <a:r>
              <a:rPr lang="en-US" dirty="0"/>
              <a:t>Include: Argentina, Australia, Brazil, Canada, China, France, Germany, India, Indonesia, Italy, Japan, Mexico, Russia, Saudi Arabia, South Africa, South Korea, Turkey, the UK, US and the EU)</a:t>
            </a:r>
          </a:p>
          <a:p>
            <a:r>
              <a:rPr lang="en-US" dirty="0"/>
              <a:t>Because of the breadth of its representation it is viewed as more legitimate than the IMF, WB, G8 and even the UN (because of the SC).</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3061875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G20</a:t>
            </a:r>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US" dirty="0"/>
              <a:t>The group includes most of the leading economics and represent about 90% of the world’s GNP. </a:t>
            </a:r>
          </a:p>
          <a:p>
            <a:r>
              <a:rPr lang="en-US" dirty="0"/>
              <a:t>The group also included countries from all continents that represented about 2/3rds of the global population. Each country’s vote is equal no matter the size of its country or economy.</a:t>
            </a:r>
          </a:p>
          <a:p>
            <a:r>
              <a:rPr lang="en-US" dirty="0"/>
              <a:t>Primarily designed as an informal forum to promote dialogue between finance ministers, central bankers and heads of government.</a:t>
            </a:r>
          </a:p>
          <a:p>
            <a:r>
              <a:rPr lang="en-US" dirty="0"/>
              <a:t>Its size made it particularly effective in responding to the 2007-9 global economic crisis.</a:t>
            </a:r>
          </a:p>
          <a:p>
            <a:r>
              <a:rPr lang="en-US" dirty="0"/>
              <a:t>They also helped reform the IMF’s borrowing practices and the voting representation on the IMF and WB boards.</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1194236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G20 Criticisms</a:t>
            </a:r>
          </a:p>
        </p:txBody>
      </p:sp>
      <p:sp>
        <p:nvSpPr>
          <p:cNvPr id="3" name="Content Placeholder 2"/>
          <p:cNvSpPr>
            <a:spLocks noGrp="1"/>
          </p:cNvSpPr>
          <p:nvPr>
            <p:ph idx="1"/>
          </p:nvPr>
        </p:nvSpPr>
        <p:spPr/>
        <p:txBody>
          <a:bodyPr>
            <a:normAutofit fontScale="85000" lnSpcReduction="20000"/>
          </a:bodyPr>
          <a:lstStyle/>
          <a:p>
            <a:r>
              <a:rPr lang="en-US" dirty="0"/>
              <a:t>Unity may have come out of the 2007-9 global financial crisis and states may diverge when looking to address issues such as climate change and world trade.</a:t>
            </a:r>
          </a:p>
          <a:p>
            <a:r>
              <a:rPr lang="en-US" dirty="0"/>
              <a:t>It remains toothless – it lacks the ability to impose its will (as is often the case with IGOs).</a:t>
            </a:r>
          </a:p>
          <a:p>
            <a:r>
              <a:rPr lang="en-US" dirty="0"/>
              <a:t>Although it is more representative than the G8 it still excludes some rich states and all of the world’s poor states.</a:t>
            </a:r>
          </a:p>
          <a:p>
            <a:r>
              <a:rPr lang="en-US" dirty="0"/>
              <a:t>All members are firmly wedded to a free market system (as opposed to a Keynesian), although its approach to globalization does involve a greater degree of regulation.</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48836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Fourth Pillar?</a:t>
            </a:r>
          </a:p>
        </p:txBody>
      </p:sp>
      <p:sp>
        <p:nvSpPr>
          <p:cNvPr id="3" name="Content Placeholder 2"/>
          <p:cNvSpPr>
            <a:spLocks noGrp="1"/>
          </p:cNvSpPr>
          <p:nvPr>
            <p:ph idx="1"/>
          </p:nvPr>
        </p:nvSpPr>
        <p:spPr/>
        <p:txBody>
          <a:bodyPr/>
          <a:lstStyle/>
          <a:p>
            <a:r>
              <a:rPr lang="en-US" dirty="0"/>
              <a:t>In April of 2009 the Financial Stability Board (FSB) was created by the G20. </a:t>
            </a:r>
          </a:p>
          <a:p>
            <a:r>
              <a:rPr lang="en-US" dirty="0"/>
              <a:t>The purpose of the board is to coordinate, at a global level, the work of national financial authorities and international standard-setting bodies and to promote the implementation of effective regulatory, supervisory and other financial sector policies.</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47606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Regionalism</a:t>
            </a:r>
          </a:p>
        </p:txBody>
      </p:sp>
      <p:sp>
        <p:nvSpPr>
          <p:cNvPr id="3" name="Content Placeholder 2"/>
          <p:cNvSpPr>
            <a:spLocks noGrp="1"/>
          </p:cNvSpPr>
          <p:nvPr>
            <p:ph idx="1"/>
          </p:nvPr>
        </p:nvSpPr>
        <p:spPr/>
        <p:txBody>
          <a:bodyPr/>
          <a:lstStyle/>
          <a:p>
            <a:pPr marL="0" indent="0">
              <a:buNone/>
            </a:pPr>
            <a:r>
              <a:rPr lang="en-US" dirty="0"/>
              <a:t>Does the advance of regionalism threaten global order and stability?</a:t>
            </a:r>
          </a:p>
          <a:p>
            <a:pPr marL="0" indent="0">
              <a:buNone/>
            </a:pPr>
            <a:endParaRPr lang="en-US" dirty="0"/>
          </a:p>
          <a:p>
            <a:r>
              <a:rPr lang="en-US" dirty="0"/>
              <a:t>Summarize the arguments on both sides and then offer your conclusion in a paragraph </a:t>
            </a:r>
          </a:p>
          <a:p>
            <a:pPr marL="0" indent="0">
              <a:buNone/>
            </a:pPr>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31027873"/>
              </p:ext>
            </p:extLst>
          </p:nvPr>
        </p:nvGraphicFramePr>
        <p:xfrm>
          <a:off x="1447800" y="2743200"/>
          <a:ext cx="6096000" cy="3708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210040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Complete Inquiry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33107733"/>
              </p:ext>
            </p:extLst>
          </p:nvPr>
        </p:nvGraphicFramePr>
        <p:xfrm>
          <a:off x="457200" y="1600200"/>
          <a:ext cx="8229600" cy="64008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r>
                        <a:rPr lang="en-US" dirty="0"/>
                        <a:t>Name of Organization</a:t>
                      </a:r>
                    </a:p>
                  </a:txBody>
                  <a:tcPr/>
                </a:tc>
                <a:tc>
                  <a:txBody>
                    <a:bodyPr/>
                    <a:lstStyle/>
                    <a:p>
                      <a:r>
                        <a:rPr lang="en-US" dirty="0"/>
                        <a:t>Number of States</a:t>
                      </a:r>
                    </a:p>
                  </a:txBody>
                  <a:tcPr/>
                </a:tc>
                <a:tc>
                  <a:txBody>
                    <a:bodyPr/>
                    <a:lstStyle/>
                    <a:p>
                      <a:r>
                        <a:rPr lang="en-US" dirty="0"/>
                        <a:t>Purpose</a:t>
                      </a:r>
                      <a:r>
                        <a:rPr lang="en-US" baseline="0" dirty="0"/>
                        <a:t> of Organization</a:t>
                      </a:r>
                      <a:endParaRPr lang="en-US" dirty="0"/>
                    </a:p>
                  </a:txBody>
                  <a:tcPr/>
                </a:tc>
                <a:tc>
                  <a:txBody>
                    <a:bodyPr/>
                    <a:lstStyle/>
                    <a:p>
                      <a:r>
                        <a:rPr lang="en-US" dirty="0"/>
                        <a:t>Impact</a:t>
                      </a:r>
                    </a:p>
                  </a:txBody>
                  <a:tcPr/>
                </a:tc>
                <a:tc>
                  <a:txBody>
                    <a:bodyPr/>
                    <a:lstStyle/>
                    <a:p>
                      <a:r>
                        <a:rPr lang="en-US" dirty="0"/>
                        <a:t>Criticisms</a:t>
                      </a:r>
                    </a:p>
                  </a:txBody>
                  <a:tcPr/>
                </a:tc>
                <a:extLst>
                  <a:ext uri="{0D108BD9-81ED-4DB2-BD59-A6C34878D82A}">
                    <a16:rowId xmlns:a16="http://schemas.microsoft.com/office/drawing/2014/main" val="10000"/>
                  </a:ext>
                </a:extLst>
              </a:tr>
            </a:tbl>
          </a:graphicData>
        </a:graphic>
      </p:graphicFrame>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6731680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Regionalism</a:t>
            </a:r>
          </a:p>
        </p:txBody>
      </p:sp>
      <p:sp>
        <p:nvSpPr>
          <p:cNvPr id="3" name="Content Placeholder 2"/>
          <p:cNvSpPr>
            <a:spLocks noGrp="1"/>
          </p:cNvSpPr>
          <p:nvPr>
            <p:ph idx="1"/>
          </p:nvPr>
        </p:nvSpPr>
        <p:spPr>
          <a:xfrm>
            <a:off x="228600" y="1371600"/>
            <a:ext cx="8686800" cy="4800600"/>
          </a:xfrm>
        </p:spPr>
        <p:txBody>
          <a:bodyPr>
            <a:normAutofit fontScale="85000" lnSpcReduction="20000"/>
          </a:bodyPr>
          <a:lstStyle/>
          <a:p>
            <a:r>
              <a:rPr lang="en-US" dirty="0"/>
              <a:t>African Union (AU) – 54 states</a:t>
            </a:r>
          </a:p>
          <a:p>
            <a:r>
              <a:rPr lang="en-US" dirty="0"/>
              <a:t>North American Free Trade Agreement (NAFTA) – 3 states</a:t>
            </a:r>
          </a:p>
          <a:p>
            <a:r>
              <a:rPr lang="en-US" dirty="0"/>
              <a:t>Organization of American States (OAS)- 35 states</a:t>
            </a:r>
          </a:p>
          <a:p>
            <a:r>
              <a:rPr lang="en-US" dirty="0"/>
              <a:t>The Association of South-East Asian Nations (ASEAN) – 10 states</a:t>
            </a:r>
          </a:p>
          <a:p>
            <a:r>
              <a:rPr lang="en-US" dirty="0"/>
              <a:t>Gulf Cooperation Council (GCC) – 6</a:t>
            </a:r>
          </a:p>
          <a:p>
            <a:r>
              <a:rPr lang="en-US" dirty="0"/>
              <a:t>Asia-Pacific Economic Cooperation (APEC) – 21</a:t>
            </a:r>
          </a:p>
          <a:p>
            <a:r>
              <a:rPr lang="en-US" dirty="0"/>
              <a:t>European Union (EU) – 28</a:t>
            </a:r>
          </a:p>
          <a:p>
            <a:r>
              <a:rPr lang="en-US" dirty="0"/>
              <a:t>North Atlantic Treaty Organization (NATO) – 28</a:t>
            </a:r>
          </a:p>
          <a:p>
            <a:r>
              <a:rPr lang="en-US" dirty="0"/>
              <a:t>Organization for Security and Cooperation in Europe (OSCE) - 57</a:t>
            </a:r>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920154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Inquiry Exemplar: European Union</a:t>
            </a:r>
          </a:p>
        </p:txBody>
      </p:sp>
      <p:sp>
        <p:nvSpPr>
          <p:cNvPr id="3" name="Content Placeholder 2"/>
          <p:cNvSpPr>
            <a:spLocks noGrp="1"/>
          </p:cNvSpPr>
          <p:nvPr>
            <p:ph idx="1"/>
          </p:nvPr>
        </p:nvSpPr>
        <p:spPr/>
        <p:txBody>
          <a:bodyPr>
            <a:normAutofit fontScale="77500" lnSpcReduction="20000"/>
          </a:bodyPr>
          <a:lstStyle/>
          <a:p>
            <a:r>
              <a:rPr lang="en-US" b="1" dirty="0"/>
              <a:t>Name</a:t>
            </a:r>
            <a:r>
              <a:rPr lang="en-US" dirty="0"/>
              <a:t>: European Union or EU</a:t>
            </a:r>
          </a:p>
          <a:p>
            <a:r>
              <a:rPr lang="en-US" b="1" dirty="0"/>
              <a:t>Number of States</a:t>
            </a:r>
            <a:r>
              <a:rPr lang="en-US" dirty="0"/>
              <a:t>: 28</a:t>
            </a:r>
            <a:endParaRPr lang="en-US" b="1" dirty="0"/>
          </a:p>
          <a:p>
            <a:r>
              <a:rPr lang="en-US" b="1" dirty="0"/>
              <a:t>Purpose: </a:t>
            </a:r>
            <a:r>
              <a:rPr lang="en-US" dirty="0"/>
              <a:t>Has given EU states greater influence worldwide than they would have otherwise.</a:t>
            </a:r>
          </a:p>
          <a:p>
            <a:r>
              <a:rPr lang="en-US" b="1" dirty="0"/>
              <a:t>Impact</a:t>
            </a:r>
            <a:r>
              <a:rPr lang="en-US" dirty="0"/>
              <a:t>: Unique because it includes both intergovernmental and supranational features – pooled sovereignty is a key feature.</a:t>
            </a:r>
          </a:p>
          <a:p>
            <a:r>
              <a:rPr lang="en-US" dirty="0"/>
              <a:t>The most advanced example of regional integration in the world</a:t>
            </a:r>
          </a:p>
          <a:p>
            <a:r>
              <a:rPr lang="en-US" dirty="0"/>
              <a:t>Accounts for 23% of the world’s GDP and produces 25% of the world’s merchandise. </a:t>
            </a:r>
          </a:p>
          <a:p>
            <a:r>
              <a:rPr lang="en-US" dirty="0"/>
              <a:t>Brought peace and political stability to the continent </a:t>
            </a:r>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2189265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Exemplar Continued</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Criticisms</a:t>
            </a:r>
            <a:r>
              <a:rPr lang="en-US" dirty="0"/>
              <a:t>: </a:t>
            </a:r>
          </a:p>
          <a:p>
            <a:r>
              <a:rPr lang="en-US" dirty="0"/>
              <a:t>Divisions among states on issues have sometimes paralyzed the EU</a:t>
            </a:r>
          </a:p>
          <a:p>
            <a:r>
              <a:rPr lang="en-US" dirty="0"/>
              <a:t>National, language and cultural differences may make it impossible for EU bodies to establish genuine political allegiances</a:t>
            </a:r>
          </a:p>
          <a:p>
            <a:r>
              <a:rPr lang="en-US" dirty="0"/>
              <a:t>The single currency may prove unworkable in the long term</a:t>
            </a:r>
          </a:p>
          <a:p>
            <a:pPr marL="0" indent="0">
              <a:buNone/>
            </a:pPr>
            <a:r>
              <a:rPr lang="en-US" dirty="0"/>
              <a:t>Will the EU fall apart? https://www.youtube.com/watch?v=EL6O3V6TkXQ</a:t>
            </a:r>
          </a:p>
          <a:p>
            <a:pPr lvl="1"/>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endParaRPr lang="en-US" dirty="0"/>
          </a:p>
        </p:txBody>
      </p:sp>
    </p:spTree>
    <p:extLst>
      <p:ext uri="{BB962C8B-B14F-4D97-AF65-F5344CB8AC3E}">
        <p14:creationId xmlns:p14="http://schemas.microsoft.com/office/powerpoint/2010/main" val="383501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NGO?</a:t>
            </a:r>
          </a:p>
        </p:txBody>
      </p:sp>
      <p:sp>
        <p:nvSpPr>
          <p:cNvPr id="3" name="Content Placeholder 2"/>
          <p:cNvSpPr>
            <a:spLocks noGrp="1"/>
          </p:cNvSpPr>
          <p:nvPr>
            <p:ph idx="1"/>
          </p:nvPr>
        </p:nvSpPr>
        <p:spPr/>
        <p:txBody>
          <a:bodyPr>
            <a:normAutofit fontScale="92500" lnSpcReduction="10000"/>
          </a:bodyPr>
          <a:lstStyle/>
          <a:p>
            <a:r>
              <a:rPr lang="en-US" dirty="0"/>
              <a:t>An Non-governmental Organization is a private, non-commercial group which seeks to achieve its ends through non-violent means.</a:t>
            </a:r>
          </a:p>
          <a:p>
            <a:r>
              <a:rPr lang="en-US" dirty="0"/>
              <a:t>According to the World Bank, they typically pursue activities that:</a:t>
            </a:r>
          </a:p>
          <a:p>
            <a:pPr lvl="1"/>
            <a:r>
              <a:rPr lang="en-US" dirty="0"/>
              <a:t>Relieve suffering</a:t>
            </a:r>
          </a:p>
          <a:p>
            <a:pPr lvl="1"/>
            <a:r>
              <a:rPr lang="en-US" dirty="0"/>
              <a:t>Promote interests of the poor</a:t>
            </a:r>
          </a:p>
          <a:p>
            <a:pPr lvl="1"/>
            <a:r>
              <a:rPr lang="en-US" dirty="0"/>
              <a:t>Protect the environment</a:t>
            </a:r>
          </a:p>
          <a:p>
            <a:pPr lvl="1"/>
            <a:r>
              <a:rPr lang="en-US" dirty="0"/>
              <a:t>Provide basic social services</a:t>
            </a:r>
          </a:p>
          <a:p>
            <a:pPr lvl="1"/>
            <a:r>
              <a:rPr lang="en-US" dirty="0"/>
              <a:t>Undertake community development</a:t>
            </a:r>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p>
        </p:txBody>
      </p:sp>
    </p:spTree>
    <p:extLst>
      <p:ext uri="{BB962C8B-B14F-4D97-AF65-F5344CB8AC3E}">
        <p14:creationId xmlns:p14="http://schemas.microsoft.com/office/powerpoint/2010/main" val="382828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Operational vs. Advocacy NGOs</a:t>
            </a:r>
          </a:p>
        </p:txBody>
      </p:sp>
      <p:sp>
        <p:nvSpPr>
          <p:cNvPr id="3" name="Content Placeholder 2"/>
          <p:cNvSpPr>
            <a:spLocks noGrp="1"/>
          </p:cNvSpPr>
          <p:nvPr>
            <p:ph idx="1"/>
          </p:nvPr>
        </p:nvSpPr>
        <p:spPr>
          <a:xfrm>
            <a:off x="457200" y="1371600"/>
            <a:ext cx="8229600" cy="4953000"/>
          </a:xfrm>
        </p:spPr>
        <p:txBody>
          <a:bodyPr>
            <a:normAutofit fontScale="92500" lnSpcReduction="20000"/>
          </a:bodyPr>
          <a:lstStyle/>
          <a:p>
            <a:pPr marL="0" indent="0">
              <a:buNone/>
            </a:pPr>
            <a:r>
              <a:rPr lang="en-US" dirty="0"/>
              <a:t>Operational:</a:t>
            </a:r>
          </a:p>
          <a:p>
            <a:r>
              <a:rPr lang="en-US" dirty="0"/>
              <a:t>The design and implementation of development-related projects – either relief or development-related.</a:t>
            </a:r>
          </a:p>
          <a:p>
            <a:pPr marL="0" indent="0">
              <a:buNone/>
            </a:pPr>
            <a:r>
              <a:rPr lang="en-US" dirty="0"/>
              <a:t>Advocacy:</a:t>
            </a:r>
          </a:p>
          <a:p>
            <a:r>
              <a:rPr lang="en-US" dirty="0"/>
              <a:t>Promote or defend a particular cause</a:t>
            </a:r>
          </a:p>
          <a:p>
            <a:pPr marL="0" indent="0">
              <a:buNone/>
            </a:pPr>
            <a:r>
              <a:rPr lang="en-US" dirty="0"/>
              <a:t>Growth:</a:t>
            </a:r>
          </a:p>
          <a:p>
            <a:r>
              <a:rPr lang="en-US" dirty="0"/>
              <a:t>With the creation of the UN 41 NGOs were granted consultative status, by 2012 there were over 3500. Beyond UN consultative status there are approximately 40,000 international NGOs. At the national level the US has over 2 million</a:t>
            </a:r>
          </a:p>
        </p:txBody>
      </p:sp>
      <p:sp>
        <p:nvSpPr>
          <p:cNvPr id="4" name="Footer Placeholder 3"/>
          <p:cNvSpPr>
            <a:spLocks noGrp="1"/>
          </p:cNvSpPr>
          <p:nvPr>
            <p:ph type="ftr" sz="quarter" idx="11"/>
          </p:nvPr>
        </p:nvSpPr>
        <p:spPr/>
        <p:txBody>
          <a:bodyPr/>
          <a:lstStyle/>
          <a:p>
            <a:r>
              <a:rPr lang="en-US"/>
              <a:t>To what extent are Global Politics impacted by NGOs and TNCs?</a:t>
            </a:r>
          </a:p>
        </p:txBody>
      </p:sp>
    </p:spTree>
    <p:extLst>
      <p:ext uri="{BB962C8B-B14F-4D97-AF65-F5344CB8AC3E}">
        <p14:creationId xmlns:p14="http://schemas.microsoft.com/office/powerpoint/2010/main" val="2252699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NGOs as Global Actors</a:t>
            </a:r>
          </a:p>
        </p:txBody>
      </p:sp>
      <p:sp>
        <p:nvSpPr>
          <p:cNvPr id="3" name="Content Placeholder 2"/>
          <p:cNvSpPr>
            <a:spLocks noGrp="1"/>
          </p:cNvSpPr>
          <p:nvPr>
            <p:ph idx="1"/>
          </p:nvPr>
        </p:nvSpPr>
        <p:spPr>
          <a:xfrm>
            <a:off x="457200" y="1295400"/>
            <a:ext cx="8382000" cy="5181600"/>
          </a:xfrm>
        </p:spPr>
        <p:txBody>
          <a:bodyPr>
            <a:normAutofit fontScale="92500" lnSpcReduction="20000"/>
          </a:bodyPr>
          <a:lstStyle/>
          <a:p>
            <a:r>
              <a:rPr lang="en-US" dirty="0"/>
              <a:t>With NGOs having multimillion dollar budgets and millions of members, the NGO sector is a significant actor on the global stage. </a:t>
            </a:r>
          </a:p>
          <a:p>
            <a:r>
              <a:rPr lang="en-US" dirty="0"/>
              <a:t>Different from TNCs, they don’t have the economic leverage, but are adept and putting on “soft power” pressure in the form of popular pressure. </a:t>
            </a:r>
          </a:p>
          <a:p>
            <a:r>
              <a:rPr lang="en-US" dirty="0"/>
              <a:t>Often NGOs can deliver aid more quickly and effectively that national or international organizations.</a:t>
            </a:r>
          </a:p>
          <a:p>
            <a:r>
              <a:rPr lang="en-US" dirty="0"/>
              <a:t>As well, NGOs may be able to operate in politically sensitive areas where national governments or even the UN would be unwelcome.</a:t>
            </a:r>
          </a:p>
        </p:txBody>
      </p:sp>
      <p:sp>
        <p:nvSpPr>
          <p:cNvPr id="4" name="Footer Placeholder 3"/>
          <p:cNvSpPr>
            <a:spLocks noGrp="1"/>
          </p:cNvSpPr>
          <p:nvPr>
            <p:ph type="ftr" sz="quarter" idx="11"/>
          </p:nvPr>
        </p:nvSpPr>
        <p:spPr/>
        <p:txBody>
          <a:bodyPr/>
          <a:lstStyle/>
          <a:p>
            <a:r>
              <a:rPr lang="en-US"/>
              <a:t>To what extent are Global Politics impacted by NGOs and TNCs?</a:t>
            </a:r>
          </a:p>
        </p:txBody>
      </p:sp>
    </p:spTree>
    <p:extLst>
      <p:ext uri="{BB962C8B-B14F-4D97-AF65-F5344CB8AC3E}">
        <p14:creationId xmlns:p14="http://schemas.microsoft.com/office/powerpoint/2010/main" val="114803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NGOs and TNCs</a:t>
            </a:r>
          </a:p>
        </p:txBody>
      </p:sp>
      <p:sp>
        <p:nvSpPr>
          <p:cNvPr id="3" name="Content Placeholder 2"/>
          <p:cNvSpPr>
            <a:spLocks noGrp="1"/>
          </p:cNvSpPr>
          <p:nvPr>
            <p:ph idx="1"/>
          </p:nvPr>
        </p:nvSpPr>
        <p:spPr/>
        <p:txBody>
          <a:bodyPr>
            <a:normAutofit fontScale="92500" lnSpcReduction="10000"/>
          </a:bodyPr>
          <a:lstStyle/>
          <a:p>
            <a:r>
              <a:rPr lang="en-US" dirty="0"/>
              <a:t>NGOs counter-balance TNCs by challenging their influence.</a:t>
            </a:r>
          </a:p>
          <a:p>
            <a:r>
              <a:rPr lang="en-US" dirty="0"/>
              <a:t>Supporters argue that NGOs enrich Global Politics by democratizing it in the sense that they articulate the interests of people and groups who have been disempowered by the globalization process. </a:t>
            </a:r>
          </a:p>
          <a:p>
            <a:r>
              <a:rPr lang="en-US" dirty="0"/>
              <a:t>They act as a moral force, widening people's sense of civic responsibility and promote global citizenship. </a:t>
            </a:r>
          </a:p>
          <a:p>
            <a:endParaRPr lang="en-US" dirty="0"/>
          </a:p>
        </p:txBody>
      </p:sp>
      <p:sp>
        <p:nvSpPr>
          <p:cNvPr id="4" name="Footer Placeholder 3"/>
          <p:cNvSpPr>
            <a:spLocks noGrp="1"/>
          </p:cNvSpPr>
          <p:nvPr>
            <p:ph type="ftr" sz="quarter" idx="11"/>
          </p:nvPr>
        </p:nvSpPr>
        <p:spPr/>
        <p:txBody>
          <a:bodyPr/>
          <a:lstStyle/>
          <a:p>
            <a:r>
              <a:rPr lang="en-US"/>
              <a:t>To what extent are Global Politics impacted by NGOs and TNCs?</a:t>
            </a:r>
          </a:p>
        </p:txBody>
      </p:sp>
    </p:spTree>
    <p:extLst>
      <p:ext uri="{BB962C8B-B14F-4D97-AF65-F5344CB8AC3E}">
        <p14:creationId xmlns:p14="http://schemas.microsoft.com/office/powerpoint/2010/main" val="2724416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Critics</a:t>
            </a:r>
          </a:p>
        </p:txBody>
      </p:sp>
      <p:sp>
        <p:nvSpPr>
          <p:cNvPr id="3" name="Content Placeholder 2"/>
          <p:cNvSpPr>
            <a:spLocks noGrp="1"/>
          </p:cNvSpPr>
          <p:nvPr>
            <p:ph idx="1"/>
          </p:nvPr>
        </p:nvSpPr>
        <p:spPr>
          <a:xfrm>
            <a:off x="457200" y="1371600"/>
            <a:ext cx="8229600" cy="5105400"/>
          </a:xfrm>
        </p:spPr>
        <p:txBody>
          <a:bodyPr>
            <a:normAutofit lnSpcReduction="10000"/>
          </a:bodyPr>
          <a:lstStyle/>
          <a:p>
            <a:r>
              <a:rPr lang="en-US" dirty="0"/>
              <a:t>Critics argue that NGOs are self-appointed groups that have no genuine democratic credentials, often articulating the views of a small group of senior professionals</a:t>
            </a:r>
          </a:p>
          <a:p>
            <a:r>
              <a:rPr lang="en-US" dirty="0"/>
              <a:t>NGOs have often been accused of making exaggerated claims, distorting public perceptions and the policy agenda. </a:t>
            </a:r>
          </a:p>
          <a:p>
            <a:r>
              <a:rPr lang="en-US" dirty="0"/>
              <a:t>Other critics argue NGOs compromise their principles and “go mainstream” and </a:t>
            </a:r>
            <a:r>
              <a:rPr lang="en-US" dirty="0" err="1"/>
              <a:t>deradicalized</a:t>
            </a:r>
            <a:r>
              <a:rPr lang="en-US" dirty="0"/>
              <a:t>. </a:t>
            </a:r>
          </a:p>
        </p:txBody>
      </p:sp>
      <p:sp>
        <p:nvSpPr>
          <p:cNvPr id="4" name="Footer Placeholder 3"/>
          <p:cNvSpPr>
            <a:spLocks noGrp="1"/>
          </p:cNvSpPr>
          <p:nvPr>
            <p:ph type="ftr" sz="quarter" idx="11"/>
          </p:nvPr>
        </p:nvSpPr>
        <p:spPr/>
        <p:txBody>
          <a:bodyPr/>
          <a:lstStyle/>
          <a:p>
            <a:r>
              <a:rPr lang="en-US"/>
              <a:t>To what extent are Global Politics impacted by NGOs and TNCs?</a:t>
            </a:r>
          </a:p>
        </p:txBody>
      </p:sp>
    </p:spTree>
    <p:extLst>
      <p:ext uri="{BB962C8B-B14F-4D97-AF65-F5344CB8AC3E}">
        <p14:creationId xmlns:p14="http://schemas.microsoft.com/office/powerpoint/2010/main" val="354429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9601</TotalTime>
  <Words>4960</Words>
  <Application>Microsoft Macintosh PowerPoint</Application>
  <PresentationFormat>Näytössä katseltava diaesitys (4:3)</PresentationFormat>
  <Paragraphs>352</Paragraphs>
  <Slides>48</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48</vt:i4>
      </vt:variant>
    </vt:vector>
  </HeadingPairs>
  <TitlesOfParts>
    <vt:vector size="51" baseType="lpstr">
      <vt:lpstr>Arial</vt:lpstr>
      <vt:lpstr>Calibri</vt:lpstr>
      <vt:lpstr>Office Theme</vt:lpstr>
      <vt:lpstr>Transnational Corporations</vt:lpstr>
      <vt:lpstr>Significance of TNCs</vt:lpstr>
      <vt:lpstr>Critics of TNCs</vt:lpstr>
      <vt:lpstr>Defending TNCs</vt:lpstr>
      <vt:lpstr>What is an NGO?</vt:lpstr>
      <vt:lpstr>Operational vs. Advocacy NGOs</vt:lpstr>
      <vt:lpstr>NGOs as Global Actors</vt:lpstr>
      <vt:lpstr>NGOs and TNCs</vt:lpstr>
      <vt:lpstr>Critics</vt:lpstr>
      <vt:lpstr>Social Movements and NGOs</vt:lpstr>
      <vt:lpstr>Success of NGOs</vt:lpstr>
      <vt:lpstr>NGO Presentations</vt:lpstr>
      <vt:lpstr>Beef and Bouquets</vt:lpstr>
      <vt:lpstr>Social Movements</vt:lpstr>
      <vt:lpstr>Social Movements</vt:lpstr>
      <vt:lpstr>Labour Unions</vt:lpstr>
      <vt:lpstr>Outline of main Labour Union Ideas</vt:lpstr>
      <vt:lpstr>Movements</vt:lpstr>
      <vt:lpstr>Political Parties</vt:lpstr>
      <vt:lpstr>Global Governance</vt:lpstr>
      <vt:lpstr>GG as International Anarchy</vt:lpstr>
      <vt:lpstr>Global Hegemony</vt:lpstr>
      <vt:lpstr>World Government</vt:lpstr>
      <vt:lpstr>Contours of Global Governance</vt:lpstr>
      <vt:lpstr>Features of Global Governance</vt:lpstr>
      <vt:lpstr>From GATT to the WTO</vt:lpstr>
      <vt:lpstr>GATT and WTO</vt:lpstr>
      <vt:lpstr>WTO</vt:lpstr>
      <vt:lpstr>The International Monetary Fund</vt:lpstr>
      <vt:lpstr>Structural Adjustment Programmes</vt:lpstr>
      <vt:lpstr>Criticisms of the IMF</vt:lpstr>
      <vt:lpstr>IMF Supporters</vt:lpstr>
      <vt:lpstr>The World Bank</vt:lpstr>
      <vt:lpstr>The World Bank</vt:lpstr>
      <vt:lpstr>The International Monetary Fund and the World Bank at a Glance</vt:lpstr>
      <vt:lpstr>Debate: Does Free Trade Ensure Prosperity and Peace</vt:lpstr>
      <vt:lpstr>Informal Forums</vt:lpstr>
      <vt:lpstr>G7, G8 &amp; G20</vt:lpstr>
      <vt:lpstr>Decline of the G7/8</vt:lpstr>
      <vt:lpstr>G20</vt:lpstr>
      <vt:lpstr>G20</vt:lpstr>
      <vt:lpstr>G20 Criticisms</vt:lpstr>
      <vt:lpstr>A Fourth Pillar?</vt:lpstr>
      <vt:lpstr>Regionalism</vt:lpstr>
      <vt:lpstr>Complete Inquiry Activity</vt:lpstr>
      <vt:lpstr>Regionalism</vt:lpstr>
      <vt:lpstr>Inquiry Exemplar: European Union</vt:lpstr>
      <vt:lpstr>Exemplar Continued</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Theory: Feminism</dc:title>
  <dc:creator>brian hull</dc:creator>
  <cp:lastModifiedBy>Soininen Susanna</cp:lastModifiedBy>
  <cp:revision>137</cp:revision>
  <dcterms:created xsi:type="dcterms:W3CDTF">2015-10-26T04:53:07Z</dcterms:created>
  <dcterms:modified xsi:type="dcterms:W3CDTF">2020-11-19T10:48:49Z</dcterms:modified>
</cp:coreProperties>
</file>