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 snapToObjects="1">
      <p:cViewPr varScale="1">
        <p:scale>
          <a:sx n="107" d="100"/>
          <a:sy n="107" d="100"/>
        </p:scale>
        <p:origin x="176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6C3D5D-C6A4-C646-9B63-F3B341F52958}" type="datetimeFigureOut">
              <a:rPr lang="en-US" smtClean="0"/>
              <a:t>9/2/19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28D9F-C8D2-DE42-89E1-3CE57A520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937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28D9F-C8D2-DE42-89E1-3CE57A5204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55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28D9F-C8D2-DE42-89E1-3CE57A5204C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97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7EB5-726B-2849-A5F5-2F888FF3A69F}" type="datetimeFigureOut">
              <a:rPr lang="en-US" smtClean="0"/>
              <a:t>9/2/19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08CC-80C8-3A4A-B272-B62C6CC53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00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7EB5-726B-2849-A5F5-2F888FF3A69F}" type="datetimeFigureOut">
              <a:rPr lang="en-US" smtClean="0"/>
              <a:t>9/2/19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08CC-80C8-3A4A-B272-B62C6CC53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280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7EB5-726B-2849-A5F5-2F888FF3A69F}" type="datetimeFigureOut">
              <a:rPr lang="en-US" smtClean="0"/>
              <a:t>9/2/19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08CC-80C8-3A4A-B272-B62C6CC53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49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7EB5-726B-2849-A5F5-2F888FF3A69F}" type="datetimeFigureOut">
              <a:rPr lang="en-US" smtClean="0"/>
              <a:t>9/2/19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08CC-80C8-3A4A-B272-B62C6CC53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19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7EB5-726B-2849-A5F5-2F888FF3A69F}" type="datetimeFigureOut">
              <a:rPr lang="en-US" smtClean="0"/>
              <a:t>9/2/19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08CC-80C8-3A4A-B272-B62C6CC53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18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7EB5-726B-2849-A5F5-2F888FF3A69F}" type="datetimeFigureOut">
              <a:rPr lang="en-US" smtClean="0"/>
              <a:t>9/2/19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08CC-80C8-3A4A-B272-B62C6CC53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948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7EB5-726B-2849-A5F5-2F888FF3A69F}" type="datetimeFigureOut">
              <a:rPr lang="en-US" smtClean="0"/>
              <a:t>9/2/19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08CC-80C8-3A4A-B272-B62C6CC53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408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7EB5-726B-2849-A5F5-2F888FF3A69F}" type="datetimeFigureOut">
              <a:rPr lang="en-US" smtClean="0"/>
              <a:t>9/2/19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08CC-80C8-3A4A-B272-B62C6CC53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138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7EB5-726B-2849-A5F5-2F888FF3A69F}" type="datetimeFigureOut">
              <a:rPr lang="en-US" smtClean="0"/>
              <a:t>9/2/19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08CC-80C8-3A4A-B272-B62C6CC53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93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7EB5-726B-2849-A5F5-2F888FF3A69F}" type="datetimeFigureOut">
              <a:rPr lang="en-US" smtClean="0"/>
              <a:t>9/2/19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08CC-80C8-3A4A-B272-B62C6CC53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2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7EB5-726B-2849-A5F5-2F888FF3A69F}" type="datetimeFigureOut">
              <a:rPr lang="en-US" smtClean="0"/>
              <a:t>9/2/19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08CC-80C8-3A4A-B272-B62C6CC53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920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07EB5-726B-2849-A5F5-2F888FF3A69F}" type="datetimeFigureOut">
              <a:rPr lang="en-US" smtClean="0"/>
              <a:t>9/2/19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708CC-80C8-3A4A-B272-B62C6CC53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281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2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latin typeface="Grinched 2.0"/>
                <a:cs typeface="Grinched 2.0"/>
              </a:rPr>
              <a:t>Theoretical Perspectives: Liberalism</a:t>
            </a:r>
            <a:endParaRPr lang="en-US" sz="6000" dirty="0">
              <a:latin typeface="Grinched 2.0"/>
              <a:cs typeface="Grinched 2.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0771" y="5277804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Grinched 2.0"/>
                <a:cs typeface="Grinched 2.0"/>
              </a:rPr>
              <a:t>IB Global Politics</a:t>
            </a:r>
          </a:p>
          <a:p>
            <a:endParaRPr lang="en-US" dirty="0">
              <a:solidFill>
                <a:srgbClr val="000000"/>
              </a:solidFill>
              <a:latin typeface="Grinched 2.0"/>
              <a:cs typeface="Grinched 2.0"/>
            </a:endParaRPr>
          </a:p>
        </p:txBody>
      </p:sp>
    </p:spTree>
    <p:extLst>
      <p:ext uri="{BB962C8B-B14F-4D97-AF65-F5344CB8AC3E}">
        <p14:creationId xmlns:p14="http://schemas.microsoft.com/office/powerpoint/2010/main" val="112928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rinched 2.0"/>
                <a:cs typeface="Grinched 2.0"/>
              </a:rPr>
              <a:t>Non-state actors in global politics</a:t>
            </a:r>
            <a:endParaRPr lang="en-US" dirty="0">
              <a:latin typeface="Grinched 2.0"/>
              <a:cs typeface="Grinched 2.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 smtClean="0">
                <a:latin typeface="Gill Sans Light"/>
                <a:cs typeface="Gill Sans Light"/>
              </a:rPr>
              <a:t>Transnational corporations </a:t>
            </a:r>
            <a:r>
              <a:rPr lang="en-US" b="1" dirty="0" err="1" smtClean="0">
                <a:latin typeface="Gill Sans Light"/>
                <a:cs typeface="Gill Sans Light"/>
              </a:rPr>
              <a:t>e.g</a:t>
            </a:r>
            <a:r>
              <a:rPr lang="en-US" b="1" dirty="0" smtClean="0">
                <a:latin typeface="Gill Sans Light"/>
                <a:cs typeface="Gill Sans Light"/>
              </a:rPr>
              <a:t> McDonalds, Apple, Nestle..</a:t>
            </a:r>
          </a:p>
          <a:p>
            <a:endParaRPr lang="en-US" b="1" dirty="0" smtClean="0">
              <a:latin typeface="Gill Sans Light"/>
              <a:cs typeface="Gill Sans Light"/>
            </a:endParaRPr>
          </a:p>
          <a:p>
            <a:r>
              <a:rPr lang="en-US" b="1" dirty="0" smtClean="0">
                <a:latin typeface="Gill Sans Light"/>
                <a:cs typeface="Gill Sans Light"/>
              </a:rPr>
              <a:t>Nongovernmental </a:t>
            </a:r>
            <a:r>
              <a:rPr lang="en-US" b="1" dirty="0" err="1" smtClean="0">
                <a:latin typeface="Gill Sans Light"/>
                <a:cs typeface="Gill Sans Light"/>
              </a:rPr>
              <a:t>organisations</a:t>
            </a:r>
            <a:r>
              <a:rPr lang="en-US" b="1" dirty="0" smtClean="0">
                <a:latin typeface="Gill Sans Light"/>
                <a:cs typeface="Gill Sans Light"/>
              </a:rPr>
              <a:t> e.g. Catholic church, Red Cross, Amnesty International, Human Rights Watch, Doctors without frontiers..</a:t>
            </a:r>
          </a:p>
          <a:p>
            <a:endParaRPr lang="en-US" dirty="0" smtClean="0">
              <a:latin typeface="Gill Sans Light"/>
              <a:cs typeface="Gill Sans Light"/>
            </a:endParaRPr>
          </a:p>
          <a:p>
            <a:r>
              <a:rPr lang="en-US" b="1" dirty="0" smtClean="0">
                <a:latin typeface="Comic Sans MS" charset="0"/>
                <a:ea typeface="Comic Sans MS" charset="0"/>
                <a:cs typeface="Comic Sans MS" charset="0"/>
              </a:rPr>
              <a:t>Intergovernmental </a:t>
            </a:r>
            <a:r>
              <a:rPr lang="en-US" b="1" dirty="0" err="1" smtClean="0">
                <a:latin typeface="Comic Sans MS" charset="0"/>
                <a:ea typeface="Comic Sans MS" charset="0"/>
                <a:cs typeface="Comic Sans MS" charset="0"/>
              </a:rPr>
              <a:t>organisations</a:t>
            </a:r>
            <a:r>
              <a:rPr lang="en-US" b="1" dirty="0" smtClean="0">
                <a:latin typeface="Comic Sans MS" charset="0"/>
                <a:ea typeface="Comic Sans MS" charset="0"/>
                <a:cs typeface="Comic Sans MS" charset="0"/>
              </a:rPr>
              <a:t> e.g. United Nations (UN), European Union (EU), World </a:t>
            </a:r>
            <a:r>
              <a:rPr lang="en-US" b="1" dirty="0">
                <a:latin typeface="Comic Sans MS" charset="0"/>
                <a:ea typeface="Comic Sans MS" charset="0"/>
                <a:cs typeface="Comic Sans MS" charset="0"/>
              </a:rPr>
              <a:t>Trade Organization (WTO), International Monetary Fund (IMF), European Union (EU), African Union, Arab League, Association of Southeast Asian Nations (ASEAN</a:t>
            </a:r>
            <a:r>
              <a:rPr lang="en-US" b="1" dirty="0" smtClean="0">
                <a:latin typeface="Comic Sans MS" charset="0"/>
                <a:ea typeface="Comic Sans MS" charset="0"/>
                <a:cs typeface="Comic Sans MS" charset="0"/>
              </a:rPr>
              <a:t>)</a:t>
            </a:r>
          </a:p>
          <a:p>
            <a:r>
              <a:rPr lang="en-US" dirty="0" smtClean="0">
                <a:latin typeface="Gill Sans Light"/>
                <a:cs typeface="Gill Sans Light"/>
              </a:rPr>
              <a:t>➞ International </a:t>
            </a:r>
            <a:r>
              <a:rPr lang="en-US" dirty="0" err="1" smtClean="0">
                <a:latin typeface="Gill Sans Light"/>
                <a:cs typeface="Gill Sans Light"/>
              </a:rPr>
              <a:t>Organisations</a:t>
            </a:r>
            <a:r>
              <a:rPr lang="en-US" dirty="0" smtClean="0">
                <a:latin typeface="Gill Sans Light"/>
                <a:cs typeface="Gill Sans Light"/>
              </a:rPr>
              <a:t> as a whole</a:t>
            </a:r>
          </a:p>
          <a:p>
            <a:endParaRPr lang="en-US" dirty="0">
              <a:latin typeface="Gill Sans Light"/>
              <a:cs typeface="Gill Sans Light"/>
            </a:endParaRPr>
          </a:p>
          <a:p>
            <a:r>
              <a:rPr lang="en-US" dirty="0" smtClean="0">
                <a:latin typeface="Gill Sans Light"/>
                <a:cs typeface="Gill Sans Light"/>
              </a:rPr>
              <a:t>According to Liberalism, these are all important international connections </a:t>
            </a:r>
            <a:r>
              <a:rPr lang="en-US" b="1" u="sng" dirty="0" smtClean="0">
                <a:latin typeface="Gill Sans Light"/>
                <a:cs typeface="Gill Sans Light"/>
              </a:rPr>
              <a:t>across</a:t>
            </a:r>
            <a:r>
              <a:rPr lang="en-US" dirty="0" smtClean="0">
                <a:latin typeface="Gill Sans Light"/>
                <a:cs typeface="Gill Sans Light"/>
              </a:rPr>
              <a:t> state boundaries</a:t>
            </a:r>
            <a:endParaRPr lang="en-US" dirty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14894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Grinched 2.0"/>
                <a:cs typeface="Grinched 2.0"/>
              </a:rPr>
              <a:t>Substate</a:t>
            </a:r>
            <a:r>
              <a:rPr lang="en-US" dirty="0" smtClean="0">
                <a:latin typeface="Grinched 2.0"/>
                <a:cs typeface="Grinched 2.0"/>
              </a:rPr>
              <a:t> </a:t>
            </a:r>
            <a:r>
              <a:rPr lang="en-US" dirty="0" smtClean="0">
                <a:latin typeface="Grinched 2.0"/>
                <a:cs typeface="Grinched 2.0"/>
              </a:rPr>
              <a:t>actors also make up multiple channels in a complex, interdependent world</a:t>
            </a:r>
            <a:endParaRPr lang="en-US" dirty="0">
              <a:latin typeface="Grinched 2.0"/>
              <a:cs typeface="Grinched 2.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Non-multinational business that buy imported goods from abroad</a:t>
            </a:r>
          </a:p>
          <a:p>
            <a:r>
              <a:rPr lang="en-US" dirty="0" smtClean="0">
                <a:latin typeface="Gill Sans Light"/>
                <a:cs typeface="Gill Sans Light"/>
              </a:rPr>
              <a:t>Provincial government trade missions</a:t>
            </a:r>
          </a:p>
          <a:p>
            <a:r>
              <a:rPr lang="en-US" dirty="0" smtClean="0">
                <a:latin typeface="Gill Sans Light"/>
                <a:cs typeface="Gill Sans Light"/>
              </a:rPr>
              <a:t>Individuals – who travel abroad or may have friendships with individuals in other countries</a:t>
            </a:r>
            <a:endParaRPr lang="en-US" dirty="0">
              <a:latin typeface="Gill Sans Light"/>
              <a:cs typeface="Gill Sans Light"/>
            </a:endParaRPr>
          </a:p>
        </p:txBody>
      </p:sp>
      <p:pic>
        <p:nvPicPr>
          <p:cNvPr id="6" name="Content Placeholder 5" descr="IMG_6154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903" b="-519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9216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Grinched 2.0"/>
                <a:cs typeface="Grinched 2.0"/>
              </a:rPr>
              <a:t>Liberalism sees a complex web of connections across the globe</a:t>
            </a:r>
            <a:endParaRPr lang="en-US" dirty="0">
              <a:latin typeface="Grinched 2.0"/>
              <a:cs typeface="Grinched 2.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Gill Sans Light"/>
                <a:cs typeface="Gill Sans Light"/>
              </a:rPr>
              <a:t>Focusing on only state-to-state relations misses an important part of global politics</a:t>
            </a:r>
          </a:p>
          <a:p>
            <a:pPr lvl="1"/>
            <a:r>
              <a:rPr lang="en-US" dirty="0" smtClean="0">
                <a:latin typeface="Gill Sans Light"/>
                <a:cs typeface="Gill Sans Light"/>
              </a:rPr>
              <a:t>States are not the only actors to have interests that drive their actions</a:t>
            </a:r>
          </a:p>
          <a:p>
            <a:pPr lvl="1"/>
            <a:r>
              <a:rPr lang="en-US" dirty="0" smtClean="0">
                <a:latin typeface="Gill Sans Light"/>
                <a:cs typeface="Gill Sans Light"/>
              </a:rPr>
              <a:t>Non-state actors have own goals and interests that may different to those of the state</a:t>
            </a:r>
            <a:endParaRPr lang="en-US" dirty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65489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atin typeface="Grinched 2.0"/>
                <a:cs typeface="Grinched 2.0"/>
              </a:rPr>
              <a:t>Multiple issues of interest to variety of global actors</a:t>
            </a:r>
            <a:endParaRPr lang="en-US" dirty="0">
              <a:latin typeface="Grinched 2.0"/>
              <a:cs typeface="Grinched 2.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States are not only interested in military security</a:t>
            </a:r>
          </a:p>
          <a:p>
            <a:endParaRPr lang="en-US" dirty="0" smtClean="0">
              <a:latin typeface="Gill Sans Light"/>
              <a:cs typeface="Gill Sans Light"/>
            </a:endParaRPr>
          </a:p>
          <a:p>
            <a:r>
              <a:rPr lang="en-US" dirty="0" smtClean="0">
                <a:latin typeface="Gill Sans Light"/>
                <a:cs typeface="Gill Sans Light"/>
              </a:rPr>
              <a:t>Economic, ideological, religious and cultural issues are part of the global agenda</a:t>
            </a:r>
          </a:p>
          <a:p>
            <a:endParaRPr lang="en-US" dirty="0" smtClean="0">
              <a:latin typeface="Gill Sans Light"/>
              <a:cs typeface="Gill Sans Light"/>
            </a:endParaRPr>
          </a:p>
          <a:p>
            <a:r>
              <a:rPr lang="en-US" dirty="0" smtClean="0">
                <a:latin typeface="Gill Sans Light"/>
                <a:cs typeface="Gill Sans Light"/>
              </a:rPr>
              <a:t>Examples?</a:t>
            </a:r>
          </a:p>
          <a:p>
            <a:endParaRPr lang="en-US" dirty="0" smtClean="0">
              <a:latin typeface="Gill Sans Light"/>
              <a:cs typeface="Gill Sans Light"/>
            </a:endParaRPr>
          </a:p>
          <a:p>
            <a:r>
              <a:rPr lang="en-US" dirty="0" smtClean="0">
                <a:latin typeface="Gill Sans Light"/>
                <a:cs typeface="Gill Sans Light"/>
              </a:rPr>
              <a:t>Even issues that realists would see as purely domestic can have an effect on the global system</a:t>
            </a:r>
          </a:p>
          <a:p>
            <a:pPr lvl="1"/>
            <a:r>
              <a:rPr lang="en-US" dirty="0" smtClean="0">
                <a:latin typeface="Gill Sans Light"/>
                <a:cs typeface="Gill Sans Light"/>
              </a:rPr>
              <a:t>E.g. Environmental regulations may be adopted  by a state to protect its own citizens but may affect trading partners if imports must meet new regulations</a:t>
            </a:r>
            <a:endParaRPr lang="en-US" dirty="0">
              <a:latin typeface="Gill Sans Light"/>
              <a:cs typeface="Gill Sans Light"/>
            </a:endParaRPr>
          </a:p>
          <a:p>
            <a:endParaRPr lang="en-US" dirty="0" smtClean="0">
              <a:latin typeface="Gill Sans Light"/>
              <a:cs typeface="Gill Sans Light"/>
            </a:endParaRPr>
          </a:p>
          <a:p>
            <a:r>
              <a:rPr lang="en-US" dirty="0" smtClean="0">
                <a:latin typeface="Gill Sans Light"/>
                <a:cs typeface="Gill Sans Light"/>
              </a:rPr>
              <a:t>So domestic policy can become foreign policy as a result of connections between issues, channels and interdependence between actors</a:t>
            </a:r>
          </a:p>
        </p:txBody>
      </p:sp>
    </p:spTree>
    <p:extLst>
      <p:ext uri="{BB962C8B-B14F-4D97-AF65-F5344CB8AC3E}">
        <p14:creationId xmlns:p14="http://schemas.microsoft.com/office/powerpoint/2010/main" val="401686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Grinched 2.0"/>
                <a:cs typeface="Grinched 2.0"/>
              </a:rPr>
              <a:t>Complex interdependence means military force is not as effective or frequently used as in the past</a:t>
            </a:r>
            <a:endParaRPr lang="en-US" sz="3200" dirty="0">
              <a:latin typeface="Grinched 2.0"/>
              <a:cs typeface="Grinched 2.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Many issues of concern to states and non-state actors do not lend themselves to military action – climate change?</a:t>
            </a:r>
          </a:p>
          <a:p>
            <a:endParaRPr lang="en-US" dirty="0">
              <a:latin typeface="Gill Sans Light"/>
              <a:cs typeface="Gill Sans Light"/>
            </a:endParaRPr>
          </a:p>
          <a:p>
            <a:r>
              <a:rPr lang="en-US" dirty="0" smtClean="0">
                <a:latin typeface="Gill Sans Light"/>
                <a:cs typeface="Gill Sans Light"/>
              </a:rPr>
              <a:t>It makes no sense to  conquer a  trading partner through military force– would destroy economic export market</a:t>
            </a:r>
          </a:p>
          <a:p>
            <a:endParaRPr lang="en-US" dirty="0">
              <a:latin typeface="Gill Sans Light"/>
              <a:cs typeface="Gill Sans Light"/>
            </a:endParaRPr>
          </a:p>
          <a:p>
            <a:r>
              <a:rPr lang="en-US" b="1" u="sng" dirty="0" smtClean="0">
                <a:latin typeface="Gill Sans Light"/>
                <a:cs typeface="Gill Sans Light"/>
              </a:rPr>
              <a:t>Complete interdependence means states are constrained in use of military power because this power only harms multiple interests of states and other actors</a:t>
            </a:r>
            <a:endParaRPr lang="en-US" b="1" u="sng" dirty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22240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560638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dirty="0" smtClean="0">
                <a:latin typeface="Grinched 2.0"/>
                <a:cs typeface="Grinched 2.0"/>
              </a:rPr>
              <a:t>The three components of complex interdependence lead liberalism to expect </a:t>
            </a:r>
            <a:r>
              <a:rPr lang="en-US" sz="6000" dirty="0" smtClean="0">
                <a:solidFill>
                  <a:srgbClr val="0000FF"/>
                </a:solidFill>
                <a:latin typeface="Grinched 2.0"/>
                <a:cs typeface="Grinched 2.0"/>
              </a:rPr>
              <a:t>much more cooperation in global politics </a:t>
            </a:r>
            <a:r>
              <a:rPr lang="en-US" sz="6000" dirty="0" smtClean="0">
                <a:latin typeface="Grinched 2.0"/>
                <a:cs typeface="Grinched 2.0"/>
              </a:rPr>
              <a:t>than realism does</a:t>
            </a:r>
            <a:endParaRPr lang="en-US" sz="6000" dirty="0">
              <a:latin typeface="Grinched 2.0"/>
              <a:cs typeface="Grinched 2.0"/>
            </a:endParaRPr>
          </a:p>
        </p:txBody>
      </p:sp>
    </p:spTree>
    <p:extLst>
      <p:ext uri="{BB962C8B-B14F-4D97-AF65-F5344CB8AC3E}">
        <p14:creationId xmlns:p14="http://schemas.microsoft.com/office/powerpoint/2010/main" val="276316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rinched 2.0"/>
                <a:cs typeface="Grinched 2.0"/>
              </a:rPr>
              <a:t>Comparing Liberalism and Realism</a:t>
            </a:r>
            <a:endParaRPr lang="en-US" dirty="0">
              <a:latin typeface="Grinched 2.0"/>
              <a:cs typeface="Grinched 2.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Gill Sans Light"/>
                <a:cs typeface="Gill Sans Light"/>
              </a:rPr>
              <a:t>Liberals do not deny the existence of conflict but argue cooperation is the norm. </a:t>
            </a:r>
            <a:endParaRPr lang="en-US" dirty="0">
              <a:latin typeface="Gill Sans Light"/>
              <a:cs typeface="Gill Sans Light"/>
            </a:endParaRPr>
          </a:p>
          <a:p>
            <a:r>
              <a:rPr lang="en-US" dirty="0" smtClean="0">
                <a:latin typeface="Gill Sans Light"/>
                <a:cs typeface="Gill Sans Light"/>
              </a:rPr>
              <a:t>States trade peacefully; sign nonaggression pacts; share military responsibilities</a:t>
            </a:r>
          </a:p>
          <a:p>
            <a:r>
              <a:rPr lang="en-US" dirty="0" smtClean="0">
                <a:latin typeface="Gill Sans Light"/>
                <a:cs typeface="Gill Sans Light"/>
              </a:rPr>
              <a:t>Some states have small/no militaries</a:t>
            </a:r>
          </a:p>
          <a:p>
            <a:r>
              <a:rPr lang="en-US" dirty="0" smtClean="0">
                <a:latin typeface="Gill Sans Light"/>
                <a:cs typeface="Gill Sans Light"/>
              </a:rPr>
              <a:t>Some centuries old military rivalries have been transformed into military/economic partnerships</a:t>
            </a:r>
            <a:endParaRPr lang="en-US" dirty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36536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506209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>
                <a:latin typeface="Grinched 2.0"/>
                <a:cs typeface="Grinched 2.0"/>
              </a:rPr>
              <a:t>If the world is so anarchic and dangerous, then why do states cooperate?</a:t>
            </a:r>
            <a:endParaRPr lang="en-US" sz="7200" dirty="0">
              <a:latin typeface="Grinched 2.0"/>
              <a:cs typeface="Grinched 2.0"/>
            </a:endParaRPr>
          </a:p>
        </p:txBody>
      </p:sp>
    </p:spTree>
    <p:extLst>
      <p:ext uri="{BB962C8B-B14F-4D97-AF65-F5344CB8AC3E}">
        <p14:creationId xmlns:p14="http://schemas.microsoft.com/office/powerpoint/2010/main" val="245735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506209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0000FF"/>
                </a:solidFill>
                <a:latin typeface="Grinched 2.0"/>
                <a:cs typeface="Grinched 2.0"/>
              </a:rPr>
              <a:t>States cooperate because it is in their interests to do so</a:t>
            </a:r>
            <a:r>
              <a:rPr lang="is-IS" sz="7200" dirty="0" smtClean="0">
                <a:solidFill>
                  <a:srgbClr val="0000FF"/>
                </a:solidFill>
                <a:latin typeface="Grinched 2.0"/>
                <a:cs typeface="Grinched 2.0"/>
              </a:rPr>
              <a:t>…</a:t>
            </a:r>
            <a:endParaRPr lang="en-US" sz="7200" dirty="0">
              <a:solidFill>
                <a:srgbClr val="0000FF"/>
              </a:solidFill>
              <a:latin typeface="Grinched 2.0"/>
              <a:cs typeface="Grinched 2.0"/>
            </a:endParaRPr>
          </a:p>
        </p:txBody>
      </p:sp>
    </p:spTree>
    <p:extLst>
      <p:ext uri="{BB962C8B-B14F-4D97-AF65-F5344CB8AC3E}">
        <p14:creationId xmlns:p14="http://schemas.microsoft.com/office/powerpoint/2010/main" val="71280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rinched 2.0"/>
                <a:cs typeface="Grinched 2.0"/>
              </a:rPr>
              <a:t>Justifying the liberal perspective</a:t>
            </a:r>
            <a:r>
              <a:rPr lang="is-IS" dirty="0" smtClean="0">
                <a:latin typeface="Grinched 2.0"/>
                <a:cs typeface="Grinched 2.0"/>
              </a:rPr>
              <a:t>…</a:t>
            </a:r>
            <a:endParaRPr lang="en-US" dirty="0">
              <a:latin typeface="Grinched 2.0"/>
              <a:cs typeface="Grinched 2.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States realize that hostile actions are likely to harm their interests as much as those of any potential rival</a:t>
            </a:r>
          </a:p>
          <a:p>
            <a:endParaRPr lang="en-US" dirty="0" smtClean="0">
              <a:latin typeface="Gill Sans Light"/>
              <a:cs typeface="Gill Sans Light"/>
            </a:endParaRPr>
          </a:p>
          <a:p>
            <a:r>
              <a:rPr lang="en-US" dirty="0" smtClean="0">
                <a:latin typeface="Gill Sans Light"/>
                <a:cs typeface="Gill Sans Light"/>
              </a:rPr>
              <a:t>The multiple channels that connect non-state actors constrain states</a:t>
            </a:r>
          </a:p>
          <a:p>
            <a:endParaRPr lang="en-US" dirty="0" smtClean="0">
              <a:latin typeface="Gill Sans Light"/>
              <a:cs typeface="Gill Sans Light"/>
            </a:endParaRPr>
          </a:p>
          <a:p>
            <a:r>
              <a:rPr lang="en-US" dirty="0" smtClean="0">
                <a:latin typeface="Gill Sans Light"/>
                <a:cs typeface="Gill Sans Light"/>
              </a:rPr>
              <a:t>Even if leaders recognize security threats and want to employ </a:t>
            </a:r>
            <a:r>
              <a:rPr lang="en-US" dirty="0" err="1" smtClean="0">
                <a:latin typeface="Gill Sans Light"/>
                <a:cs typeface="Gill Sans Light"/>
              </a:rPr>
              <a:t>conflictual</a:t>
            </a:r>
            <a:r>
              <a:rPr lang="en-US" dirty="0" smtClean="0">
                <a:latin typeface="Gill Sans Light"/>
                <a:cs typeface="Gill Sans Light"/>
              </a:rPr>
              <a:t> means, they often face resistance from public or powerful interest groups</a:t>
            </a:r>
          </a:p>
        </p:txBody>
      </p:sp>
      <p:pic>
        <p:nvPicPr>
          <p:cNvPr id="5" name="Content Placeholder 4" descr="sep28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8" r="165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2133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rinched 2.0"/>
                <a:cs typeface="Grinched 2.0"/>
              </a:rPr>
              <a:t>Remember Realism?</a:t>
            </a:r>
            <a:endParaRPr lang="en-US" dirty="0">
              <a:latin typeface="Grinched 2.0"/>
              <a:cs typeface="Grinched 2.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It makes sense for states to pursue power</a:t>
            </a:r>
          </a:p>
          <a:p>
            <a:endParaRPr lang="en-US" dirty="0">
              <a:latin typeface="Gill Sans Light"/>
              <a:cs typeface="Gill Sans Light"/>
            </a:endParaRPr>
          </a:p>
          <a:p>
            <a:r>
              <a:rPr lang="en-US" dirty="0" smtClean="0">
                <a:latin typeface="Gill Sans Light"/>
                <a:cs typeface="Gill Sans Light"/>
              </a:rPr>
              <a:t>Offensive and defensive realists disagree on how much power is enough</a:t>
            </a:r>
          </a:p>
          <a:p>
            <a:endParaRPr lang="en-US" dirty="0">
              <a:latin typeface="Gill Sans Light"/>
              <a:cs typeface="Gill Sans Light"/>
            </a:endParaRPr>
          </a:p>
          <a:p>
            <a:r>
              <a:rPr lang="en-US" dirty="0" smtClean="0">
                <a:latin typeface="Gill Sans Light"/>
                <a:cs typeface="Gill Sans Light"/>
              </a:rPr>
              <a:t>Global political system is characterized by power</a:t>
            </a:r>
          </a:p>
          <a:p>
            <a:endParaRPr lang="en-US" dirty="0">
              <a:latin typeface="Gill Sans Light"/>
              <a:cs typeface="Gill Sans Light"/>
            </a:endParaRPr>
          </a:p>
          <a:p>
            <a:r>
              <a:rPr lang="en-US" dirty="0" smtClean="0">
                <a:latin typeface="Gill Sans Light"/>
                <a:cs typeface="Gill Sans Light"/>
              </a:rPr>
              <a:t>Dominated 20</a:t>
            </a:r>
            <a:r>
              <a:rPr lang="en-US" baseline="30000" dirty="0" smtClean="0">
                <a:latin typeface="Gill Sans Light"/>
                <a:cs typeface="Gill Sans Light"/>
              </a:rPr>
              <a:t>th</a:t>
            </a:r>
            <a:r>
              <a:rPr lang="en-US" dirty="0" smtClean="0">
                <a:latin typeface="Gill Sans Light"/>
                <a:cs typeface="Gill Sans Light"/>
              </a:rPr>
              <a:t> century thinking about global politics – most other theoretical perspectives can be considered reactions to and criticisms of realism</a:t>
            </a:r>
            <a:endParaRPr lang="en-US" dirty="0">
              <a:latin typeface="Gill Sans Light"/>
              <a:cs typeface="Gill Sans Light"/>
            </a:endParaRPr>
          </a:p>
        </p:txBody>
      </p:sp>
      <p:pic>
        <p:nvPicPr>
          <p:cNvPr id="4" name="Picture 3" descr="mearsheimer joh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16" y="17249"/>
            <a:ext cx="1800284" cy="250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11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Grinched 2.0"/>
                <a:cs typeface="Grinched 2.0"/>
              </a:rPr>
              <a:t>The relationship between liberalism and democracy</a:t>
            </a:r>
            <a:endParaRPr lang="en-US" dirty="0">
              <a:latin typeface="Grinched 2.0"/>
              <a:cs typeface="Grinched 2.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In democracies, where opposition is legal and citizens can hold their leaders to account, multiple channels are more likely to constrain leaders from conflict</a:t>
            </a:r>
          </a:p>
          <a:p>
            <a:endParaRPr lang="en-US" dirty="0">
              <a:latin typeface="Gill Sans Light"/>
              <a:cs typeface="Gill Sans Light"/>
            </a:endParaRPr>
          </a:p>
          <a:p>
            <a:r>
              <a:rPr lang="en-US" b="1" u="sng" dirty="0" smtClean="0">
                <a:solidFill>
                  <a:srgbClr val="FF0000"/>
                </a:solidFill>
                <a:latin typeface="Gill Sans Light"/>
                <a:cs typeface="Gill Sans Light"/>
              </a:rPr>
              <a:t>Key point: According to liberal theory, the effects of complex interdependence will be more significant in a more democratic world</a:t>
            </a:r>
            <a:endParaRPr lang="en-US" b="1" u="sng" dirty="0">
              <a:solidFill>
                <a:srgbClr val="FF0000"/>
              </a:solidFill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8882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Grinched 2.0"/>
                <a:cs typeface="Grinched 2.0"/>
              </a:rPr>
              <a:t>Other factors responsible for increased complex interdependence</a:t>
            </a:r>
            <a:endParaRPr lang="en-US" dirty="0">
              <a:latin typeface="Grinched 2.0"/>
              <a:cs typeface="Grinched 2.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Spread of democracy</a:t>
            </a:r>
            <a:endParaRPr lang="en-US" dirty="0">
              <a:latin typeface="Gill Sans Light"/>
              <a:cs typeface="Gill Sans Light"/>
            </a:endParaRPr>
          </a:p>
          <a:p>
            <a:pPr lvl="1"/>
            <a:r>
              <a:rPr lang="en-US" dirty="0" smtClean="0">
                <a:latin typeface="Gill Sans Light"/>
                <a:cs typeface="Gill Sans Light"/>
              </a:rPr>
              <a:t>Decolonization</a:t>
            </a:r>
          </a:p>
          <a:p>
            <a:endParaRPr lang="en-US" dirty="0" smtClean="0">
              <a:latin typeface="Gill Sans Light"/>
              <a:cs typeface="Gill Sans Light"/>
            </a:endParaRPr>
          </a:p>
          <a:p>
            <a:r>
              <a:rPr lang="en-US" dirty="0" smtClean="0">
                <a:latin typeface="Gill Sans Light"/>
                <a:cs typeface="Gill Sans Light"/>
              </a:rPr>
              <a:t>Nuclear weapons</a:t>
            </a:r>
          </a:p>
          <a:p>
            <a:endParaRPr lang="en-US" dirty="0" smtClean="0">
              <a:latin typeface="Gill Sans Light"/>
              <a:cs typeface="Gill Sans Light"/>
            </a:endParaRPr>
          </a:p>
          <a:p>
            <a:r>
              <a:rPr lang="en-US" dirty="0" smtClean="0">
                <a:latin typeface="Gill Sans Light"/>
                <a:cs typeface="Gill Sans Light"/>
              </a:rPr>
              <a:t>Wealth redistribution</a:t>
            </a:r>
          </a:p>
          <a:p>
            <a:endParaRPr lang="en-US" dirty="0" smtClean="0">
              <a:latin typeface="Gill Sans Light"/>
              <a:cs typeface="Gill Sans Light"/>
            </a:endParaRPr>
          </a:p>
          <a:p>
            <a:r>
              <a:rPr lang="en-US" dirty="0" smtClean="0">
                <a:latin typeface="Gill Sans Light"/>
                <a:cs typeface="Gill Sans Light"/>
              </a:rPr>
              <a:t>Technological developments associated with globalization</a:t>
            </a:r>
          </a:p>
        </p:txBody>
      </p:sp>
    </p:spTree>
    <p:extLst>
      <p:ext uri="{BB962C8B-B14F-4D97-AF65-F5344CB8AC3E}">
        <p14:creationId xmlns:p14="http://schemas.microsoft.com/office/powerpoint/2010/main" val="37571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Grinched 2.0"/>
                <a:cs typeface="Grinched 2.0"/>
              </a:rPr>
              <a:t>Spread of democracy</a:t>
            </a:r>
            <a:endParaRPr lang="en-US" sz="5400" dirty="0">
              <a:latin typeface="Grinched 2.0"/>
              <a:cs typeface="Grinched 2.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Gill Sans Light"/>
                <a:cs typeface="Gill Sans Light"/>
              </a:rPr>
              <a:t>End of WWII – shift from fascism to democracy in Italy, Japan and Germany</a:t>
            </a:r>
          </a:p>
          <a:p>
            <a:r>
              <a:rPr lang="en-US" dirty="0" smtClean="0">
                <a:latin typeface="Gill Sans Light"/>
                <a:cs typeface="Gill Sans Light"/>
              </a:rPr>
              <a:t>European powers began to give up colonial possessions – many of which became democracies </a:t>
            </a:r>
            <a:endParaRPr lang="en-US" dirty="0">
              <a:latin typeface="Gill Sans Light"/>
              <a:cs typeface="Gill Sans Light"/>
            </a:endParaRPr>
          </a:p>
        </p:txBody>
      </p:sp>
      <p:pic>
        <p:nvPicPr>
          <p:cNvPr id="5" name="Content Placeholder 4" descr="531fd44ab0315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0" r="232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6534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Grinched 2.0"/>
                <a:cs typeface="Grinched 2.0"/>
              </a:rPr>
              <a:t>Nuclear weapons</a:t>
            </a:r>
            <a:endParaRPr lang="en-US" sz="6000" dirty="0">
              <a:latin typeface="Grinched 2.0"/>
              <a:cs typeface="Grinched 2.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Gill Sans Light"/>
                <a:cs typeface="Gill Sans Light"/>
              </a:rPr>
              <a:t>Force – at least all out war – is less of an option for major powers</a:t>
            </a:r>
          </a:p>
          <a:p>
            <a:endParaRPr lang="en-US" dirty="0">
              <a:latin typeface="Gill Sans Light"/>
              <a:cs typeface="Gill Sans Light"/>
            </a:endParaRPr>
          </a:p>
          <a:p>
            <a:r>
              <a:rPr lang="en-US" dirty="0" smtClean="0">
                <a:latin typeface="Gill Sans Light"/>
                <a:cs typeface="Gill Sans Light"/>
              </a:rPr>
              <a:t>Using major weapon in the arsenal risks significant damage to all humanity</a:t>
            </a:r>
            <a:endParaRPr lang="en-US" dirty="0">
              <a:latin typeface="Gill Sans Light"/>
              <a:cs typeface="Gill Sans Light"/>
            </a:endParaRPr>
          </a:p>
        </p:txBody>
      </p:sp>
      <p:pic>
        <p:nvPicPr>
          <p:cNvPr id="5" name="Content Placeholder 4" descr="160311_FT_cyberwar-nuclear-war.jpg.CROP.promo-xlarge2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4" r="181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0146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Grinched 2.0"/>
                <a:cs typeface="Grinched 2.0"/>
              </a:rPr>
              <a:t>Wealth Redistribution</a:t>
            </a:r>
            <a:endParaRPr lang="en-US" sz="5400" dirty="0">
              <a:latin typeface="Grinched 2.0"/>
              <a:cs typeface="Grinched 2.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Post-WWII, wealth began to be distributed around world rather than concentrated in Europe</a:t>
            </a:r>
          </a:p>
          <a:p>
            <a:endParaRPr lang="en-US" dirty="0" smtClean="0">
              <a:latin typeface="Gill Sans Light"/>
              <a:cs typeface="Gill Sans Light"/>
            </a:endParaRPr>
          </a:p>
          <a:p>
            <a:r>
              <a:rPr lang="en-US" dirty="0" smtClean="0">
                <a:latin typeface="Gill Sans Light"/>
                <a:cs typeface="Gill Sans Light"/>
              </a:rPr>
              <a:t>Rise in MNCs</a:t>
            </a:r>
          </a:p>
          <a:p>
            <a:endParaRPr lang="en-US" dirty="0" smtClean="0">
              <a:latin typeface="Gill Sans Light"/>
              <a:cs typeface="Gill Sans Light"/>
            </a:endParaRPr>
          </a:p>
          <a:p>
            <a:r>
              <a:rPr lang="en-US" dirty="0" smtClean="0">
                <a:latin typeface="Gill Sans Light"/>
                <a:cs typeface="Gill Sans Light"/>
              </a:rPr>
              <a:t>Oil producing states begin to cooperate – OPEC</a:t>
            </a:r>
          </a:p>
          <a:p>
            <a:endParaRPr lang="en-US" dirty="0" smtClean="0">
              <a:latin typeface="Gill Sans Light"/>
              <a:cs typeface="Gill Sans Light"/>
            </a:endParaRPr>
          </a:p>
          <a:p>
            <a:r>
              <a:rPr lang="en-US" dirty="0" smtClean="0">
                <a:latin typeface="Gill Sans Light"/>
                <a:cs typeface="Gill Sans Light"/>
              </a:rPr>
              <a:t>Asian ‘Tiger Economies</a:t>
            </a:r>
            <a:r>
              <a:rPr lang="en-US" dirty="0" smtClean="0"/>
              <a:t>’</a:t>
            </a:r>
            <a:endParaRPr lang="en-US" dirty="0"/>
          </a:p>
        </p:txBody>
      </p:sp>
      <p:pic>
        <p:nvPicPr>
          <p:cNvPr id="5" name="Content Placeholder 4" descr="saupload_obama_tiger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335" b="-303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2112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Grinched 2.0"/>
                <a:cs typeface="Grinched 2.0"/>
              </a:rPr>
              <a:t>Technological Developments</a:t>
            </a:r>
            <a:endParaRPr lang="en-US" sz="5400" dirty="0">
              <a:latin typeface="Grinched 2.0"/>
              <a:cs typeface="Grinched 2.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Gill Sans Light"/>
                <a:cs typeface="Gill Sans Light"/>
              </a:rPr>
              <a:t>Phones, TV, jet aircraft, internet, satellites – increased communication</a:t>
            </a:r>
          </a:p>
          <a:p>
            <a:r>
              <a:rPr lang="en-US" dirty="0" smtClean="0">
                <a:latin typeface="Gill Sans Light"/>
                <a:cs typeface="Gill Sans Light"/>
              </a:rPr>
              <a:t>‘Shrinking’ of the world – global village</a:t>
            </a:r>
          </a:p>
          <a:p>
            <a:r>
              <a:rPr lang="en-US" dirty="0" smtClean="0">
                <a:latin typeface="Gill Sans Light"/>
                <a:cs typeface="Gill Sans Light"/>
              </a:rPr>
              <a:t>Part of process of globalization</a:t>
            </a:r>
            <a:endParaRPr lang="en-US" dirty="0">
              <a:latin typeface="Gill Sans Light"/>
              <a:cs typeface="Gill Sans Light"/>
            </a:endParaRPr>
          </a:p>
        </p:txBody>
      </p:sp>
      <p:pic>
        <p:nvPicPr>
          <p:cNvPr id="5" name="Content Placeholder 4" descr="Global-Village-AIESEC-Surat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2" r="27692"/>
          <a:stretch>
            <a:fillRect/>
          </a:stretch>
        </p:blipFill>
        <p:spPr>
          <a:xfrm>
            <a:off x="4648200" y="1600200"/>
            <a:ext cx="4038600" cy="4525963"/>
          </a:xfrm>
        </p:spPr>
      </p:pic>
    </p:spTree>
    <p:extLst>
      <p:ext uri="{BB962C8B-B14F-4D97-AF65-F5344CB8AC3E}">
        <p14:creationId xmlns:p14="http://schemas.microsoft.com/office/powerpoint/2010/main" val="345072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379209"/>
            <a:ext cx="8229600" cy="1143000"/>
          </a:xfrm>
        </p:spPr>
        <p:txBody>
          <a:bodyPr>
            <a:noAutofit/>
          </a:bodyPr>
          <a:lstStyle/>
          <a:p>
            <a:r>
              <a:rPr lang="en-US" sz="6600" dirty="0" smtClean="0">
                <a:latin typeface="Grinched 2.0"/>
                <a:cs typeface="Grinched 2.0"/>
              </a:rPr>
              <a:t>Complex Interdependence is critical for understanding current and future world politics</a:t>
            </a:r>
            <a:endParaRPr lang="en-US" sz="6600" dirty="0">
              <a:latin typeface="Grinched 2.0"/>
              <a:cs typeface="Grinched 2.0"/>
            </a:endParaRPr>
          </a:p>
        </p:txBody>
      </p:sp>
    </p:spTree>
    <p:extLst>
      <p:ext uri="{BB962C8B-B14F-4D97-AF65-F5344CB8AC3E}">
        <p14:creationId xmlns:p14="http://schemas.microsoft.com/office/powerpoint/2010/main" val="1242471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Grinched 2.0"/>
                <a:cs typeface="Grinched 2.0"/>
              </a:rPr>
              <a:t>Liberalism in Global Politics</a:t>
            </a:r>
            <a:endParaRPr lang="en-US" sz="5400" dirty="0">
              <a:latin typeface="Grinched 2.0"/>
              <a:cs typeface="Grinched 2.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Gill Sans Light"/>
                <a:cs typeface="Gill Sans Light"/>
              </a:rPr>
              <a:t>Next to realism, liberalism is most accepted alternative theoretical perspective for understanding global politics</a:t>
            </a:r>
          </a:p>
          <a:p>
            <a:endParaRPr lang="en-US" dirty="0">
              <a:latin typeface="Gill Sans Light"/>
              <a:cs typeface="Gill Sans Light"/>
            </a:endParaRPr>
          </a:p>
          <a:p>
            <a:r>
              <a:rPr lang="en-US" dirty="0" smtClean="0">
                <a:latin typeface="Gill Sans Light"/>
                <a:cs typeface="Gill Sans Light"/>
              </a:rPr>
              <a:t>Other theoretical perspectives include idealism, neo-Marxism, constructivism and feminism</a:t>
            </a:r>
            <a:endParaRPr lang="en-US" dirty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18871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rinched 2.0"/>
                <a:cs typeface="Grinched 2.0"/>
              </a:rPr>
              <a:t>A note  of caution</a:t>
            </a:r>
            <a:r>
              <a:rPr lang="is-IS" dirty="0" smtClean="0">
                <a:latin typeface="Grinched 2.0"/>
                <a:cs typeface="Grinched 2.0"/>
              </a:rPr>
              <a:t>…</a:t>
            </a:r>
            <a:endParaRPr lang="en-US" dirty="0">
              <a:latin typeface="Grinched 2.0"/>
              <a:cs typeface="Grinched 2.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Liberalism / liberal should not be confused with the way in which they are used in domestic politics – meaning left of </a:t>
            </a:r>
            <a:r>
              <a:rPr lang="en-US" dirty="0" err="1" smtClean="0">
                <a:latin typeface="Gill Sans Light"/>
                <a:cs typeface="Gill Sans Light"/>
              </a:rPr>
              <a:t>centre</a:t>
            </a:r>
            <a:endParaRPr lang="en-US" dirty="0" smtClean="0">
              <a:latin typeface="Gill Sans Light"/>
              <a:cs typeface="Gill Sans Light"/>
            </a:endParaRPr>
          </a:p>
          <a:p>
            <a:endParaRPr lang="en-US" dirty="0">
              <a:latin typeface="Gill Sans Light"/>
              <a:cs typeface="Gill Sans Light"/>
            </a:endParaRPr>
          </a:p>
          <a:p>
            <a:r>
              <a:rPr lang="en-US" dirty="0" smtClean="0">
                <a:latin typeface="Gill Sans Light"/>
                <a:cs typeface="Gill Sans Light"/>
              </a:rPr>
              <a:t>In international relations, liberalism refers to an </a:t>
            </a:r>
            <a:r>
              <a:rPr lang="en-US" b="1" u="sng" dirty="0" smtClean="0">
                <a:latin typeface="Gill Sans Light"/>
                <a:cs typeface="Gill Sans Light"/>
              </a:rPr>
              <a:t>emphasis on interdependence between states</a:t>
            </a:r>
          </a:p>
          <a:p>
            <a:endParaRPr lang="en-US" b="1" u="sng" dirty="0">
              <a:latin typeface="Gill Sans Light"/>
              <a:cs typeface="Gill Sans Light"/>
            </a:endParaRPr>
          </a:p>
          <a:p>
            <a:r>
              <a:rPr lang="en-US" dirty="0" smtClean="0">
                <a:latin typeface="Gill Sans Light"/>
                <a:cs typeface="Gill Sans Light"/>
              </a:rPr>
              <a:t>Realism stresses great continuity in international relations across centuries, contemporary liberalism sees great changes</a:t>
            </a:r>
            <a:endParaRPr lang="en-US" dirty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53718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Grinched 2.0"/>
                <a:cs typeface="Grinched 2.0"/>
              </a:rPr>
              <a:t>Key principles</a:t>
            </a:r>
            <a:endParaRPr lang="en-US" sz="5400" dirty="0">
              <a:latin typeface="Grinched 2.0"/>
              <a:cs typeface="Grinched 2.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Societies and states have become so interdependent by second of 20</a:t>
            </a:r>
            <a:r>
              <a:rPr lang="en-US" baseline="30000" dirty="0" smtClean="0">
                <a:latin typeface="Gill Sans Light"/>
                <a:cs typeface="Gill Sans Light"/>
              </a:rPr>
              <a:t>th</a:t>
            </a:r>
            <a:r>
              <a:rPr lang="en-US" dirty="0" smtClean="0">
                <a:latin typeface="Gill Sans Light"/>
                <a:cs typeface="Gill Sans Light"/>
              </a:rPr>
              <a:t> century that, according to liberalism, the way they relate to each other changed in fundamental ways</a:t>
            </a:r>
          </a:p>
          <a:p>
            <a:r>
              <a:rPr lang="en-US" dirty="0" smtClean="0">
                <a:latin typeface="Gill Sans Light"/>
                <a:cs typeface="Gill Sans Light"/>
              </a:rPr>
              <a:t>Identify the biggest changes taking place in </a:t>
            </a:r>
            <a:r>
              <a:rPr lang="en-US" dirty="0" smtClean="0">
                <a:latin typeface="Gill Sans Light"/>
                <a:cs typeface="Gill Sans Light"/>
              </a:rPr>
              <a:t>societies </a:t>
            </a:r>
            <a:r>
              <a:rPr lang="en-US" dirty="0" smtClean="0">
                <a:latin typeface="Gill Sans Light"/>
                <a:cs typeface="Gill Sans Light"/>
              </a:rPr>
              <a:t>from the late 19</a:t>
            </a:r>
            <a:r>
              <a:rPr lang="en-US" baseline="30000" dirty="0" smtClean="0">
                <a:latin typeface="Gill Sans Light"/>
                <a:cs typeface="Gill Sans Light"/>
              </a:rPr>
              <a:t>th</a:t>
            </a:r>
            <a:r>
              <a:rPr lang="en-US" dirty="0" smtClean="0">
                <a:latin typeface="Gill Sans Light"/>
                <a:cs typeface="Gill Sans Light"/>
              </a:rPr>
              <a:t> century to the present day ( three main revolutions)</a:t>
            </a:r>
          </a:p>
          <a:p>
            <a:endParaRPr lang="en-US" dirty="0" smtClean="0">
              <a:latin typeface="Gill Sans Light"/>
              <a:cs typeface="Gill Sans Light"/>
            </a:endParaRPr>
          </a:p>
          <a:p>
            <a:r>
              <a:rPr lang="en-US" dirty="0" smtClean="0">
                <a:latin typeface="Gill Sans Light"/>
                <a:cs typeface="Gill Sans Light"/>
              </a:rPr>
              <a:t>Interdependence: The idea that states and their fortunes are connected to each other</a:t>
            </a:r>
          </a:p>
          <a:p>
            <a:endParaRPr lang="en-US" dirty="0" smtClean="0">
              <a:latin typeface="Gill Sans Light"/>
              <a:cs typeface="Gill Sans Light"/>
            </a:endParaRPr>
          </a:p>
          <a:p>
            <a:r>
              <a:rPr lang="en-US" dirty="0" smtClean="0">
                <a:latin typeface="Gill Sans Light"/>
                <a:cs typeface="Gill Sans Light"/>
              </a:rPr>
              <a:t>What happens in one state can have affects on another state</a:t>
            </a:r>
          </a:p>
          <a:p>
            <a:endParaRPr lang="en-US" dirty="0" smtClean="0">
              <a:latin typeface="Gill Sans Light"/>
              <a:cs typeface="Gill Sans Light"/>
            </a:endParaRPr>
          </a:p>
          <a:p>
            <a:r>
              <a:rPr lang="en-US" dirty="0" smtClean="0">
                <a:latin typeface="Gill Sans Light"/>
                <a:cs typeface="Gill Sans Light"/>
              </a:rPr>
              <a:t>Relations between two states can greatly affect the relations between other states</a:t>
            </a:r>
          </a:p>
        </p:txBody>
      </p:sp>
    </p:spTree>
    <p:extLst>
      <p:ext uri="{BB962C8B-B14F-4D97-AF65-F5344CB8AC3E}">
        <p14:creationId xmlns:p14="http://schemas.microsoft.com/office/powerpoint/2010/main" val="87041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5186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smtClean="0">
                <a:latin typeface="Grinched 2.0"/>
                <a:cs typeface="Grinched 2.0"/>
              </a:rPr>
              <a:t>Examples of interdependence between states?</a:t>
            </a:r>
            <a:endParaRPr lang="en-US" sz="8000" dirty="0">
              <a:latin typeface="Grinched 2.0"/>
              <a:cs typeface="Grinched 2.0"/>
            </a:endParaRPr>
          </a:p>
        </p:txBody>
      </p:sp>
    </p:spTree>
    <p:extLst>
      <p:ext uri="{BB962C8B-B14F-4D97-AF65-F5344CB8AC3E}">
        <p14:creationId xmlns:p14="http://schemas.microsoft.com/office/powerpoint/2010/main" val="90841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>
              <a:latin typeface="Grinched 2.0"/>
              <a:cs typeface="Grinched 2.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>
              <a:latin typeface="Gill Sans Light"/>
              <a:cs typeface="Gill Sans Light"/>
            </a:endParaRPr>
          </a:p>
          <a:p>
            <a:r>
              <a:rPr lang="en-US" dirty="0" smtClean="0">
                <a:latin typeface="Gill Sans Light"/>
                <a:cs typeface="Gill Sans Light"/>
              </a:rPr>
              <a:t>Liberalism suggests a particular kind of interdependence characterized the international system </a:t>
            </a:r>
          </a:p>
          <a:p>
            <a:endParaRPr lang="en-US" dirty="0" smtClean="0">
              <a:latin typeface="Gill Sans Light"/>
              <a:cs typeface="Gill Sans Light"/>
            </a:endParaRPr>
          </a:p>
          <a:p>
            <a:r>
              <a:rPr lang="en-US" dirty="0" smtClean="0">
                <a:latin typeface="Gill Sans Light"/>
                <a:cs typeface="Gill Sans Light"/>
              </a:rPr>
              <a:t>Started after WWII and was in place by 1970s</a:t>
            </a:r>
          </a:p>
          <a:p>
            <a:endParaRPr lang="en-US" dirty="0" smtClean="0">
              <a:latin typeface="Gill Sans Light"/>
              <a:cs typeface="Gill Sans Light"/>
            </a:endParaRPr>
          </a:p>
          <a:p>
            <a:r>
              <a:rPr lang="en-US" dirty="0" smtClean="0">
                <a:latin typeface="Gill Sans Light"/>
                <a:cs typeface="Gill Sans Light"/>
              </a:rPr>
              <a:t>This kind of interdependence is known as </a:t>
            </a:r>
            <a:r>
              <a:rPr lang="en-US" b="1" u="sng" dirty="0" smtClean="0">
                <a:latin typeface="Gill Sans Light"/>
                <a:cs typeface="Gill Sans Light"/>
              </a:rPr>
              <a:t>Complex Interdependence</a:t>
            </a:r>
            <a:endParaRPr lang="en-US" b="1" u="sng" dirty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50786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Grinched 2.0"/>
                <a:cs typeface="Grinched 2.0"/>
              </a:rPr>
              <a:t>3 Components of Complex Interdependence</a:t>
            </a:r>
            <a:endParaRPr lang="en-US" dirty="0">
              <a:latin typeface="Grinched 2.0"/>
              <a:cs typeface="Grinched 2.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Gill Sans Light"/>
                <a:cs typeface="Gill Sans Light"/>
              </a:rPr>
              <a:t>Multiple channels</a:t>
            </a:r>
          </a:p>
          <a:p>
            <a:endParaRPr lang="en-US" dirty="0" smtClean="0">
              <a:latin typeface="Gill Sans Light"/>
              <a:cs typeface="Gill Sans Light"/>
            </a:endParaRPr>
          </a:p>
          <a:p>
            <a:r>
              <a:rPr lang="en-US" dirty="0" smtClean="0">
                <a:latin typeface="Gill Sans Light"/>
                <a:cs typeface="Gill Sans Light"/>
              </a:rPr>
              <a:t>Multiple issues</a:t>
            </a:r>
          </a:p>
          <a:p>
            <a:endParaRPr lang="en-US" dirty="0" smtClean="0">
              <a:latin typeface="Gill Sans Light"/>
              <a:cs typeface="Gill Sans Light"/>
            </a:endParaRPr>
          </a:p>
          <a:p>
            <a:r>
              <a:rPr lang="en-US" dirty="0" smtClean="0">
                <a:latin typeface="Gill Sans Light"/>
                <a:cs typeface="Gill Sans Light"/>
              </a:rPr>
              <a:t>Decline in use and effectiveness of military force</a:t>
            </a:r>
            <a:endParaRPr lang="en-US" dirty="0">
              <a:latin typeface="Gill Sans Light"/>
              <a:cs typeface="Gill Sans Light"/>
            </a:endParaRPr>
          </a:p>
        </p:txBody>
      </p:sp>
      <p:pic>
        <p:nvPicPr>
          <p:cNvPr id="5" name="Content Placeholder 4" descr="8222226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711" b="-117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8751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Grinched 2.0"/>
                <a:cs typeface="Grinched 2.0"/>
              </a:rPr>
              <a:t>Multiple channels between a variety of actors in global politics</a:t>
            </a:r>
            <a:endParaRPr lang="en-US" dirty="0">
              <a:latin typeface="Grinched 2.0"/>
              <a:cs typeface="Grinched 2.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Gill Sans Light"/>
                <a:cs typeface="Gill Sans Light"/>
              </a:rPr>
              <a:t>Realism sees states as only significant actors – so global politics is confined to state-to-state relations</a:t>
            </a:r>
          </a:p>
          <a:p>
            <a:endParaRPr lang="en-US" dirty="0" smtClean="0">
              <a:latin typeface="Gill Sans Light"/>
              <a:cs typeface="Gill Sans Light"/>
            </a:endParaRPr>
          </a:p>
          <a:p>
            <a:r>
              <a:rPr lang="en-US" dirty="0" smtClean="0">
                <a:latin typeface="Gill Sans Light"/>
                <a:cs typeface="Gill Sans Light"/>
              </a:rPr>
              <a:t>Liberalism does not deny importance of state-to-state relations – but it proposes that states are not the only important actors in global politics</a:t>
            </a:r>
            <a:endParaRPr lang="en-US" dirty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84297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262</TotalTime>
  <Words>1053</Words>
  <Application>Microsoft Macintosh PowerPoint</Application>
  <PresentationFormat>Näytössä katseltava diaesitys (4:3)</PresentationFormat>
  <Paragraphs>129</Paragraphs>
  <Slides>26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26</vt:i4>
      </vt:variant>
    </vt:vector>
  </HeadingPairs>
  <TitlesOfParts>
    <vt:vector size="32" baseType="lpstr">
      <vt:lpstr>Comic Sans MS</vt:lpstr>
      <vt:lpstr>Gill Sans Light</vt:lpstr>
      <vt:lpstr>Grinched 2.0</vt:lpstr>
      <vt:lpstr>Arial</vt:lpstr>
      <vt:lpstr>Calibri</vt:lpstr>
      <vt:lpstr>Default Theme</vt:lpstr>
      <vt:lpstr>Theoretical Perspectives: Liberalism</vt:lpstr>
      <vt:lpstr>Remember Realism?</vt:lpstr>
      <vt:lpstr>Liberalism in Global Politics</vt:lpstr>
      <vt:lpstr>A note  of caution…</vt:lpstr>
      <vt:lpstr>Key principles</vt:lpstr>
      <vt:lpstr>Examples of interdependence between states?</vt:lpstr>
      <vt:lpstr>PowerPoint-esitys</vt:lpstr>
      <vt:lpstr>3 Components of Complex Interdependence</vt:lpstr>
      <vt:lpstr>Multiple channels between a variety of actors in global politics</vt:lpstr>
      <vt:lpstr>Non-state actors in global politics</vt:lpstr>
      <vt:lpstr>Substate actors also make up multiple channels in a complex, interdependent world</vt:lpstr>
      <vt:lpstr>Liberalism sees a complex web of connections across the globe</vt:lpstr>
      <vt:lpstr>Multiple issues of interest to variety of global actors</vt:lpstr>
      <vt:lpstr>Complex interdependence means military force is not as effective or frequently used as in the past</vt:lpstr>
      <vt:lpstr>The three components of complex interdependence lead liberalism to expect much more cooperation in global politics than realism does</vt:lpstr>
      <vt:lpstr>Comparing Liberalism and Realism</vt:lpstr>
      <vt:lpstr>If the world is so anarchic and dangerous, then why do states cooperate?</vt:lpstr>
      <vt:lpstr>States cooperate because it is in their interests to do so…</vt:lpstr>
      <vt:lpstr>Justifying the liberal perspective…</vt:lpstr>
      <vt:lpstr>The relationship between liberalism and democracy</vt:lpstr>
      <vt:lpstr>Other factors responsible for increased complex interdependence</vt:lpstr>
      <vt:lpstr>Spread of democracy</vt:lpstr>
      <vt:lpstr>Nuclear weapons</vt:lpstr>
      <vt:lpstr>Wealth Redistribution</vt:lpstr>
      <vt:lpstr>Technological Developments</vt:lpstr>
      <vt:lpstr>Complex Interdependence is critical for understanding current and future world politics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Theoretical Perspectives: Liberalism</dc:title>
  <dc:creator>Ben Fugill</dc:creator>
  <cp:lastModifiedBy>Soininen Susanna</cp:lastModifiedBy>
  <cp:revision>23</cp:revision>
  <dcterms:created xsi:type="dcterms:W3CDTF">2016-09-07T16:02:11Z</dcterms:created>
  <dcterms:modified xsi:type="dcterms:W3CDTF">2019-09-02T05:42:02Z</dcterms:modified>
</cp:coreProperties>
</file>